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64" r:id="rId2"/>
    <p:sldId id="265" r:id="rId3"/>
    <p:sldId id="266" r:id="rId4"/>
    <p:sldId id="272" r:id="rId5"/>
    <p:sldId id="269" r:id="rId6"/>
    <p:sldId id="268" r:id="rId7"/>
    <p:sldId id="270" r:id="rId8"/>
    <p:sldId id="271" r:id="rId9"/>
  </p:sldIdLst>
  <p:sldSz cx="6858000" cy="9906000" type="A4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01948"/>
    <a:srgbClr val="FFE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147" y="3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2800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CCBEBA-98E2-4409-A2BA-1D5037E2E266}" type="datetimeFigureOut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2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2800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5008B-5B18-4B20-A36D-1F11FB94196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216833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2800" y="1"/>
            <a:ext cx="4301542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910215-56D5-4C01-BF37-DA2C0A437BB2}" type="datetimeFigureOut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168775" y="849313"/>
            <a:ext cx="15890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71382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2800" y="6456612"/>
            <a:ext cx="4301542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46D2A-C2F2-4D33-8EC6-1D34459B4C1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97576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7B31C-9187-436F-BB8C-F518ED302369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98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1145D-FB1A-4854-B168-BA096CCD980C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4755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56492-0AE8-4D54-9C4F-36480E870AAB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012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57682-532D-46E4-AB77-4841CD3A92B6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657475" y="9435397"/>
            <a:ext cx="1543050" cy="527403"/>
          </a:xfrm>
        </p:spPr>
        <p:txBody>
          <a:bodyPr/>
          <a:lstStyle>
            <a:lvl1pPr algn="ctr">
              <a:defRPr/>
            </a:lvl1pPr>
          </a:lstStyle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8683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CA2023-C6CD-482F-B84D-4E9A240A8417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222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8BD9D-BE7E-4004-A025-8DF7CB2BB8AF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3281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4A4BE-9537-4021-B23A-B5FCE846D6DF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5444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C09D2-33A1-41CB-B575-3B828288EF05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639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25A2F-7219-453D-91CC-ECCB5B0A1754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4986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5A6DC-D90E-45D3-A3F9-5A2F9423C3E2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1324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BD1B5-CB7F-416F-9ABA-58CF16FAEBF6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9207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50BB94-9106-489D-B1F5-0DEA527B849C}" type="datetime1">
              <a:rPr lang="zh-TW" altLang="en-US" smtClean="0"/>
              <a:pPr/>
              <a:t>2019/5/8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C1A39-715C-472A-89C0-A476A29E97A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6481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201482"/>
              </p:ext>
            </p:extLst>
          </p:nvPr>
        </p:nvGraphicFramePr>
        <p:xfrm>
          <a:off x="471486" y="1466932"/>
          <a:ext cx="5915026" cy="79489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513">
                  <a:extLst>
                    <a:ext uri="{9D8B030D-6E8A-4147-A177-3AD203B41FA5}">
                      <a16:colId xmlns:a16="http://schemas.microsoft.com/office/drawing/2014/main" val="2833660302"/>
                    </a:ext>
                  </a:extLst>
                </a:gridCol>
                <a:gridCol w="2957513">
                  <a:extLst>
                    <a:ext uri="{9D8B030D-6E8A-4147-A177-3AD203B41FA5}">
                      <a16:colId xmlns:a16="http://schemas.microsoft.com/office/drawing/2014/main" val="4096227610"/>
                    </a:ext>
                  </a:extLst>
                </a:gridCol>
              </a:tblGrid>
              <a:tr h="3974458">
                <a:tc>
                  <a:txBody>
                    <a:bodyPr/>
                    <a:lstStyle/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+mn-lt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+mn-lt"/>
                        </a:rPr>
                        <a:t>莊蕙瑜 主治醫師</a:t>
                      </a:r>
                      <a:endParaRPr lang="en-US" altLang="zh-TW" sz="16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+mn-lt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sym typeface="+mn-lt"/>
                        </a:rPr>
                        <a:t>高雄醫學大學附設醫院婦產部</a:t>
                      </a:r>
                      <a:endParaRPr lang="zh-TW" altLang="en-US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sym typeface="+mn-lt"/>
                      </a:endParaRPr>
                    </a:p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sz="1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清華大學生命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科學系學士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高雄醫學大學後醫學系醫學士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zh-TW" sz="1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經歷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高雄醫學大學附設醫院婦產部總醫師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867947"/>
                  </a:ext>
                </a:extLst>
              </a:tr>
              <a:tr h="3974458">
                <a:tc>
                  <a:txBody>
                    <a:bodyPr/>
                    <a:lstStyle/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r>
                        <a:rPr lang="zh-TW" altLang="en-US" sz="1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曹宜蓁 總督導</a:t>
                      </a:r>
                      <a:endParaRPr lang="en-US" altLang="zh-TW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勵馨基金會社工諮商部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學歷</a:t>
                      </a:r>
                      <a:endParaRPr kumimoji="0" lang="en-US" altLang="zh-TW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國立臺灣師範大學社會教育系 博士生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國立臺灣師範大學大社會工作所 碩士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經歷</a:t>
                      </a:r>
                      <a:endParaRPr kumimoji="0" lang="en-US" altLang="zh-TW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勵馨基金會研發處總督導</a:t>
                      </a:r>
                      <a:endParaRPr kumimoji="0" lang="en-US" altLang="zh-TW" sz="13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勵馨基金會花蓮分事務所主任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勵馨基金會總會研發專員</a:t>
                      </a:r>
                      <a:r>
                        <a:rPr kumimoji="0" lang="en-US" altLang="zh-TW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勵馨教宣專員</a:t>
                      </a:r>
                      <a:r>
                        <a:rPr kumimoji="0" lang="en-US" altLang="zh-TW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勵馨北區辦事處督導</a:t>
                      </a:r>
                      <a:r>
                        <a:rPr kumimoji="0" lang="en-US" altLang="zh-TW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  <a:r>
                        <a:rPr kumimoji="0" lang="zh-TW" altLang="en-US" sz="135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基督教門諾會花蓮善牧中心社工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308639"/>
                  </a:ext>
                </a:extLst>
              </a:tr>
            </a:tbl>
          </a:graphicData>
        </a:graphic>
      </p:graphicFrame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55"/>
          <a:stretch/>
        </p:blipFill>
        <p:spPr>
          <a:xfrm>
            <a:off x="832888" y="1883390"/>
            <a:ext cx="2201931" cy="2262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講座名單</a:t>
            </a:r>
          </a:p>
        </p:txBody>
      </p:sp>
      <p:cxnSp>
        <p:nvCxnSpPr>
          <p:cNvPr id="8" name="直線接點 7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1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2888" y="5852601"/>
            <a:ext cx="2201931" cy="2281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642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0377235"/>
              </p:ext>
            </p:extLst>
          </p:nvPr>
        </p:nvGraphicFramePr>
        <p:xfrm>
          <a:off x="471486" y="1466932"/>
          <a:ext cx="5915026" cy="80090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513">
                  <a:extLst>
                    <a:ext uri="{9D8B030D-6E8A-4147-A177-3AD203B41FA5}">
                      <a16:colId xmlns:a16="http://schemas.microsoft.com/office/drawing/2014/main" val="2833660302"/>
                    </a:ext>
                  </a:extLst>
                </a:gridCol>
                <a:gridCol w="2957513">
                  <a:extLst>
                    <a:ext uri="{9D8B030D-6E8A-4147-A177-3AD203B41FA5}">
                      <a16:colId xmlns:a16="http://schemas.microsoft.com/office/drawing/2014/main" val="4096227610"/>
                    </a:ext>
                  </a:extLst>
                </a:gridCol>
              </a:tblGrid>
              <a:tr h="3974400">
                <a:tc>
                  <a:txBody>
                    <a:bodyPr/>
                    <a:lstStyle/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r>
                        <a:rPr lang="zh-TW" altLang="en-US" sz="1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王淑芬 主任</a:t>
                      </a:r>
                      <a:endParaRPr lang="en-US" altLang="zh-TW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勵馨基金會台北分事務所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學歷</a:t>
                      </a:r>
                      <a:endParaRPr kumimoji="0" lang="en-US" altLang="zh-TW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東吳大學社會工作研究所</a:t>
                      </a: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經歷</a:t>
                      </a:r>
                      <a:endParaRPr kumimoji="0" lang="en-US" altLang="zh-TW" sz="135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行政院研究發展考核委員會</a:t>
                      </a: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　　科員、專員、科長 </a:t>
                      </a: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 startAt="2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台北市社會工作師公會監事</a:t>
                      </a:r>
                    </a:p>
                    <a:p>
                      <a:endParaRPr lang="zh-TW" alt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867947"/>
                  </a:ext>
                </a:extLst>
              </a:tr>
              <a:tr h="3974400">
                <a:tc>
                  <a:txBody>
                    <a:bodyPr/>
                    <a:lstStyle/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r>
                        <a:rPr lang="zh-TW" altLang="en-US" sz="1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王嘉琪 經理</a:t>
                      </a:r>
                      <a:r>
                        <a:rPr lang="en-US" altLang="zh-TW" sz="1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600" b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諮商心理師</a:t>
                      </a:r>
                    </a:p>
                    <a:p>
                      <a:pPr algn="ctr"/>
                      <a:r>
                        <a:rPr lang="zh-TW" altLang="zh-TW" sz="140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芸</a:t>
                      </a: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光</a:t>
                      </a:r>
                      <a:r>
                        <a:rPr lang="zh-TW" altLang="zh-TW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兒童與青少年性諮商中心</a:t>
                      </a:r>
                      <a:endParaRPr lang="en-US" altLang="zh-TW" sz="14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學歷</a:t>
                      </a:r>
                      <a:endParaRPr kumimoji="0" lang="en-US" altLang="zh-TW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國立臺灣師範大學</a:t>
                      </a:r>
                      <a:br>
                        <a:rPr kumimoji="0" lang="en-US" altLang="zh-TW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諮商與輔導研究所碩士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輔仁大學兒童與家庭研究所碩士</a:t>
                      </a:r>
                      <a:endParaRPr kumimoji="0" lang="en-US" altLang="zh-TW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1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經歷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芸光兒童與青少年性諮商中心</a:t>
                      </a:r>
                      <a:br>
                        <a:rPr kumimoji="0" lang="en-US" altLang="zh-TW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經理</a:t>
                      </a:r>
                      <a:r>
                        <a:rPr kumimoji="0" lang="en-US" altLang="zh-TW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\</a:t>
                      </a: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諮商心理師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荷光性諮商專業訓練中心</a:t>
                      </a:r>
                      <a:br>
                        <a:rPr kumimoji="0" lang="en-US" altLang="zh-TW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</a:b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訓練師</a:t>
                      </a:r>
                      <a:r>
                        <a:rPr kumimoji="0" lang="en-US" altLang="zh-TW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\</a:t>
                      </a: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督導</a:t>
                      </a:r>
                    </a:p>
                    <a:p>
                      <a:pPr marL="342900" marR="0" lvl="0" indent="-342900" algn="l" defTabSz="6858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kumimoji="0" lang="zh-TW" alt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性諮商學會秘書長</a:t>
                      </a:r>
                      <a:endParaRPr kumimoji="0" lang="zh-TW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308639"/>
                  </a:ext>
                </a:extLst>
              </a:tr>
            </a:tbl>
          </a:graphicData>
        </a:graphic>
      </p:graphicFrame>
      <p:pic>
        <p:nvPicPr>
          <p:cNvPr id="8" name="Picture 2" descr="wa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634" y="5811934"/>
            <a:ext cx="2224568" cy="23000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/>
          </a:p>
          <a:p>
            <a:pPr lvl="1"/>
            <a:endParaRPr lang="en-US" altLang="zh-TW" sz="1300" dirty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講座名單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2</a:t>
            </a:fld>
            <a:endParaRPr lang="zh-TW" altLang="en-US"/>
          </a:p>
        </p:txBody>
      </p:sp>
      <p:pic>
        <p:nvPicPr>
          <p:cNvPr id="12" name="Picture 5" descr="Related imag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820" y="1841058"/>
            <a:ext cx="2320196" cy="20041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774985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/>
          </a:p>
          <a:p>
            <a:pPr lvl="1"/>
            <a:endParaRPr lang="en-US" altLang="zh-TW" sz="1300" dirty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講座名單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3</a:t>
            </a:fld>
            <a:endParaRPr lang="zh-TW" altLang="en-US"/>
          </a:p>
        </p:txBody>
      </p:sp>
      <p:graphicFrame>
        <p:nvGraphicFramePr>
          <p:cNvPr id="13" name="表格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351161"/>
              </p:ext>
            </p:extLst>
          </p:nvPr>
        </p:nvGraphicFramePr>
        <p:xfrm>
          <a:off x="471486" y="3346532"/>
          <a:ext cx="5915026" cy="39744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7513">
                  <a:extLst>
                    <a:ext uri="{9D8B030D-6E8A-4147-A177-3AD203B41FA5}">
                      <a16:colId xmlns:a16="http://schemas.microsoft.com/office/drawing/2014/main" val="2833660302"/>
                    </a:ext>
                  </a:extLst>
                </a:gridCol>
                <a:gridCol w="2957513">
                  <a:extLst>
                    <a:ext uri="{9D8B030D-6E8A-4147-A177-3AD203B41FA5}">
                      <a16:colId xmlns:a16="http://schemas.microsoft.com/office/drawing/2014/main" val="4096227610"/>
                    </a:ext>
                  </a:extLst>
                </a:gridCol>
              </a:tblGrid>
              <a:tr h="3974458">
                <a:tc>
                  <a:txBody>
                    <a:bodyPr/>
                    <a:lstStyle/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2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algn="ctr"/>
                      <a:endParaRPr lang="en-US" altLang="zh-TW" sz="16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詹德富 主任</a:t>
                      </a:r>
                      <a:endParaRPr lang="en-US" altLang="zh-TW" sz="1600" b="1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  <a:sym typeface="+mn-lt"/>
                      </a:endParaRPr>
                    </a:p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ea"/>
                          <a:sym typeface="+mn-lt"/>
                        </a:rPr>
                        <a:t>高雄醫學大學附設醫院婦產部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學歷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</a:t>
                      </a:r>
                      <a:br>
                        <a:rPr lang="en-US" altLang="zh-TW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醫學研究所醫學博士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sz="14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高雄醫學大學醫學士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zh-TW" altLang="en-US" sz="1600" b="1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經歷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高雄醫學大學附設醫院 </a:t>
                      </a:r>
                      <a:br>
                        <a:rPr lang="en-US" altLang="zh-TW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婦產部 主任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高雄醫學大學附設醫院</a:t>
                      </a:r>
                      <a:br>
                        <a:rPr lang="en-US" altLang="zh-TW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行政管理中心 主任</a:t>
                      </a:r>
                    </a:p>
                    <a:p>
                      <a:pPr marL="342900" indent="-342900">
                        <a:lnSpc>
                          <a:spcPct val="150000"/>
                        </a:lnSpc>
                        <a:buFont typeface="+mj-lt"/>
                        <a:buAutoNum type="arabicPeriod"/>
                      </a:pP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高雄醫學大學附設醫院</a:t>
                      </a:r>
                      <a:br>
                        <a:rPr lang="en-US" altLang="zh-TW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</a:b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遺傳諮詢中心 主任</a:t>
                      </a:r>
                    </a:p>
                  </a:txBody>
                  <a:tcPr>
                    <a:lnL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0194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4308639"/>
                  </a:ext>
                </a:extLst>
              </a:tr>
            </a:tbl>
          </a:graphicData>
        </a:graphic>
      </p:graphicFrame>
      <p:pic>
        <p:nvPicPr>
          <p:cNvPr id="14" name="圖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80" y="3821282"/>
            <a:ext cx="2190749" cy="2190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30803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/>
          </a:p>
          <a:p>
            <a:pPr lvl="1"/>
            <a:endParaRPr lang="en-US" altLang="zh-TW" sz="1300" dirty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報名方式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4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71489" y="1196151"/>
            <a:ext cx="5915024" cy="3139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ea"/>
              <a:buAutoNum type="ea1ChtPeriod"/>
            </a:pPr>
            <a:r>
              <a:rPr lang="zh-TW" altLang="en-US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報名日期：</a:t>
            </a:r>
            <a:endParaRPr lang="en-US" altLang="zh-TW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即日起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~ 5/3 </a:t>
            </a:r>
          </a:p>
          <a:p>
            <a:pPr>
              <a:lnSpc>
                <a:spcPct val="150000"/>
              </a:lnSpc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　（因每場次人數有限，如有意參加請盡快報名。）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ct val="150000"/>
              </a:lnSpc>
              <a:buFont typeface="+mj-ea"/>
              <a:buAutoNum type="ea1ChtPeriod" startAt="2"/>
            </a:pPr>
            <a:r>
              <a:rPr lang="zh-TW" altLang="en-US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報名網址：</a:t>
            </a:r>
            <a:endParaRPr lang="en-US" altLang="zh-TW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https://forms.gle/eJzY6TbNTUhF5gWd8</a:t>
            </a:r>
          </a:p>
          <a:p>
            <a:pPr>
              <a:lnSpc>
                <a:spcPct val="150000"/>
              </a:lnSpc>
            </a:pPr>
            <a:endParaRPr lang="en-US" altLang="zh-TW" sz="1400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一</a:t>
            </a:r>
            <a:r>
              <a:rPr lang="en-US" altLang="zh-TW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活動基本資訊</a:t>
            </a:r>
            <a:endParaRPr lang="en-US" altLang="zh-TW" sz="1400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00" y="4460911"/>
            <a:ext cx="5079600" cy="4777054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349020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75" t="43496" r="29259" b="7529"/>
          <a:stretch/>
        </p:blipFill>
        <p:spPr>
          <a:xfrm>
            <a:off x="889739" y="1791844"/>
            <a:ext cx="5078522" cy="7521939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  <p:sp>
        <p:nvSpPr>
          <p:cNvPr id="7" name="矩形 6"/>
          <p:cNvSpPr/>
          <p:nvPr/>
        </p:nvSpPr>
        <p:spPr>
          <a:xfrm>
            <a:off x="1104901" y="2286001"/>
            <a:ext cx="4312332" cy="5905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/>
          </a:p>
          <a:p>
            <a:pPr lvl="1"/>
            <a:endParaRPr lang="en-US" altLang="zh-TW" sz="1300" dirty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報名方式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71489" y="1196151"/>
            <a:ext cx="5915024" cy="6924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二</a:t>
            </a:r>
            <a:r>
              <a:rPr lang="en-US" altLang="zh-TW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課程相關資訊</a:t>
            </a:r>
            <a:endParaRPr lang="en-US" altLang="zh-TW" sz="1400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1326378" y="2178113"/>
            <a:ext cx="3824244" cy="6191187"/>
            <a:chOff x="1219199" y="2136611"/>
            <a:chExt cx="4165601" cy="6743819"/>
          </a:xfrm>
        </p:grpSpPr>
        <p:pic>
          <p:nvPicPr>
            <p:cNvPr id="2" name="圖片 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200" y="2136611"/>
              <a:ext cx="4165600" cy="3423453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767"/>
            <a:stretch/>
          </p:blipFill>
          <p:spPr>
            <a:xfrm>
              <a:off x="1219199" y="5477843"/>
              <a:ext cx="4165601" cy="34025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8985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/>
          </a:p>
          <a:p>
            <a:pPr lvl="1"/>
            <a:endParaRPr lang="en-US" altLang="zh-TW" sz="1300" dirty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報名方式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6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71489" y="1196151"/>
            <a:ext cx="5915024" cy="415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三</a:t>
            </a:r>
            <a:r>
              <a:rPr lang="en-US" altLang="zh-TW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選擇參加場次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00" y="3095880"/>
            <a:ext cx="5079600" cy="4449633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04157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/>
          </a:p>
          <a:p>
            <a:pPr lvl="1"/>
            <a:endParaRPr lang="en-US" altLang="zh-TW" sz="1300" dirty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報名方式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7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71489" y="1196151"/>
            <a:ext cx="5915024" cy="738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四</a:t>
            </a:r>
            <a:r>
              <a:rPr lang="en-US" altLang="zh-TW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填寫學員服務單位類別、服務單位、 服務單位職稱、學員姓名 、 </a:t>
            </a:r>
            <a:endParaRPr lang="en-US" altLang="zh-TW" sz="1400" b="1" dirty="0">
              <a:solidFill>
                <a:srgbClr val="A01948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ea"/>
              <a:sym typeface="+mn-lt"/>
            </a:endParaRPr>
          </a:p>
          <a:p>
            <a:pPr>
              <a:lnSpc>
                <a:spcPct val="150000"/>
              </a:lnSpc>
            </a:pP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　   學員連絡電話、午餐餐盒需求。</a:t>
            </a:r>
            <a:endParaRPr lang="en-US" altLang="zh-TW" sz="1400" dirty="0"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36" t="11132" r="29149" b="8289"/>
          <a:stretch/>
        </p:blipFill>
        <p:spPr>
          <a:xfrm>
            <a:off x="1648073" y="1867429"/>
            <a:ext cx="3561855" cy="7682972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95006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2"/>
          <p:cNvSpPr>
            <a:spLocks noGrp="1"/>
          </p:cNvSpPr>
          <p:nvPr>
            <p:ph idx="1"/>
          </p:nvPr>
        </p:nvSpPr>
        <p:spPr>
          <a:xfrm>
            <a:off x="471488" y="1015405"/>
            <a:ext cx="5915025" cy="7906875"/>
          </a:xfrm>
        </p:spPr>
        <p:txBody>
          <a:bodyPr>
            <a:normAutofit/>
          </a:bodyPr>
          <a:lstStyle/>
          <a:p>
            <a:pPr lvl="1"/>
            <a:endParaRPr lang="en-US" altLang="zh-TW" sz="1400" dirty="0"/>
          </a:p>
          <a:p>
            <a:pPr lvl="1"/>
            <a:endParaRPr lang="en-US" altLang="zh-TW" sz="1300" dirty="0"/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929122" y="319816"/>
            <a:ext cx="5915025" cy="67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報名方式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760678" y="818068"/>
            <a:ext cx="3835385" cy="13649"/>
          </a:xfrm>
          <a:prstGeom prst="line">
            <a:avLst/>
          </a:prstGeom>
          <a:ln>
            <a:solidFill>
              <a:srgbClr val="A01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圖片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2" y="457220"/>
            <a:ext cx="397042" cy="3970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818AD-FE53-4197-B2D6-9087C87930A8}" type="slidenum">
              <a:rPr lang="zh-TW" altLang="en-US" smtClean="0"/>
              <a:pPr/>
              <a:t>8</a:t>
            </a:fld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71489" y="1196151"/>
            <a:ext cx="5915024" cy="415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　　</a:t>
            </a:r>
            <a:r>
              <a:rPr lang="en-US" altLang="zh-TW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(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五</a:t>
            </a:r>
            <a:r>
              <a:rPr lang="en-US" altLang="zh-TW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)</a:t>
            </a:r>
            <a:r>
              <a:rPr lang="zh-TW" altLang="en-US" sz="14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報名成功，並提供負責人之聯絡方式</a:t>
            </a:r>
            <a:r>
              <a:rPr lang="zh-TW" altLang="en-US" sz="1200" b="1" dirty="0">
                <a:solidFill>
                  <a:srgbClr val="A0194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ea"/>
                <a:sym typeface="+mn-lt"/>
              </a:rPr>
              <a:t>。</a:t>
            </a:r>
            <a:endParaRPr lang="en-US" altLang="zh-TW" sz="1200" dirty="0">
              <a:latin typeface="微軟正黑體" panose="020B0604030504040204" pitchFamily="34" charset="-120"/>
              <a:ea typeface="微軟正黑體" panose="020B0604030504040204" pitchFamily="34" charset="-120"/>
              <a:sym typeface="+mn-lt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00" y="3861179"/>
            <a:ext cx="5079600" cy="2583935"/>
          </a:xfrm>
          <a:prstGeom prst="rect">
            <a:avLst/>
          </a:prstGeom>
          <a:ln>
            <a:solidFill>
              <a:schemeClr val="bg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383734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455</TotalTime>
  <Words>181</Words>
  <Application>Microsoft Office PowerPoint</Application>
  <PresentationFormat>A4 紙張 (210x297 公釐)</PresentationFormat>
  <Paragraphs>154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3" baseType="lpstr">
      <vt:lpstr>微軟正黑體</vt:lpstr>
      <vt:lpstr>Arial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98</cp:revision>
  <cp:lastPrinted>2019-05-01T06:10:43Z</cp:lastPrinted>
  <dcterms:created xsi:type="dcterms:W3CDTF">2019-03-27T09:21:43Z</dcterms:created>
  <dcterms:modified xsi:type="dcterms:W3CDTF">2019-05-08T09:55:11Z</dcterms:modified>
</cp:coreProperties>
</file>