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3"/>
  </p:notesMasterIdLst>
  <p:sldIdLst>
    <p:sldId id="257" r:id="rId2"/>
    <p:sldId id="258" r:id="rId3"/>
    <p:sldId id="262" r:id="rId4"/>
    <p:sldId id="259" r:id="rId5"/>
    <p:sldId id="286" r:id="rId6"/>
    <p:sldId id="303" r:id="rId7"/>
    <p:sldId id="281" r:id="rId8"/>
    <p:sldId id="282" r:id="rId9"/>
    <p:sldId id="304" r:id="rId10"/>
    <p:sldId id="268" r:id="rId11"/>
    <p:sldId id="263" r:id="rId12"/>
    <p:sldId id="314" r:id="rId13"/>
    <p:sldId id="280" r:id="rId14"/>
    <p:sldId id="302" r:id="rId15"/>
    <p:sldId id="271" r:id="rId16"/>
    <p:sldId id="266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67" r:id="rId25"/>
    <p:sldId id="308" r:id="rId26"/>
    <p:sldId id="312" r:id="rId27"/>
    <p:sldId id="309" r:id="rId28"/>
    <p:sldId id="310" r:id="rId29"/>
    <p:sldId id="287" r:id="rId30"/>
    <p:sldId id="289" r:id="rId31"/>
    <p:sldId id="291" r:id="rId32"/>
    <p:sldId id="293" r:id="rId33"/>
    <p:sldId id="294" r:id="rId34"/>
    <p:sldId id="295" r:id="rId35"/>
    <p:sldId id="298" r:id="rId36"/>
    <p:sldId id="311" r:id="rId37"/>
    <p:sldId id="306" r:id="rId38"/>
    <p:sldId id="307" r:id="rId39"/>
    <p:sldId id="260" r:id="rId40"/>
    <p:sldId id="270" r:id="rId41"/>
    <p:sldId id="279" r:id="rId42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8C2"/>
    <a:srgbClr val="33CCCC"/>
    <a:srgbClr val="009999"/>
    <a:srgbClr val="33CCFF"/>
    <a:srgbClr val="00CCFF"/>
    <a:srgbClr val="CCECF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85714" autoAdjust="0"/>
  </p:normalViewPr>
  <p:slideViewPr>
    <p:cSldViewPr snapToGrid="0">
      <p:cViewPr varScale="1">
        <p:scale>
          <a:sx n="73" d="100"/>
          <a:sy n="73" d="100"/>
        </p:scale>
        <p:origin x="10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381DA341-506F-4199-B253-868091C78BF0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2" y="4776790"/>
            <a:ext cx="5438775" cy="3908425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D3096C3C-E67D-4FB5-B54F-F0832B2D4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46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u0YmaclJT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QlNk--7NhI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724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/>
              <a:t>1.</a:t>
            </a:r>
            <a:r>
              <a:rPr lang="zh-TW" altLang="zh-TW" b="1" dirty="0"/>
              <a:t>電子煙油如含有尼古丁，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一瓶電子煙補充液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(30ml)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尼古丁含量等於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包紙菸的尼古丁含量，過量有導致中毒的可能</a:t>
            </a:r>
            <a:r>
              <a:rPr lang="zh-TW" altLang="zh-TW" b="1" dirty="0"/>
              <a:t>，不能幫助戒菸，尼古丁會使身體釋放大量多巴胺，讓人產生愉悅與放鬆感，但不斷刺激之下，會變成需要吸入更多尼古丁，才有辦法達到跟原先相同的感覺。尼古丁會影響神經系統，導致心血管疾病、傷口復原力下降、生育能力變差、消化性潰瘍、食道逆流等問題。</a:t>
            </a:r>
            <a:endParaRPr lang="en-US" altLang="zh-TW" b="1" dirty="0"/>
          </a:p>
          <a:p>
            <a:pPr defTabSz="914307">
              <a:defRPr/>
            </a:pPr>
            <a:r>
              <a:rPr lang="en-US" altLang="zh-TW" b="1" dirty="0"/>
              <a:t>2.</a:t>
            </a:r>
            <a:r>
              <a:rPr lang="zh-TW" altLang="en-US" b="1" dirty="0"/>
              <a:t>另外電子煙亦含有</a:t>
            </a:r>
            <a:r>
              <a:rPr lang="zh-TW" altLang="zh-TW" b="1" dirty="0"/>
              <a:t>甲醛</a:t>
            </a:r>
            <a:r>
              <a:rPr lang="en-US" altLang="zh-TW" b="1" dirty="0"/>
              <a:t>(</a:t>
            </a:r>
            <a:r>
              <a:rPr lang="zh-TW" altLang="zh-TW" b="1" dirty="0"/>
              <a:t>也就是俗稱的福馬林，是一級致癌物</a:t>
            </a:r>
            <a:r>
              <a:rPr lang="en-US" altLang="zh-TW" b="1" dirty="0"/>
              <a:t>)</a:t>
            </a:r>
            <a:r>
              <a:rPr lang="zh-TW" altLang="zh-TW" b="1" dirty="0"/>
              <a:t>、丙二醇、人工合成的香料等，導致眼部過敏及呼吸道疾病，引起咳嗽、喘鳴、胸痛及支氣管炎，長期吸入可能引起慢性呼吸道疾病。</a:t>
            </a:r>
            <a:r>
              <a:rPr lang="en-US" altLang="zh-TW" b="1" dirty="0"/>
              <a:t>3.</a:t>
            </a:r>
            <a:r>
              <a:rPr lang="zh-TW" altLang="en-US" b="1" dirty="0"/>
              <a:t>電子煙無法幫助戒菸，</a:t>
            </a:r>
            <a:r>
              <a:rPr lang="zh-TW" altLang="zh-TW" b="1" dirty="0"/>
              <a:t>目前我國尚未認證電子煙是戒菸輔助器材，請民眾切勿相信。</a:t>
            </a:r>
            <a:endParaRPr lang="en-US" altLang="zh-TW" b="1" dirty="0"/>
          </a:p>
          <a:p>
            <a:pPr defTabSz="914307">
              <a:defRPr/>
            </a:pPr>
            <a:r>
              <a:rPr lang="en-US" altLang="zh-TW" b="1" dirty="0"/>
              <a:t>4.</a:t>
            </a:r>
            <a:r>
              <a:rPr lang="zh-TW" altLang="en-US" b="1" dirty="0"/>
              <a:t>電子煙油可能被不肖廠商添加毒品</a:t>
            </a:r>
            <a:r>
              <a:rPr lang="en-US" altLang="zh-TW" b="1" dirty="0"/>
              <a:t>(</a:t>
            </a:r>
            <a:r>
              <a:rPr lang="zh-TW" altLang="en-US" b="1" dirty="0"/>
              <a:t>大麻</a:t>
            </a:r>
            <a:r>
              <a:rPr lang="zh-TW" altLang="zh-TW" b="1" dirty="0"/>
              <a:t>、</a:t>
            </a:r>
            <a:r>
              <a:rPr lang="zh-TW" altLang="en-US" b="1" dirty="0"/>
              <a:t>安非他命等</a:t>
            </a:r>
            <a:r>
              <a:rPr lang="en-US" altLang="zh-TW" b="1" dirty="0"/>
              <a:t>)</a:t>
            </a:r>
            <a:r>
              <a:rPr lang="zh-TW" altLang="en-US" b="1" dirty="0"/>
              <a:t>，毒品會產生短暫的快樂感，且會讓人成癮，一旦終止或減少使用毒品，會產生流淚、打哈欠、嘔吐、腹痛、痙攣、焦躁不安及強烈渴求藥物等戒斷症狀，終其一生難以擺脫毒品的束縛。甚至為了設法取得毒品，不惜用謀財害命等強烈手段，引起社會嚴重問題。</a:t>
            </a:r>
            <a:endParaRPr lang="en-US" altLang="zh-TW" b="1" dirty="0"/>
          </a:p>
          <a:p>
            <a:pPr defTabSz="914307">
              <a:defRPr/>
            </a:pPr>
            <a:r>
              <a:rPr lang="en-US" altLang="zh-TW" b="1" dirty="0"/>
              <a:t>5.</a:t>
            </a:r>
            <a:r>
              <a:rPr lang="zh-TW" altLang="en-US" b="1" dirty="0"/>
              <a:t>除了電子煙油的問題外，國外曾發生多起</a:t>
            </a:r>
            <a:r>
              <a:rPr lang="zh-TW" altLang="zh-TW" b="1" dirty="0"/>
              <a:t>電子煙</a:t>
            </a:r>
            <a:r>
              <a:rPr lang="zh-TW" altLang="en-US" b="1" dirty="0"/>
              <a:t>內電池</a:t>
            </a:r>
            <a:r>
              <a:rPr lang="zh-TW" altLang="zh-TW" b="1" dirty="0"/>
              <a:t>爆炸</a:t>
            </a:r>
            <a:r>
              <a:rPr lang="zh-TW" altLang="en-US" b="1" dirty="0"/>
              <a:t>，</a:t>
            </a:r>
            <a:r>
              <a:rPr lang="zh-TW" altLang="zh-TW" b="1" dirty="0"/>
              <a:t>而讓吸食者受重傷的案例。</a:t>
            </a:r>
            <a:endParaRPr lang="en-US" altLang="zh-TW" b="1" dirty="0"/>
          </a:p>
          <a:p>
            <a:pPr defTabSz="914307">
              <a:defRPr/>
            </a:pPr>
            <a:endParaRPr lang="en-US" altLang="zh-TW" b="1" dirty="0"/>
          </a:p>
          <a:p>
            <a:endParaRPr lang="en-US" altLang="zh-TW" dirty="0"/>
          </a:p>
          <a:p>
            <a:r>
              <a:rPr lang="zh-TW" altLang="en-US" dirty="0"/>
              <a:t>國健署電子煙宣導圖文</a:t>
            </a:r>
            <a:r>
              <a:rPr lang="en-US" altLang="zh-TW" dirty="0"/>
              <a:t>:https://health99.hpa.gov.tw/material/6819</a:t>
            </a:r>
          </a:p>
          <a:p>
            <a:pPr defTabSz="914307">
              <a:defRPr/>
            </a:pPr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349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zh-TW" b="1" dirty="0"/>
              <a:t>電子煙是將煙油加熱霧化後產生煙霧供人吸食，電子煙含有致癌的危害物質，會傷害身體健康，又會成癮。國外有多起爆炸引起重傷或致死的新聞案例。電子煙是不安全不健康有害的東西。</a:t>
            </a:r>
            <a:endParaRPr lang="en-US" altLang="zh-TW" b="1" dirty="0"/>
          </a:p>
          <a:p>
            <a:r>
              <a:rPr lang="zh-TW" altLang="en-US" dirty="0"/>
              <a:t>電子煙隱藏的危害物質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尼古丁</a:t>
            </a:r>
            <a:r>
              <a:rPr lang="en-US" altLang="zh-TW" dirty="0"/>
              <a:t>:</a:t>
            </a:r>
            <a:r>
              <a:rPr lang="zh-TW" altLang="en-US" dirty="0"/>
              <a:t>尼古丁是從菸草粹取出的生物鹼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，會影響人體神經系統，導致心血管疾病、傷口復原力下降、生育能力變差、消化性潰瘍及胃食道逆流等問題，且為高度成癮物質。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甲醛乙醛</a:t>
            </a:r>
            <a:r>
              <a:rPr lang="en-US" altLang="zh-TW" dirty="0"/>
              <a:t>:</a:t>
            </a:r>
            <a:r>
              <a:rPr lang="zh-TW" altLang="en-US" dirty="0"/>
              <a:t>吸入甲醛或乙醛會刺激眼部及呼吸道，引起咳嗽、 喘鳴、胸痛及支氣管炎，長期吸入可能引起慢性呼吸道疾病。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丙二醇</a:t>
            </a:r>
            <a:r>
              <a:rPr lang="en-US" altLang="zh-TW" dirty="0"/>
              <a:t>:</a:t>
            </a:r>
            <a:r>
              <a:rPr lang="zh-TW" altLang="en-US" dirty="0"/>
              <a:t>電子煙的主要溶劑，會對皮膚及黏膜產生刺激性，過度使用會造成接觸性皮膚炎、落髮、知覺異常、腎臟損害及肝臟異常。 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電子煙曾因電池發生過爆炸事件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defTabSz="914307">
              <a:defRPr/>
            </a:pPr>
            <a:r>
              <a:rPr lang="zh-TW" altLang="en-US" dirty="0"/>
              <a:t>健康九九</a:t>
            </a:r>
            <a:r>
              <a:rPr lang="en-US" altLang="zh-TW" dirty="0" err="1"/>
              <a:t>Youtube</a:t>
            </a:r>
            <a:r>
              <a:rPr lang="zh-TW" altLang="en-US" dirty="0"/>
              <a:t>專屬頻道：</a:t>
            </a:r>
            <a:r>
              <a:rPr lang="en-US" altLang="zh-TW" dirty="0">
                <a:hlinkClick r:id="rId3" tooltip="https://youtu.be/Fu0YmaclJTA"/>
              </a:rPr>
              <a:t>https://youtu.be/Fu0YmaclJTA</a:t>
            </a:r>
            <a:endParaRPr lang="en-US" altLang="zh-TW" dirty="0"/>
          </a:p>
          <a:p>
            <a:pPr defTabSz="914307"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743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065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en-US" dirty="0"/>
              <a:t>依據國健署</a:t>
            </a:r>
            <a:r>
              <a:rPr lang="en-US" altLang="zh-TW" dirty="0"/>
              <a:t>108</a:t>
            </a:r>
            <a:r>
              <a:rPr lang="zh-TW" altLang="en-US" dirty="0"/>
              <a:t>年青少年吸菸行為調查，我國青少年第一次開始吸菸的原因，「好奇」、「別人吸跟著吸」及「紓解壓力」就佔了前三名。而青少年開始嘗試吸菸後，有逾三成的青少年（國中生</a:t>
            </a:r>
            <a:r>
              <a:rPr lang="en-US" altLang="zh-TW" dirty="0"/>
              <a:t>30.8%</a:t>
            </a:r>
            <a:r>
              <a:rPr lang="zh-TW" altLang="en-US" dirty="0"/>
              <a:t>，高中職學生</a:t>
            </a:r>
            <a:r>
              <a:rPr lang="en-US" altLang="zh-TW" dirty="0"/>
              <a:t>38.5%</a:t>
            </a:r>
            <a:r>
              <a:rPr lang="zh-TW" altLang="en-US" dirty="0"/>
              <a:t>）仍延續有吸菸之行為。</a:t>
            </a:r>
            <a:endParaRPr lang="en-US" altLang="zh-TW" dirty="0"/>
          </a:p>
          <a:p>
            <a:r>
              <a:rPr lang="zh-TW" altLang="en-US" dirty="0"/>
              <a:t>可透過小組釐清或是問答的方式來詢問同學菸品是什麼、對我們的危害又是什麼、拒絕抽菸的好處有什麼</a:t>
            </a:r>
            <a:r>
              <a:rPr lang="en-US" altLang="zh-TW" dirty="0"/>
              <a:t>?</a:t>
            </a:r>
          </a:p>
          <a:p>
            <a:r>
              <a:rPr lang="zh-TW" altLang="en-US" dirty="0"/>
              <a:t>藉此離清觀念以降低青少年對菸品的好奇進而使用菸品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3323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335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en-US" dirty="0"/>
              <a:t>由前面對菸品危害的釐清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，並藉由問答讓同學知道拒菸的好處，降低對菸品的好奇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914307">
              <a:defRPr/>
            </a:pP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914307">
              <a:defRPr/>
            </a:pPr>
            <a:r>
              <a:rPr lang="zh-TW" altLang="en-US" dirty="0"/>
              <a:t>後續利用情境練習強化同學的拒菸技能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914307">
              <a:defRPr/>
            </a:pPr>
            <a:endParaRPr lang="en-US" altLang="zh-TW" dirty="0"/>
          </a:p>
          <a:p>
            <a:pPr defTabSz="914307">
              <a:defRPr/>
            </a:pPr>
            <a:r>
              <a:rPr lang="zh-TW" altLang="en-US" dirty="0"/>
              <a:t>老師可請</a:t>
            </a:r>
            <a:r>
              <a:rPr lang="en-US" altLang="zh-TW" dirty="0"/>
              <a:t>8</a:t>
            </a:r>
            <a:r>
              <a:rPr lang="zh-TW" altLang="en-US" dirty="0"/>
              <a:t>位同學上台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，分成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4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組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(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每組兩招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)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，練習拒菸台詞。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525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066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675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527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65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香菸中含有許多危害物質，最主要的危害物質像是尼古丁，會造成上癮，吸食過量還會死亡，平常使用的除草劑跟殺蟲劑，裡面就含有尼古丁，一氧化碳會造成呼吸的氧氣濃度降低，在汽車廢氣內亦含有一氧化碳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749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068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4755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669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1244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4">
              <a:defRPr/>
            </a:pPr>
            <a:r>
              <a:rPr lang="en-US" altLang="zh-TW" dirty="0"/>
              <a:t>1.</a:t>
            </a:r>
            <a:r>
              <a:rPr lang="zh-TW" altLang="en-US" dirty="0"/>
              <a:t>青少年不能吸菸或吸電子煙，如果有吸需要接受戒菸教育，如果是禁菸場所，還要被罰錢。如果有人拿菸或電子煙給你，你要拒絕，離開現場並反映有人提供菸品給未滿</a:t>
            </a:r>
            <a:r>
              <a:rPr lang="en-US" altLang="zh-TW" dirty="0"/>
              <a:t>18</a:t>
            </a:r>
            <a:r>
              <a:rPr lang="zh-TW" altLang="en-US" dirty="0"/>
              <a:t>歲者。</a:t>
            </a:r>
          </a:p>
          <a:p>
            <a:endParaRPr lang="zh-TW" altLang="en-US" dirty="0"/>
          </a:p>
          <a:p>
            <a:pPr defTabSz="914214">
              <a:defRPr/>
            </a:pPr>
            <a:r>
              <a:rPr lang="en-US" altLang="zh-TW" dirty="0"/>
              <a:t>2.</a:t>
            </a:r>
            <a:r>
              <a:rPr lang="zh-TW" altLang="en-US" dirty="0"/>
              <a:t>依據菸害防制法規定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，以下場所皆為禁菸場所，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經舉發將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處以新臺幣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千元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~1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禁菸範圍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三人以上室內工作場所、政府機關、公營、金融機構、郵局、電信業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餐飲店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如：咖啡館、速食店、中西式餐廳等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衣：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商場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如：百貨公司、便利商店、超商、大賣場等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旅館、電梯、醫療機構、護理機構、其他醫事機構及社會福利機構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大眾運輸工具、計程車、遊覽車、捷運系統、車站及旅客等候室等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育：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各級學校、圖書館、實驗室、表演廳、禮堂、展覽室、會議廳、博物館、美術館、其他文化或社會教育機構，及其他供兒童及少年教育或活動場所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歌劇院、電影院、視聽歌唱業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KTV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MTV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、卡拉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OK)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、資訊休閒業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如：網咖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、體育、運動或健身場所，及其他供公眾休閒育樂場所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室內全面禁菸除設有吸菸室：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旅館、商場、餐飲店、老人福利機構等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室外全面禁菸除設有吸菸區：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大專院校、圖書館、博物館、美術館、社教機構、體育場、游泳池、老人福利機構等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dirty="0"/>
              <a:t>另本市公告禁菸場所</a:t>
            </a:r>
            <a:r>
              <a:rPr lang="en-US" altLang="zh-TW" dirty="0"/>
              <a:t>:</a:t>
            </a:r>
            <a:r>
              <a:rPr lang="zh-TW" altLang="en-US" dirty="0"/>
              <a:t>老街、廟宇、辦公場所周邊、公園、高中職以下學校周邊、公車候車亭及連鎖便利商店、咖啡廳、速食店</a:t>
            </a:r>
            <a:r>
              <a:rPr lang="en-US" altLang="zh-TW" dirty="0"/>
              <a:t>1</a:t>
            </a:r>
            <a:r>
              <a:rPr lang="zh-TW" altLang="en-US" dirty="0"/>
              <a:t>樓門市前之騎樓、桃園市中路二號社會住宅設置之沿街步道式開放空間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，經舉發將處以新臺幣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2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千元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~1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萬元。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926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青少年不能吸菸或吸電子煙，如果有吸需要接受戒菸教育，如果是禁菸場所，還要被罰錢。如果有人拿菸或電子煙給你，你要拒絕，離開現場並反映有人提供菸品給未滿</a:t>
            </a:r>
            <a:r>
              <a:rPr lang="en-US" altLang="zh-TW" dirty="0"/>
              <a:t>18</a:t>
            </a:r>
            <a:r>
              <a:rPr lang="zh-TW" altLang="en-US" dirty="0"/>
              <a:t>歲者。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9554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4947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109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42954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013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大家有聽過一手菸、二手菸、三手菸嗎</a:t>
            </a:r>
            <a:r>
              <a:rPr lang="en-US" altLang="zh-TW" dirty="0"/>
              <a:t>?</a:t>
            </a:r>
            <a:r>
              <a:rPr lang="zh-TW" altLang="en-US" dirty="0"/>
              <a:t>如果有人抽菸，則抽菸的人吸入的就叫做一手菸，當抽菸的人呼出來或是香菸上飄出來的菸霧，就稱作二手菸，二手菸可能會沾付於環境中，則變成三手菸。二手菸及三手菸皆含有有害物質。抽菸後，身上跟家裡都會臭臭的，也會傷害身體健康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207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檳榔危害物質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檳榔果不加配料本身具有致癌性，因富含</a:t>
            </a:r>
            <a:r>
              <a:rPr kumimoji="1"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「檳榔素」及 「檳榔鹼」</a:t>
            </a:r>
            <a:r>
              <a:rPr kumimoji="1" lang="zh-TW" altLang="en-US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，這兩種物質會破壞口腔並長腫瘤。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檳榔鹼中檳榔素會致癌，包括口腔癌、咽癌、食道癌、肝膽癌及肺癌等。</a:t>
            </a:r>
            <a:endParaRPr kumimoji="1" lang="en-US" altLang="zh-TW" sz="12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kumimoji="1" lang="en-US" altLang="zh-TW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  <a:r>
              <a:rPr kumimoji="1" lang="zh-TW" altLang="en-US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紅灰</a:t>
            </a:r>
            <a:r>
              <a:rPr kumimoji="1" lang="en-US" altLang="zh-TW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kumimoji="1" lang="zh-TW" altLang="en-US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使口腔環境變鹼，造成細胞癌化。</a:t>
            </a:r>
            <a:endParaRPr kumimoji="1" lang="en-US" altLang="zh-TW" sz="12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kumimoji="1" lang="en-US" altLang="zh-TW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3.</a:t>
            </a:r>
            <a:r>
              <a:rPr kumimoji="1" lang="zh-TW" altLang="en-US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荖花</a:t>
            </a:r>
            <a:r>
              <a:rPr kumimoji="1" lang="en-US" altLang="zh-TW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kumimoji="1" lang="zh-TW" altLang="en-US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如有農藥殘留可能會加速口腔健康危害。</a:t>
            </a:r>
            <a:endParaRPr kumimoji="1" lang="en-US" altLang="zh-TW" sz="12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kumimoji="1" lang="en-US" altLang="zh-TW" sz="12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3403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吃檳榔會造成牙齒會變得不健康，牙齦萎縮造成牙周病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/>
              <a:t>牙齒會變黑、嘴唇會紅紅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，與同學聊天會飄散出臭臭的味道，可能會嚇到同學。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3558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除了前面的牙齒危害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及外觀上的傷害，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嚼檳榔時粗纖維會不斷磨損口腔黏膜，傷口不斷結疤又被磨損，累積一段時間會造成口腔纖維化而難以張口，變得無法正常進食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最可怕的是吃檳榔可能會增加口腔癌風險，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長期下來還會危害全身健康，如食道癌、心血管疾病、腸胃系統疾病、腎功能受損與肝硬化等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吃檳榔可能會對口腔健康造成口內或頸部任何部位不明原因之腫塊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、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口腔黏膜顏色或型態改變，如紅、白斑及疣狀增生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、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口腔潰瘍或張口不易、舌頭活動困難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、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顎骨局部腫大，導致臉部左右不對稱</a:t>
            </a:r>
            <a:endParaRPr lang="en-US" altLang="zh-TW" dirty="0">
              <a:latin typeface="新細明體" panose="02020500000000000000" pitchFamily="18" charset="-120"/>
              <a:ea typeface="+mn-ea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4990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4055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3347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除身體的併發症，更 合併諸多精神症狀如焦慮、憂鬱及認知功能受損等。在病程過程中出 現憂鬱及自殺比率比一般族群高 </a:t>
            </a:r>
            <a:r>
              <a:rPr lang="en-US" altLang="zh-TW" dirty="0"/>
              <a:t>20 </a:t>
            </a:r>
            <a:r>
              <a:rPr lang="zh-TW" altLang="en-US" dirty="0"/>
              <a:t>倍以上，對家庭及社會的影響遠超 過其他疾病。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FC0DD-759E-427D-91BC-2B04BB85479B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0113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8882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2250" y="809625"/>
            <a:ext cx="7192963" cy="4046538"/>
          </a:xfrm>
          <a:ln/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</a:rPr>
              <a:t>酗酒</a:t>
            </a:r>
            <a:r>
              <a:rPr lang="en-US" altLang="zh-TW" dirty="0">
                <a:latin typeface="Arial" panose="020B0604020202020204" pitchFamily="34" charset="0"/>
              </a:rPr>
              <a:t>+</a:t>
            </a:r>
            <a:r>
              <a:rPr lang="zh-TW" altLang="en-US" dirty="0">
                <a:latin typeface="Arial" panose="020B0604020202020204" pitchFamily="34" charset="0"/>
              </a:rPr>
              <a:t>抽菸 </a:t>
            </a:r>
            <a:r>
              <a:rPr lang="en-US" altLang="zh-TW" dirty="0">
                <a:latin typeface="Arial" panose="020B0604020202020204" pitchFamily="34" charset="0"/>
              </a:rPr>
              <a:t>22</a:t>
            </a:r>
            <a:r>
              <a:rPr lang="zh-TW" altLang="en-US" dirty="0">
                <a:latin typeface="Arial" panose="020B0604020202020204" pitchFamily="34" charset="0"/>
              </a:rPr>
              <a:t>倍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抽菸   </a:t>
            </a:r>
            <a:r>
              <a:rPr lang="en-US" altLang="zh-TW" dirty="0">
                <a:latin typeface="Arial" panose="020B0604020202020204" pitchFamily="34" charset="0"/>
              </a:rPr>
              <a:t>18</a:t>
            </a:r>
            <a:r>
              <a:rPr lang="zh-TW" altLang="en-US" dirty="0">
                <a:latin typeface="Arial" panose="020B0604020202020204" pitchFamily="34" charset="0"/>
              </a:rPr>
              <a:t>倍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酗酒 </a:t>
            </a:r>
            <a:r>
              <a:rPr lang="en-US" altLang="zh-TW" dirty="0">
                <a:latin typeface="Arial" panose="020B0604020202020204" pitchFamily="34" charset="0"/>
              </a:rPr>
              <a:t>10</a:t>
            </a:r>
            <a:r>
              <a:rPr lang="zh-TW" altLang="en-US" dirty="0">
                <a:latin typeface="Arial" panose="020B0604020202020204" pitchFamily="34" charset="0"/>
              </a:rPr>
              <a:t>倍</a:t>
            </a:r>
          </a:p>
        </p:txBody>
      </p:sp>
    </p:spTree>
    <p:extLst>
      <p:ext uri="{BB962C8B-B14F-4D97-AF65-F5344CB8AC3E}">
        <p14:creationId xmlns:p14="http://schemas.microsoft.com/office/powerpoint/2010/main" val="37082536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如果身邊家人或朋友有人抽菸可提供他以下管道戒菸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門診、住院、急診及社區藥局皆可提供戒菸服務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，透過醫療院所的戒菸衛教師或社區藥局藥師，提供專業的衛教、諮詢與支持，孕婦、青少年及不適合用藥者，可因而得到強而有力的協助。</a:t>
            </a:r>
            <a:endParaRPr lang="en-US" altLang="zh-TW" dirty="0">
              <a:latin typeface="新細明體" panose="02020500000000000000" pitchFamily="18" charset="-120"/>
              <a:ea typeface="+mn-ea"/>
            </a:endParaRPr>
          </a:p>
          <a:p>
            <a:r>
              <a:rPr lang="en-US" altLang="zh-TW" dirty="0">
                <a:latin typeface="新細明體" panose="02020500000000000000" pitchFamily="18" charset="-120"/>
                <a:ea typeface="+mn-ea"/>
              </a:rPr>
              <a:t>2.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可以撥打免費戒菸專線（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0800-636363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），由具備心理輔導、諮商、社會工作等專業人員，透過電話的便利及私密性，陪伴吸菸者渡過戒菸的困難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3.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參加各縣市醫療院所辦理的戒菸班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8024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b="1" dirty="0"/>
              <a:t>吸食電子煙後，環境中可偵測到煙油的成份，一樣有二手煙的問題，而且電子煙產生的煙霧不容易擴散，除吸食當下對身體有危害外，也會殘留在環境中，造成後續汙染，</a:t>
            </a:r>
            <a:r>
              <a:rPr lang="zh-TW" altLang="en-US" b="1" dirty="0"/>
              <a:t>對家中孩童跟寵物，</a:t>
            </a:r>
            <a:r>
              <a:rPr lang="zh-TW" altLang="zh-TW" b="1" dirty="0"/>
              <a:t>持續</a:t>
            </a:r>
            <a:r>
              <a:rPr lang="zh-TW" altLang="en-US" b="1" dirty="0"/>
              <a:t>造成傷害</a:t>
            </a:r>
            <a:r>
              <a:rPr lang="zh-TW" altLang="zh-TW" b="1" dirty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93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抽菸的人，牙齒跟手會黃黃的，身上有菸臭味，看起來沒有精神，也比較容易老。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3091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當有人抽菸，菸裡面有害的東西，就會被抽菸的人跟附近的人吸入，口罩跟棉花上黃黑色的東西，就是對身體有害的物質，當抽越來越多根的香菸，口罩跟棉花顏色更深，對身體越不好。</a:t>
            </a:r>
            <a:endParaRPr lang="en-US" altLang="zh-TW" dirty="0"/>
          </a:p>
          <a:p>
            <a:r>
              <a:rPr lang="zh-TW" altLang="en-US" dirty="0"/>
              <a:t>影片中用實驗模擬菸進入身體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</a:t>
            </a:r>
            <a:r>
              <a:rPr lang="zh-TW" altLang="en-US" dirty="0"/>
              <a:t>用口罩來模擬肺泡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，當抽完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20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根菸後，看似有害氣體接排出，但都殘留在體內並引發各種心血管疾病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(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心臟病、高血壓及腦中風</a:t>
            </a:r>
            <a:endParaRPr lang="en-US" altLang="zh-TW" dirty="0">
              <a:latin typeface="新細明體" panose="02020500000000000000" pitchFamily="18" charset="-120"/>
              <a:ea typeface="+mn-ea"/>
            </a:endParaRPr>
          </a:p>
          <a:p>
            <a:r>
              <a:rPr lang="zh-TW" altLang="en-US" dirty="0">
                <a:latin typeface="新細明體" panose="02020500000000000000" pitchFamily="18" charset="-120"/>
                <a:ea typeface="+mn-ea"/>
              </a:rPr>
              <a:t>等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)</a:t>
            </a:r>
          </a:p>
          <a:p>
            <a:r>
              <a:rPr lang="zh-TW" altLang="en-US" dirty="0"/>
              <a:t>衛生福利部國民健康署菸害防制組</a:t>
            </a:r>
          </a:p>
          <a:p>
            <a:r>
              <a:rPr lang="en-US" altLang="zh-TW" dirty="0" err="1"/>
              <a:t>Youtube</a:t>
            </a:r>
            <a:r>
              <a:rPr lang="zh-TW" altLang="en-US" dirty="0"/>
              <a:t>：</a:t>
            </a:r>
            <a:r>
              <a:rPr lang="en-US" altLang="zh-TW" dirty="0">
                <a:hlinkClick r:id="rId3" tooltip="https://youtu.be/nQlNk--7NhI"/>
              </a:rPr>
              <a:t>https://youtu.be/nQlNk--7NhI</a:t>
            </a:r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1315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06326-A759-40F5-9750-B94DA400035B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3130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22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電子煙是以電壓驅動，透過加熱液態化合物產生氣體，讓使用者直接吸入。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文章出處</a:t>
            </a:r>
            <a:r>
              <a:rPr lang="en-US" altLang="zh-TW" dirty="0"/>
              <a:t>:https://tw.youcard.yahoo.com/</a:t>
            </a:r>
            <a:r>
              <a:rPr lang="en-US" altLang="zh-TW" dirty="0" err="1"/>
              <a:t>cardstack</a:t>
            </a:r>
            <a:r>
              <a:rPr lang="en-US" altLang="zh-TW" dirty="0"/>
              <a:t>/2d4072e0-cdf9-11e9-867c-4df3b5bb8f3b?yptr=yahoo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765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270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</a:rPr>
              <a:t>電子煙有好多種類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、好多口味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有叫果汁棒、維他命棒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，裡面是真的含有果汁及維他命嗎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?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果汁棒、維他命棒、蒸氣果汁等違禁產品，地下賣家常標榜無害又有多種口味任君挑選，是不是也讓你迷惑了呢？但這些其實都是「電子煙」換個名稱包裝罷了！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，抽多了傷身且會上癮，常標榜沒有紙菸的焦油只有食用的香精很安全的，但其實大多電子煙煙油成分多標示不清，大多為不合法添加物，有研究檢測出多達</a:t>
            </a:r>
            <a:r>
              <a:rPr lang="en-US" altLang="zh-TW" dirty="0">
                <a:latin typeface="Arial" panose="020B0604020202020204" pitchFamily="34" charset="0"/>
              </a:rPr>
              <a:t>164</a:t>
            </a:r>
            <a:r>
              <a:rPr lang="zh-TW" altLang="en-US" dirty="0">
                <a:latin typeface="Arial" panose="020B0604020202020204" pitchFamily="34" charset="0"/>
              </a:rPr>
              <a:t>種有毒物質，會造成癌症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、肺、心、肝、腎及生殖功能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有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8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成電子煙含尼古丁，會影響青少年腦部發育，導致學習能力低落，心神遲鈍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!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影片連結</a:t>
            </a:r>
            <a:r>
              <a:rPr lang="en-US" altLang="zh-TW" dirty="0">
                <a:latin typeface="Arial" panose="020B0604020202020204" pitchFamily="34" charset="0"/>
              </a:rPr>
              <a:t>:https://tw.tv.yahoo.com/content-marketing/%E4%B8%8D%E5%98%97%E8%A9%A6-%E4%B8%8D%E8%B3%BC%E8%B2%B7-%E4%B8%8D%E6%8E%A8%E8%96%A6%E9%9B%BB%E5%AD%90%E7%85%99-020233536.html</a:t>
            </a:r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55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475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</a:rPr>
              <a:t>看看電子煙可能有哪些壞東西</a:t>
            </a:r>
            <a:r>
              <a:rPr lang="en-US" altLang="zh-TW" dirty="0">
                <a:latin typeface="Arial" panose="020B0604020202020204" pitchFamily="34" charset="0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latin typeface="Arial" panose="020B0604020202020204" pitchFamily="34" charset="0"/>
              </a:rPr>
              <a:t>1.</a:t>
            </a:r>
            <a:r>
              <a:rPr lang="zh-TW" altLang="zh-TW" b="1" dirty="0"/>
              <a:t>電子煙油如含有尼古丁，會上癮，不能幫助戒菸，而且容易吸食過量，尼古丁會使身體釋放大量多巴胺，讓人產生愉悅與放鬆感，但不斷刺激之下，會變成需要吸入更多尼古丁，才有辦法達到跟原先相同的感覺。尼古丁會影響神經系統，導致心血管疾病、傷口復原力下降、生育能力變差、消化性潰瘍、食道逆流等問題。</a:t>
            </a:r>
            <a:endParaRPr lang="en-US" altLang="zh-TW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latin typeface="Arial" panose="020B0604020202020204" pitchFamily="34" charset="0"/>
              </a:rPr>
              <a:t>2.</a:t>
            </a:r>
            <a:r>
              <a:rPr lang="zh-TW" altLang="en-US" b="1" dirty="0"/>
              <a:t>另外電子煙亦含有</a:t>
            </a:r>
            <a:r>
              <a:rPr lang="zh-TW" altLang="zh-TW" b="1" dirty="0"/>
              <a:t>甲醛</a:t>
            </a:r>
            <a:r>
              <a:rPr lang="en-US" altLang="zh-TW" b="1" dirty="0"/>
              <a:t>(</a:t>
            </a:r>
            <a:r>
              <a:rPr lang="zh-TW" altLang="zh-TW" b="1" dirty="0"/>
              <a:t>也就是俗稱的福馬林，是一級致癌物</a:t>
            </a:r>
            <a:r>
              <a:rPr lang="en-US" altLang="zh-TW" b="1" dirty="0"/>
              <a:t>)</a:t>
            </a:r>
            <a:r>
              <a:rPr lang="zh-TW" altLang="zh-TW" b="1" dirty="0"/>
              <a:t>、丙二醇、人工合成的香料等，導致眼部過敏及呼吸道疾病，引起咳嗽、喘鳴、胸痛及支氣管炎，長期吸入可能引起慢性呼吸道疾病。</a:t>
            </a:r>
            <a:r>
              <a:rPr lang="en-US" altLang="zh-TW" b="1" dirty="0"/>
              <a:t>3.</a:t>
            </a:r>
            <a:r>
              <a:rPr lang="zh-TW" altLang="en-US" b="1" dirty="0"/>
              <a:t>電子煙無法幫助戒菸，</a:t>
            </a:r>
            <a:r>
              <a:rPr lang="zh-TW" altLang="zh-TW" b="1" dirty="0"/>
              <a:t>目前我國尚未認證電子煙是戒菸輔助器材，請民眾切勿相信。</a:t>
            </a:r>
            <a:endParaRPr lang="en-US" altLang="zh-TW" b="1" dirty="0"/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資料來源</a:t>
            </a:r>
            <a:r>
              <a:rPr lang="en-US" altLang="zh-TW" dirty="0">
                <a:latin typeface="Arial" panose="020B0604020202020204" pitchFamily="34" charset="0"/>
              </a:rPr>
              <a:t>:</a:t>
            </a:r>
          </a:p>
          <a:p>
            <a:r>
              <a:rPr lang="en-US" altLang="zh-TW" dirty="0">
                <a:latin typeface="Arial" panose="020B0604020202020204" pitchFamily="34" charset="0"/>
              </a:rPr>
              <a:t>1.https://www.hpa.gov.tw/Pages/Detail.aspx?nodeid=127&amp;pid=7577</a:t>
            </a:r>
          </a:p>
          <a:p>
            <a:r>
              <a:rPr lang="en-US" altLang="zh-TW" dirty="0">
                <a:latin typeface="Arial" panose="020B0604020202020204" pitchFamily="34" charset="0"/>
              </a:rPr>
              <a:t>2. 1050324</a:t>
            </a:r>
            <a:r>
              <a:rPr lang="zh-TW" altLang="en-US" dirty="0">
                <a:latin typeface="Arial" panose="020B0604020202020204" pitchFamily="34" charset="0"/>
              </a:rPr>
              <a:t>電子煙防制知能</a:t>
            </a:r>
            <a:r>
              <a:rPr lang="en-US" altLang="zh-TW" dirty="0">
                <a:latin typeface="Arial" panose="020B0604020202020204" pitchFamily="34" charset="0"/>
              </a:rPr>
              <a:t>(</a:t>
            </a:r>
            <a:r>
              <a:rPr lang="zh-TW" altLang="en-US" dirty="0">
                <a:latin typeface="Arial" panose="020B0604020202020204" pitchFamily="34" charset="0"/>
              </a:rPr>
              <a:t>衛生福利部</a:t>
            </a:r>
            <a:r>
              <a:rPr lang="en-US" altLang="zh-TW" dirty="0">
                <a:latin typeface="Arial" panose="020B0604020202020204" pitchFamily="34" charset="0"/>
              </a:rPr>
              <a:t>)</a:t>
            </a:r>
            <a:r>
              <a:rPr lang="zh-TW" altLang="en-US" dirty="0">
                <a:latin typeface="Arial" panose="020B0604020202020204" pitchFamily="34" charset="0"/>
              </a:rPr>
              <a:t>附檔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9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有些人認為吸電子煙沒有產生菸臭味，在室內吸用就不會影響到其他人，電子煙煙霧跟紙菸一樣有二手菸危害，其煙霧可測得大量的丙二醇、甘油、尼古丁、重金屬等，還伴隨著高濃度的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PM2.5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微粒，且在室內環境不易散失，絕對不是賣家所稱的無害的蒸氣或煙霧。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77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265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87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31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79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80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174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50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06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3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50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26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999E-0F2F-4D2C-B9BB-4BC381ED554F}" type="datetimeFigureOut">
              <a:rPr lang="zh-TW" altLang="en-US" smtClean="0"/>
              <a:t>2022/3/14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91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jpeg"/><Relationship Id="rId4" Type="http://schemas.openxmlformats.org/officeDocument/2006/relationships/hyperlink" Target="https://youtu.be/Fu0YmaclJT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DQago0P2O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n1GzcOaS94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6iilCEA8YI&amp;feature=emb_logo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QlNk--7NhI&amp;feature=youtu.be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youtu.be/LoG5q4xnpCI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hyperlink" Target="https://www.hpa.gov.tw/Pages/List.aspx?nodeid=444" TargetMode="External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 noChangeArrowheads="1"/>
          </p:cNvSpPr>
          <p:nvPr>
            <p:ph type="ctrTitle"/>
          </p:nvPr>
        </p:nvSpPr>
        <p:spPr bwMode="auto">
          <a:xfrm>
            <a:off x="1038598" y="1614060"/>
            <a:ext cx="1016555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菸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酒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檳危害防制宣導教材</a:t>
            </a:r>
            <a:b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國小版</a:t>
            </a:r>
            <a:endParaRPr lang="zh-TW" altLang="en-US" sz="6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323" y="4987158"/>
            <a:ext cx="16922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42516" y="6034725"/>
            <a:ext cx="3273216" cy="5954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800" b="1" u="sng" spc="50" dirty="0">
                <a:ln w="11430"/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桃園市政府衛生局製</a:t>
            </a:r>
          </a:p>
        </p:txBody>
      </p:sp>
    </p:spTree>
    <p:extLst>
      <p:ext uri="{BB962C8B-B14F-4D97-AF65-F5344CB8AC3E}">
        <p14:creationId xmlns:p14="http://schemas.microsoft.com/office/powerpoint/2010/main" val="2509506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812446" y="4466946"/>
            <a:ext cx="980303" cy="62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67119" y="1461889"/>
            <a:ext cx="3463614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9435697" y="1604037"/>
            <a:ext cx="356982" cy="32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49091" y="3168281"/>
            <a:ext cx="3481641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r="7930"/>
          <a:stretch/>
        </p:blipFill>
        <p:spPr>
          <a:xfrm>
            <a:off x="1123657" y="3330273"/>
            <a:ext cx="3115649" cy="129801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49091" y="4884966"/>
            <a:ext cx="3481641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r="6472"/>
          <a:stretch/>
        </p:blipFill>
        <p:spPr>
          <a:xfrm>
            <a:off x="1132086" y="5013065"/>
            <a:ext cx="3107220" cy="133394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920473" y="1484615"/>
            <a:ext cx="3750652" cy="16257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/>
          <a:srcRect t="6647" r="-2243"/>
          <a:stretch/>
        </p:blipFill>
        <p:spPr>
          <a:xfrm>
            <a:off x="6153374" y="1604037"/>
            <a:ext cx="3383639" cy="138692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980827" y="4065043"/>
            <a:ext cx="3690298" cy="17656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/>
          <a:srcRect l="2395" t="3620" b="2223"/>
          <a:stretch/>
        </p:blipFill>
        <p:spPr>
          <a:xfrm>
            <a:off x="6204031" y="4249893"/>
            <a:ext cx="3282323" cy="13959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8938052" y="4390686"/>
            <a:ext cx="497645" cy="40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5574" y="-362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電子煙的五大危害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132086" y="1641967"/>
            <a:ext cx="3115649" cy="131106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42" y="0"/>
            <a:ext cx="12195542" cy="1191599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236549" y="194809"/>
            <a:ext cx="9199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大危害</a:t>
            </a:r>
          </a:p>
        </p:txBody>
      </p:sp>
    </p:spTree>
    <p:extLst>
      <p:ext uri="{BB962C8B-B14F-4D97-AF65-F5344CB8AC3E}">
        <p14:creationId xmlns:p14="http://schemas.microsoft.com/office/powerpoint/2010/main" val="3184763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2035175" y="787401"/>
            <a:ext cx="5857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E6C8928-EE18-4580-B7B0-47A060A23BD2}" type="slidenum">
              <a:rPr lang="zh-TW" altLang="en-US" sz="1000" b="0">
                <a:solidFill>
                  <a:srgbClr val="FEFFFF"/>
                </a:solidFill>
                <a:latin typeface="Garamond" panose="02020404030301010803" pitchFamily="18" charset="0"/>
              </a:rPr>
              <a:pPr/>
              <a:t>11</a:t>
            </a:fld>
            <a:endParaRPr lang="zh-TW" altLang="en-US" sz="1000" b="0">
              <a:solidFill>
                <a:srgbClr val="FEFFFF"/>
              </a:solidFill>
              <a:latin typeface="Garamond" panose="02020404030301010803" pitchFamily="18" charset="0"/>
            </a:endParaRPr>
          </a:p>
        </p:txBody>
      </p:sp>
      <p:sp>
        <p:nvSpPr>
          <p:cNvPr id="18435" name="文字方塊 6"/>
          <p:cNvSpPr txBox="1">
            <a:spLocks noChangeArrowheads="1"/>
          </p:cNvSpPr>
          <p:nvPr/>
        </p:nvSpPr>
        <p:spPr bwMode="auto">
          <a:xfrm>
            <a:off x="281781" y="6444366"/>
            <a:ext cx="2339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</a:t>
            </a:r>
          </a:p>
        </p:txBody>
      </p:sp>
      <p:pic>
        <p:nvPicPr>
          <p:cNvPr id="18439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7" y="1152526"/>
            <a:ext cx="13128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電子煙的23事(影片)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0" b="3685"/>
          <a:stretch/>
        </p:blipFill>
        <p:spPr bwMode="auto">
          <a:xfrm>
            <a:off x="2785818" y="1468870"/>
            <a:ext cx="6620364" cy="455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286054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55088"/>
            <a:ext cx="9144000" cy="5984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電子煙的</a:t>
            </a:r>
            <a:r>
              <a:rPr lang="en-US" altLang="zh-TW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5516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3426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電子煙釀肺傷害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年齡最小僅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790" y="1193876"/>
            <a:ext cx="11719631" cy="5014591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年輕人使用電子煙比例逐年提升，甚至還造成肺傷害。根據國民健康署統計，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年已有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例通報疑似電子煙肺傷害個案，其中年齡最小只有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歲。</a:t>
            </a:r>
            <a:endParaRPr lang="en-US" altLang="zh-TW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經研究發現，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煙油含有超過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種有害、有毒致癌物質等。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部分標榜草莓、香草口味的電子煙，添加的食用香料、香精等雖然能吃，但不代表能吸，因煙油添加物缺乏呼吸毒理測試。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世界衛生組織（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）表示，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許多標榜無尼古丁的煙油，其實都測出含有尼古丁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，且全球每年約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萬人因二手菸死亡，其中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歲以下的兒童和青少年為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51790" y="6208467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2022.2.24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新聞</a:t>
            </a:r>
          </a:p>
        </p:txBody>
      </p:sp>
    </p:spTree>
    <p:extLst>
      <p:ext uri="{BB962C8B-B14F-4D97-AF65-F5344CB8AC3E}">
        <p14:creationId xmlns:p14="http://schemas.microsoft.com/office/powerpoint/2010/main" val="3499706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菸害防制小學堂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菸和電子煙是什麼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抽菸或電子煙對我們身體好嗎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拒絕抽菸的好處有什麼呢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5033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45616"/>
            <a:ext cx="105156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拒菸練功坊</a:t>
            </a:r>
          </a:p>
        </p:txBody>
      </p:sp>
    </p:spTree>
    <p:extLst>
      <p:ext uri="{BB962C8B-B14F-4D97-AF65-F5344CB8AC3E}">
        <p14:creationId xmlns:p14="http://schemas.microsoft.com/office/powerpoint/2010/main" val="3506479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233823" y="1687091"/>
            <a:ext cx="11390239" cy="4064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400"/>
              </a:lnSpc>
              <a:buFont typeface="Arial" panose="020B0604020202020204" pitchFamily="34" charset="0"/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當朋友跟你說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ts val="44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要不要來一口阿，吸的時候很酷喔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0" indent="0">
              <a:lnSpc>
                <a:spcPts val="4400"/>
              </a:lnSpc>
              <a:buNone/>
            </a:pP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400"/>
              </a:lnSpc>
              <a:buFont typeface="Arial" panose="020B0604020202020204" pitchFamily="34" charset="0"/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同學們抽菸其實並不酷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，使出以下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招教你拒菸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605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-214688"/>
            <a:ext cx="10515600" cy="1500742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拒菸演練</a:t>
            </a:r>
          </a:p>
        </p:txBody>
      </p:sp>
    </p:spTree>
    <p:extLst>
      <p:ext uri="{BB962C8B-B14F-4D97-AF65-F5344CB8AC3E}">
        <p14:creationId xmlns:p14="http://schemas.microsoft.com/office/powerpoint/2010/main" val="33089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029088" y="9308"/>
            <a:ext cx="10058400" cy="1049650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招式一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77636" y="1338071"/>
            <a:ext cx="10058400" cy="699964"/>
          </a:xfrm>
        </p:spPr>
        <p:txBody>
          <a:bodyPr/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告知理由法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ED2D2-4F78-465A-8476-5171C7E04618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35"/>
            <a:ext cx="12192000" cy="1113104"/>
          </a:xfrm>
          <a:prstGeom prst="rect">
            <a:avLst/>
          </a:prstGeom>
        </p:spPr>
      </p:pic>
      <p:pic>
        <p:nvPicPr>
          <p:cNvPr id="8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81" y="3224385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圖說文字 9"/>
          <p:cNvSpPr/>
          <p:nvPr/>
        </p:nvSpPr>
        <p:spPr>
          <a:xfrm>
            <a:off x="3626143" y="2724259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「醫生說我對香菸成分過敏，所以不能吸菸。」</a:t>
            </a:r>
          </a:p>
        </p:txBody>
      </p:sp>
      <p:sp>
        <p:nvSpPr>
          <p:cNvPr id="11" name="矩形圖說文字 10"/>
          <p:cNvSpPr/>
          <p:nvPr/>
        </p:nvSpPr>
        <p:spPr>
          <a:xfrm>
            <a:off x="3573926" y="3554868"/>
            <a:ext cx="4915949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3626143" y="4375106"/>
            <a:ext cx="6231144" cy="642781"/>
          </a:xfrm>
          <a:prstGeom prst="wedgeRectCallout">
            <a:avLst>
              <a:gd name="adj1" fmla="val -58256"/>
              <a:gd name="adj2" fmla="val -3283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517090" y="4465663"/>
            <a:ext cx="634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「我爸媽管很嚴，要是被他們知道就慘了。」</a:t>
            </a:r>
          </a:p>
        </p:txBody>
      </p:sp>
      <p:sp>
        <p:nvSpPr>
          <p:cNvPr id="14" name="矩形 13"/>
          <p:cNvSpPr/>
          <p:nvPr/>
        </p:nvSpPr>
        <p:spPr>
          <a:xfrm>
            <a:off x="3517090" y="3657993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「吸菸是違法的，你不要害我。」</a:t>
            </a: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187157" y="164030"/>
            <a:ext cx="10058400" cy="902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招式一</a:t>
            </a:r>
          </a:p>
        </p:txBody>
      </p:sp>
    </p:spTree>
    <p:extLst>
      <p:ext uri="{BB962C8B-B14F-4D97-AF65-F5344CB8AC3E}">
        <p14:creationId xmlns:p14="http://schemas.microsoft.com/office/powerpoint/2010/main" val="2103092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604"/>
            <a:ext cx="12192000" cy="97206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8276"/>
            <a:ext cx="10058400" cy="902859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招式二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73760" y="1230007"/>
            <a:ext cx="10515600" cy="565237"/>
          </a:xfrm>
        </p:spPr>
        <p:txBody>
          <a:bodyPr/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轉移話題法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6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379" y="324482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圖說文字 6"/>
          <p:cNvSpPr/>
          <p:nvPr/>
        </p:nvSpPr>
        <p:spPr>
          <a:xfrm>
            <a:off x="3683702" y="2980060"/>
            <a:ext cx="6517311" cy="69878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「你看，這個點心好好吃喔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要不要試看看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3707928" y="3852142"/>
            <a:ext cx="6493085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830660" y="3972181"/>
            <a:ext cx="654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最近有一部卡通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，好有趣唷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一定要看喔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2188098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5329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10287"/>
            <a:ext cx="10058400" cy="1160312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招式三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30479" y="1297119"/>
            <a:ext cx="10515600" cy="565237"/>
          </a:xfrm>
        </p:spPr>
        <p:txBody>
          <a:bodyPr/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堅持拒絕法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6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91" y="371584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圖說文字 6"/>
          <p:cNvSpPr/>
          <p:nvPr/>
        </p:nvSpPr>
        <p:spPr>
          <a:xfrm>
            <a:off x="4014991" y="3316856"/>
            <a:ext cx="6517311" cy="69878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4039217" y="4188938"/>
            <a:ext cx="6493085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18991" y="3481583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「不行，我真的不想吸。」</a:t>
            </a:r>
          </a:p>
        </p:txBody>
      </p:sp>
      <p:sp>
        <p:nvSpPr>
          <p:cNvPr id="10" name="矩形 9"/>
          <p:cNvSpPr/>
          <p:nvPr/>
        </p:nvSpPr>
        <p:spPr>
          <a:xfrm>
            <a:off x="4318991" y="4258535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「我不做違法的事情。」</a:t>
            </a:r>
          </a:p>
        </p:txBody>
      </p:sp>
    </p:spTree>
    <p:extLst>
      <p:ext uri="{BB962C8B-B14F-4D97-AF65-F5344CB8AC3E}">
        <p14:creationId xmlns:p14="http://schemas.microsoft.com/office/powerpoint/2010/main" val="2764570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2850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8311"/>
            <a:ext cx="10058400" cy="911882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招式四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47257" y="1313897"/>
            <a:ext cx="10515600" cy="607182"/>
          </a:xfrm>
        </p:spPr>
        <p:txBody>
          <a:bodyPr/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反說服法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2874088" y="3591050"/>
            <a:ext cx="9113780" cy="729842"/>
          </a:xfrm>
          <a:prstGeom prst="wedgeRectCallout">
            <a:avLst>
              <a:gd name="adj1" fmla="val -54283"/>
              <a:gd name="adj2" fmla="val -536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7" y="3400746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739864" y="3725139"/>
            <a:ext cx="9055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「吸菸會上癮又致癌，而且非常難戒，我不想試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你也不要吸啦。」</a:t>
            </a:r>
          </a:p>
        </p:txBody>
      </p:sp>
    </p:spTree>
    <p:extLst>
      <p:ext uri="{BB962C8B-B14F-4D97-AF65-F5344CB8AC3E}">
        <p14:creationId xmlns:p14="http://schemas.microsoft.com/office/powerpoint/2010/main" val="206352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1"/>
          <p:cNvSpPr txBox="1">
            <a:spLocks noChangeArrowheads="1"/>
          </p:cNvSpPr>
          <p:nvPr/>
        </p:nvSpPr>
        <p:spPr bwMode="auto">
          <a:xfrm>
            <a:off x="1703389" y="6402388"/>
            <a:ext cx="23764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"/>
              <a:t>資料來源</a:t>
            </a:r>
            <a:r>
              <a:rPr lang="en-US" altLang="zh-TW" sz="1200"/>
              <a:t>:</a:t>
            </a:r>
            <a:r>
              <a:rPr lang="zh-TW" altLang="en-US" sz="1200"/>
              <a:t>董氏基金會華文戒菸網</a:t>
            </a:r>
          </a:p>
        </p:txBody>
      </p:sp>
      <p:pic>
        <p:nvPicPr>
          <p:cNvPr id="13315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810866"/>
            <a:ext cx="5586412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12191999" cy="735906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認識菸害</a:t>
            </a:r>
            <a:endParaRPr lang="en-US" altLang="zh-TW" sz="4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19" name="矩形 2"/>
          <p:cNvSpPr>
            <a:spLocks noChangeArrowheads="1"/>
          </p:cNvSpPr>
          <p:nvPr/>
        </p:nvSpPr>
        <p:spPr bwMode="auto">
          <a:xfrm>
            <a:off x="6486337" y="1076107"/>
            <a:ext cx="450797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紙菸的菸煙中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7,000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多種化學物質</a:t>
            </a:r>
            <a:r>
              <a:rPr lang="zh-TW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，其中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93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種致癌成分中有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種被國際癌症研究署列為「第一級致癌物」。</a:t>
            </a: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尼古丁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高成癮性物質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焦油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主要致癌物</a:t>
            </a:r>
            <a:r>
              <a:rPr lang="en-US" altLang="zh-TW" sz="20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沉積於肺葉、破壞肺泡、導致肺纖維化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一氧化碳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與紅血球結合率為氧氣的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32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016" y="4767262"/>
            <a:ext cx="17462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6C1F4-0EBE-4E94-A241-CF8F9897356C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9017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0387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39065"/>
            <a:ext cx="10058400" cy="1178067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招式五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63367" y="1355842"/>
            <a:ext cx="10515600" cy="514903"/>
          </a:xfrm>
        </p:spPr>
        <p:txBody>
          <a:bodyPr>
            <a:normAutofit lnSpcReduction="10000"/>
          </a:bodyPr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反激將法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3317119" y="3272425"/>
            <a:ext cx="7292699" cy="587229"/>
          </a:xfrm>
          <a:prstGeom prst="wedgeRectCallout">
            <a:avLst>
              <a:gd name="adj1" fmla="val -54283"/>
              <a:gd name="adj2" fmla="val -536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76" y="334938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132291" y="3378808"/>
            <a:ext cx="7662354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「你們說我沒膽量我就吸，那我就真的太沒主見了。」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3317119" y="4157157"/>
            <a:ext cx="7292699" cy="646943"/>
          </a:xfrm>
          <a:prstGeom prst="wedgeRectCallout">
            <a:avLst>
              <a:gd name="adj1" fmla="val -55073"/>
              <a:gd name="adj2" fmla="val -2460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32291" y="4293333"/>
            <a:ext cx="6431248" cy="374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「你們說我遜我就吸，那我就真的太遜了。」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46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544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80000"/>
            <a:ext cx="10058400" cy="929492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招式六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82148" y="1422953"/>
            <a:ext cx="10515600" cy="556848"/>
          </a:xfrm>
        </p:spPr>
        <p:txBody>
          <a:bodyPr>
            <a:normAutofit/>
          </a:bodyPr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遠離現場法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286990" y="3873650"/>
            <a:ext cx="6436246" cy="646943"/>
          </a:xfrm>
          <a:prstGeom prst="wedgeRectCallout">
            <a:avLst>
              <a:gd name="adj1" fmla="val -56881"/>
              <a:gd name="adj2" fmla="val -19422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4339207" y="4687978"/>
            <a:ext cx="6231144" cy="642781"/>
          </a:xfrm>
          <a:prstGeom prst="wedgeRectCallout">
            <a:avLst>
              <a:gd name="adj1" fmla="val -57852"/>
              <a:gd name="adj2" fmla="val -45887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188950" y="4039605"/>
            <a:ext cx="6123471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「時間太晚了，我必須回家，我先走了。」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88950" y="3176368"/>
            <a:ext cx="520014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「我先打個重要電話，先離開了。」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88950" y="4846380"/>
            <a:ext cx="560089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「我覺得身體不舒服，先回家休息了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24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6924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21994"/>
            <a:ext cx="10058400" cy="947247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招式七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47257" y="1540399"/>
            <a:ext cx="10515600" cy="573626"/>
          </a:xfrm>
        </p:spPr>
        <p:txBody>
          <a:bodyPr/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自我解嘲法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313098" y="4073215"/>
            <a:ext cx="6436246" cy="646943"/>
          </a:xfrm>
          <a:prstGeom prst="wedgeRectCallout">
            <a:avLst>
              <a:gd name="adj1" fmla="val -56360"/>
              <a:gd name="adj2" fmla="val -2849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163288" y="3176368"/>
            <a:ext cx="6139501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「沒辦法，我就是害怕阿，不要嘗試算了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39207" y="4212020"/>
            <a:ext cx="5509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「不行啦，我真的很膽小，不敢試啦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334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21"/>
            <a:ext cx="12192000" cy="104620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33943"/>
            <a:ext cx="10058400" cy="1115923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招式八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736"/>
          </a:xfrm>
        </p:spPr>
        <p:txBody>
          <a:bodyPr>
            <a:normAutofit lnSpcReduction="10000"/>
          </a:bodyPr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友誼勸服法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313097" y="4073215"/>
            <a:ext cx="7548935" cy="646943"/>
          </a:xfrm>
          <a:prstGeom prst="wedgeRectCallout">
            <a:avLst>
              <a:gd name="adj1" fmla="val -56360"/>
              <a:gd name="adj2" fmla="val -2849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1">
            <a:extLst>
              <a:ext uri="{FF2B5EF4-FFF2-40B4-BE49-F238E27FC236}">
                <a16:creationId xmlns:a16="http://schemas.microsoft.com/office/drawing/2014/main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212334" y="3228007"/>
            <a:ext cx="560089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「我們是好朋友，我不希望你吸菸啦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39207" y="4212020"/>
            <a:ext cx="7720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「不要吸菸啦，這對身體不好，我們都不要嘗試好嗎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324069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4"/>
          <p:cNvSpPr>
            <a:spLocks noGrp="1"/>
          </p:cNvSpPr>
          <p:nvPr>
            <p:ph idx="1"/>
          </p:nvPr>
        </p:nvSpPr>
        <p:spPr>
          <a:xfrm>
            <a:off x="234559" y="732646"/>
            <a:ext cx="11674156" cy="6125354"/>
          </a:xfrm>
          <a:solidFill>
            <a:schemeClr val="bg1"/>
          </a:solidFill>
          <a:ln>
            <a:noFill/>
          </a:ln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同學抽菸或電子煙是不好的行為，被發現在學校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禁菸場所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吸菸除假日要上課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戒菸教育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外，還會被罰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店家賣菸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或電子煙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給你、同學或父母給你菸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或電子煙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都是不行，違規的人會被罰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2035175" y="787401"/>
            <a:ext cx="5857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F4DDDD0-2421-4E84-BCD2-0823FD3DE4BD}" type="slidenum">
              <a:rPr lang="zh-TW" altLang="en-US" sz="1000" b="0">
                <a:solidFill>
                  <a:srgbClr val="FEFFFF"/>
                </a:solidFill>
                <a:latin typeface="Garamond" panose="02020404030301010803" pitchFamily="18" charset="0"/>
              </a:rPr>
              <a:pPr/>
              <a:t>24</a:t>
            </a:fld>
            <a:endParaRPr lang="zh-TW" altLang="en-US" sz="1000" b="0">
              <a:solidFill>
                <a:srgbClr val="FEFFFF"/>
              </a:solidFill>
              <a:latin typeface="Garamond" panose="02020404030301010803" pitchFamily="18" charset="0"/>
            </a:endParaRPr>
          </a:p>
        </p:txBody>
      </p:sp>
      <p:pic>
        <p:nvPicPr>
          <p:cNvPr id="20487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069" y="5906540"/>
            <a:ext cx="1332931" cy="9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11"/>
            <a:ext cx="12192000" cy="99948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82778"/>
            <a:ext cx="9144000" cy="5984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青少年菸害防制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5438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12192000" cy="1123720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altLang="zh-TW" sz="4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青少年菸害防制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4"/>
          <p:cNvSpPr>
            <a:spLocks noGrp="1"/>
          </p:cNvSpPr>
          <p:nvPr>
            <p:ph idx="1"/>
          </p:nvPr>
        </p:nvSpPr>
        <p:spPr>
          <a:xfrm>
            <a:off x="540744" y="1572237"/>
            <a:ext cx="10515600" cy="435133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歲可以抽菸嗎？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當然不行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歲者吸菸除了要施以戒菸教育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若在禁菸場所吸菸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將處以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Q: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歲，同學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家人或超商店員可不可以給我菸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當然不行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依菸害防制法規定不得提供菸品予未滿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歲者如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店家販賣菸品予未滿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歲者、同學或父母提供菸品都是違法的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違規者將處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825" y="5495925"/>
            <a:ext cx="19081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067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  <a:ln>
            <a:solidFill>
              <a:schemeClr val="accent3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青少年菸害防制</a:t>
            </a:r>
            <a:b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20142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：小兔的媽媽拿給他一些電子煙，叫他賣給同學賺零用錢，小兔媽媽和小兔這樣的行為是對的嗎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是不對的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依桃園市電子煙危害防制自治條例規定不得提供電子煙予未滿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歲者，違規者將處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：小兔在網路上賣電子煙，結果就讀國中的阿花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未滿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買到了，小兔的行為是對的嗎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是不對的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依桃園市電子煙危害防制自治條例規定不得提供電子煙予未滿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歲者，違規者將處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0279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33CCCC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蔡阿嘎真人版龜兔賽跑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：兔子不偷懶，就真的會贏嗎？</a:t>
            </a:r>
          </a:p>
        </p:txBody>
      </p:sp>
      <p:pic>
        <p:nvPicPr>
          <p:cNvPr id="4" name="內容版面配置區 3">
            <a:hlinkClick r:id="rId3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8022"/>
          <a:stretch/>
        </p:blipFill>
        <p:spPr>
          <a:xfrm>
            <a:off x="1861377" y="1690688"/>
            <a:ext cx="8249002" cy="42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11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05097"/>
          </a:xfrm>
          <a:solidFill>
            <a:srgbClr val="2EB8C2"/>
          </a:solidFill>
        </p:spPr>
        <p:txBody>
          <a:bodyPr>
            <a:normAutofit fontScale="90000"/>
          </a:bodyPr>
          <a:lstStyle/>
          <a:p>
            <a:br>
              <a:rPr lang="en-US" altLang="zh-TW" dirty="0"/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蔡阿嘎真人版龜兔賽跑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：老煙槍兔子下定決心要戒菸了！能順利成功嗎？</a:t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內容版面配置區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99096" y="1517152"/>
            <a:ext cx="9170077" cy="475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47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053241"/>
            <a:ext cx="105156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檳榔危害防制</a:t>
            </a:r>
          </a:p>
        </p:txBody>
      </p:sp>
    </p:spTree>
    <p:extLst>
      <p:ext uri="{BB962C8B-B14F-4D97-AF65-F5344CB8AC3E}">
        <p14:creationId xmlns:p14="http://schemas.microsoft.com/office/powerpoint/2010/main" val="34983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096141-153F-4699-87B0-51AC06280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C5F94CA-F8D5-4FC1-974C-F03EBE1A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D35B-0338-4DA9-AF1D-E1B21F16BA6E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A7B2E27-8CFC-419C-A28F-33F3EA856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51" y="329900"/>
            <a:ext cx="8701606" cy="615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90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5683251" y="3319464"/>
            <a:ext cx="4564063" cy="2982783"/>
            <a:chOff x="2492" y="2365"/>
            <a:chExt cx="2875" cy="1918"/>
          </a:xfrm>
        </p:grpSpPr>
        <p:pic>
          <p:nvPicPr>
            <p:cNvPr id="40980" name="Picture 3" descr="DSCN10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" y="2365"/>
              <a:ext cx="2836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1" name="Line 4"/>
            <p:cNvSpPr>
              <a:spLocks noChangeShapeType="1"/>
            </p:cNvSpPr>
            <p:nvPr/>
          </p:nvSpPr>
          <p:spPr bwMode="auto">
            <a:xfrm flipH="1">
              <a:off x="2928" y="2820"/>
              <a:ext cx="527" cy="2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2" name="Line 5"/>
            <p:cNvSpPr>
              <a:spLocks noChangeShapeType="1"/>
            </p:cNvSpPr>
            <p:nvPr/>
          </p:nvSpPr>
          <p:spPr bwMode="auto">
            <a:xfrm>
              <a:off x="4607" y="3178"/>
              <a:ext cx="433" cy="2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3" name="Line 6"/>
            <p:cNvSpPr>
              <a:spLocks noChangeShapeType="1"/>
            </p:cNvSpPr>
            <p:nvPr/>
          </p:nvSpPr>
          <p:spPr bwMode="auto">
            <a:xfrm flipH="1">
              <a:off x="3493" y="3308"/>
              <a:ext cx="333" cy="6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4" name="Text Box 7"/>
            <p:cNvSpPr txBox="1">
              <a:spLocks noChangeArrowheads="1"/>
            </p:cNvSpPr>
            <p:nvPr/>
          </p:nvSpPr>
          <p:spPr bwMode="auto">
            <a:xfrm>
              <a:off x="2538" y="2899"/>
              <a:ext cx="427" cy="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檳榔果</a:t>
              </a:r>
              <a:endParaRPr lang="zh-TW" altLang="en-US" sz="3200" dirty="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  <p:sp>
          <p:nvSpPr>
            <p:cNvPr id="40985" name="Text Box 8"/>
            <p:cNvSpPr txBox="1">
              <a:spLocks noChangeArrowheads="1"/>
            </p:cNvSpPr>
            <p:nvPr/>
          </p:nvSpPr>
          <p:spPr bwMode="auto">
            <a:xfrm>
              <a:off x="4940" y="3462"/>
              <a:ext cx="42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荖花</a:t>
              </a:r>
              <a:endParaRPr lang="zh-TW" altLang="en-US" sz="320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  <p:sp>
          <p:nvSpPr>
            <p:cNvPr id="40986" name="Text Box 9"/>
            <p:cNvSpPr txBox="1">
              <a:spLocks noChangeArrowheads="1"/>
            </p:cNvSpPr>
            <p:nvPr/>
          </p:nvSpPr>
          <p:spPr bwMode="auto">
            <a:xfrm>
              <a:off x="3168" y="3907"/>
              <a:ext cx="633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紅灰</a:t>
              </a:r>
              <a:endParaRPr lang="zh-TW" altLang="en-US" sz="320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</p:grpSp>
      <p:sp>
        <p:nvSpPr>
          <p:cNvPr id="2058" name="Rectangle 10"/>
          <p:cNvSpPr>
            <a:spLocks noRot="1" noChangeArrowheads="1"/>
          </p:cNvSpPr>
          <p:nvPr/>
        </p:nvSpPr>
        <p:spPr bwMode="auto">
          <a:xfrm>
            <a:off x="1955800" y="1628775"/>
            <a:ext cx="8407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檳榔果：富含「檳榔素」及 「檳榔鹼」，這兩種物質會讓口腔長腫瘤並破壞口腔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64" name="Rectangle 12"/>
          <p:cNvSpPr>
            <a:spLocks noRot="1" noChangeArrowheads="1"/>
          </p:cNvSpPr>
          <p:nvPr/>
        </p:nvSpPr>
        <p:spPr bwMode="auto">
          <a:xfrm>
            <a:off x="0" y="10652"/>
            <a:ext cx="12192000" cy="980866"/>
          </a:xfrm>
          <a:prstGeom prst="rect">
            <a:avLst/>
          </a:prstGeom>
          <a:solidFill>
            <a:srgbClr val="2EB8C2"/>
          </a:solidFill>
          <a:ln>
            <a:noFill/>
          </a:ln>
          <a:effectLst/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檳榔成分</a:t>
            </a:r>
            <a:endParaRPr kumimoji="1"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61" name="Rectangle 13"/>
          <p:cNvSpPr>
            <a:spLocks noRot="1" noChangeArrowheads="1"/>
          </p:cNvSpPr>
          <p:nvPr/>
        </p:nvSpPr>
        <p:spPr bwMode="auto">
          <a:xfrm>
            <a:off x="1828800" y="3203575"/>
            <a:ext cx="367506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配料：石灰和荖花是我的好朋友，會讓嘴巴發炎受傷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3947419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utoUpdateAnimBg="0"/>
      <p:bldP spid="206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Rot="1" noChangeArrowheads="1"/>
          </p:cNvSpPr>
          <p:nvPr/>
        </p:nvSpPr>
        <p:spPr bwMode="auto">
          <a:xfrm>
            <a:off x="1676400" y="5334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kumimoji="1"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這樣你還敢吃檳榔嗎</a:t>
            </a:r>
            <a:r>
              <a:rPr kumimoji="1"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1"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kumimoji="1" lang="zh-TW" altLang="en-US" sz="3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 </a:t>
            </a:r>
          </a:p>
        </p:txBody>
      </p:sp>
      <p:sp>
        <p:nvSpPr>
          <p:cNvPr id="3075" name="Rectangle 3"/>
          <p:cNvSpPr>
            <a:spLocks noRot="1" noChangeArrowheads="1"/>
          </p:cNvSpPr>
          <p:nvPr/>
        </p:nvSpPr>
        <p:spPr bwMode="auto">
          <a:xfrm>
            <a:off x="1428751" y="1637123"/>
            <a:ext cx="8308975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kumimoji="1" lang="zh-TW" altLang="en-US" sz="4000" b="1" dirty="0">
                <a:solidFill>
                  <a:srgbClr val="33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我的牙齒受傷了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牙齒變黑、磨損、動搖、牙齦萎縮及牙周病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988" name="Picture 4" descr="C:\My Documents\93年影片超連結教學光碟\菸,檳榔,毒品防治宣導片\使用照片\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6" y="0"/>
            <a:ext cx="20034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" name="Rectangle 20"/>
          <p:cNvSpPr>
            <a:spLocks noRot="1" noChangeArrowheads="1"/>
          </p:cNvSpPr>
          <p:nvPr/>
        </p:nvSpPr>
        <p:spPr bwMode="auto">
          <a:xfrm>
            <a:off x="1679576" y="3698876"/>
            <a:ext cx="479742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zh-TW" altLang="en-US" sz="28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41991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4" y="3860801"/>
            <a:ext cx="3451225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24176"/>
            <a:ext cx="36576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158039" y="3698875"/>
            <a:ext cx="1349375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507534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utoUpdateAnimBg="0"/>
      <p:bldP spid="309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這樣你還要吃檳榔嗎？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36775" y="1600201"/>
            <a:ext cx="8153400" cy="15414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可怕的是，檳榔讓我的嘴巴慢慢的長出可怕的東西～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原來是可怕的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口腔癌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！！</a:t>
            </a:r>
          </a:p>
        </p:txBody>
      </p:sp>
      <p:sp>
        <p:nvSpPr>
          <p:cNvPr id="44036" name="頁尾版面配置區 3"/>
          <p:cNvSpPr>
            <a:spLocks noGrp="1"/>
          </p:cNvSpPr>
          <p:nvPr>
            <p:ph type="ftr" sz="quarter" idx="11"/>
          </p:nvPr>
        </p:nvSpPr>
        <p:spPr bwMode="auto">
          <a:xfrm>
            <a:off x="6213475" y="4235451"/>
            <a:ext cx="446240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檳榔本身就是一個致癌物</a:t>
            </a:r>
          </a:p>
        </p:txBody>
      </p:sp>
      <p:sp>
        <p:nvSpPr>
          <p:cNvPr id="4403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890CE38C-BC95-4823-BC42-8F68CE7C76F6}" type="slidenum">
              <a:rPr lang="zh-TW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32</a:t>
            </a:fld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44038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3573464"/>
            <a:ext cx="308927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327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Rot="1" noChangeArrowheads="1"/>
          </p:cNvSpPr>
          <p:nvPr/>
        </p:nvSpPr>
        <p:spPr bwMode="auto">
          <a:xfrm>
            <a:off x="2133601" y="746126"/>
            <a:ext cx="80803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經濟的代價～口袋空空</a:t>
            </a:r>
            <a:endParaRPr kumimoji="1" lang="zh-TW" altLang="en-US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亂吐檳榔汁，罰款取締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檳榔價錢昂貴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醫療費用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96" name="Rectangle 4"/>
          <p:cNvSpPr>
            <a:spLocks noRot="1" noChangeArrowheads="1"/>
          </p:cNvSpPr>
          <p:nvPr/>
        </p:nvSpPr>
        <p:spPr bwMode="auto">
          <a:xfrm>
            <a:off x="2130426" y="4038600"/>
            <a:ext cx="86137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社交生活的代價～沒有朋友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脣紅齒黑，口氣腥臭，朋友遠離我</a:t>
            </a:r>
            <a:r>
              <a:rPr kumimoji="1"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kumimoji="1"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4065719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0" y="2976123"/>
            <a:ext cx="10515600" cy="1325563"/>
          </a:xfrm>
          <a:prstGeom prst="rect">
            <a:avLst/>
          </a:prstGeom>
          <a:solidFill>
            <a:srgbClr val="2EB8C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飲酒危害防制</a:t>
            </a:r>
          </a:p>
        </p:txBody>
      </p:sp>
    </p:spTree>
    <p:extLst>
      <p:ext uri="{BB962C8B-B14F-4D97-AF65-F5344CB8AC3E}">
        <p14:creationId xmlns:p14="http://schemas.microsoft.com/office/powerpoint/2010/main" val="2690562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ãå°äººãçåçæå°çµæ">
            <a:extLst>
              <a:ext uri="{FF2B5EF4-FFF2-40B4-BE49-F238E27FC236}">
                <a16:creationId xmlns:a16="http://schemas.microsoft.com/office/drawing/2014/main" id="{554D6A3C-28E4-438A-B6F8-0F0631173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61" l="10000" r="90000">
                        <a14:foregroundMark x1="57333" y1="3009" x2="64000" y2="2124"/>
                        <a14:foregroundMark x1="51333" y1="4779" x2="48667" y2="5664"/>
                        <a14:foregroundMark x1="45167" y1="95044" x2="46167" y2="95752"/>
                        <a14:foregroundMark x1="44500" y1="50088" x2="39167" y2="67965"/>
                        <a14:backgroundMark x1="53667" y1="1239" x2="53667" y2="1239"/>
                        <a14:backgroundMark x1="57333" y1="1239" x2="57333" y2="1239"/>
                        <a14:backgroundMark x1="61500" y1="1239" x2="61500" y2="1239"/>
                        <a14:backgroundMark x1="64000" y1="2301" x2="64000" y2="2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80" t="-1211" r="20216" b="1247"/>
          <a:stretch/>
        </p:blipFill>
        <p:spPr bwMode="auto">
          <a:xfrm>
            <a:off x="4566541" y="1649215"/>
            <a:ext cx="3110573" cy="51728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085956" y="868908"/>
            <a:ext cx="4277406" cy="2181388"/>
            <a:chOff x="152340" y="100182"/>
            <a:chExt cx="4277406" cy="2181388"/>
          </a:xfrm>
        </p:grpSpPr>
        <p:cxnSp>
          <p:nvCxnSpPr>
            <p:cNvPr id="5" name="直線接點 4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366094" y="100182"/>
              <a:ext cx="25929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消化系統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152340" y="896575"/>
              <a:ext cx="42774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胃潰瘍、胃出血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脂肪肝、肝炎、肝硬化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急性胰臟炎</a:t>
              </a: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7677696" y="2680050"/>
            <a:ext cx="2886156" cy="1665061"/>
            <a:chOff x="236785" y="100182"/>
            <a:chExt cx="2886156" cy="1665061"/>
          </a:xfrm>
        </p:grpSpPr>
        <p:cxnSp>
          <p:nvCxnSpPr>
            <p:cNvPr id="31" name="直線接點 30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578872" y="100182"/>
              <a:ext cx="15389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心血管</a:t>
              </a: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高血壓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心肌病變</a:t>
              </a: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7919571" y="915911"/>
            <a:ext cx="2886156" cy="1674522"/>
            <a:chOff x="236785" y="90721"/>
            <a:chExt cx="2886156" cy="1674522"/>
          </a:xfrm>
        </p:grpSpPr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404055" y="90721"/>
              <a:ext cx="1825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新陳代謝</a:t>
              </a: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維他命缺乏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血脂肪增加</a:t>
              </a: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1882777" y="3702568"/>
            <a:ext cx="2886156" cy="2105410"/>
            <a:chOff x="236785" y="90721"/>
            <a:chExt cx="2886156" cy="2105410"/>
          </a:xfrm>
        </p:grpSpPr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404055" y="90721"/>
              <a:ext cx="1825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中樞神經</a:t>
              </a:r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失智症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憂鬱症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幻覺與妄想</a:t>
              </a: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06452" y="6385021"/>
            <a:ext cx="2057400" cy="365125"/>
          </a:xfrm>
        </p:spPr>
        <p:txBody>
          <a:bodyPr/>
          <a:lstStyle/>
          <a:p>
            <a:fld id="{F20FD5CB-55E6-47B1-940F-6584E44B872D}" type="slidenum">
              <a:rPr lang="en-US" altLang="zh-TW" smtClean="0"/>
              <a:pPr/>
              <a:t>35</a:t>
            </a:fld>
            <a:endParaRPr lang="en-US" altLang="zh-TW"/>
          </a:p>
        </p:txBody>
      </p:sp>
      <p:grpSp>
        <p:nvGrpSpPr>
          <p:cNvPr id="20" name="群組 19"/>
          <p:cNvGrpSpPr/>
          <p:nvPr/>
        </p:nvGrpSpPr>
        <p:grpSpPr>
          <a:xfrm>
            <a:off x="7320783" y="4755273"/>
            <a:ext cx="2886156" cy="1234174"/>
            <a:chOff x="236785" y="100182"/>
            <a:chExt cx="2886156" cy="1234174"/>
          </a:xfrm>
        </p:grpSpPr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5EF84FFB-E2EE-4EC0-8364-F3DB44ACFF87}"/>
                </a:ext>
              </a:extLst>
            </p:cNvPr>
            <p:cNvSpPr txBox="1"/>
            <p:nvPr/>
          </p:nvSpPr>
          <p:spPr>
            <a:xfrm>
              <a:off x="578872" y="100182"/>
              <a:ext cx="15389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骨骼</a:t>
              </a: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髖關節骨折</a:t>
              </a:r>
            </a:p>
          </p:txBody>
        </p:sp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id="{1CB497BF-469E-4BC4-928A-2E858931D95F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15888"/>
            <a:ext cx="91440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喝酒的危害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7374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拒賣酒予未滿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歲者！！！保護兒童及青少年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38403" y="1960508"/>
            <a:ext cx="10300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defRPr/>
            </a:pP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：小明未滿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歲，是否可以飲酒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當然不行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兒童及少年不可以飲酒，任何人不可以供應酒給兒童及少年，違者將依規定以新臺幣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萬以上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萬元以下處罰。</a:t>
            </a:r>
          </a:p>
        </p:txBody>
      </p:sp>
    </p:spTree>
    <p:extLst>
      <p:ext uri="{BB962C8B-B14F-4D97-AF65-F5344CB8AC3E}">
        <p14:creationId xmlns:p14="http://schemas.microsoft.com/office/powerpoint/2010/main" val="3536852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34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798" indent="-285692">
              <a:spcBef>
                <a:spcPct val="20000"/>
              </a:spcBef>
              <a:buChar char="–"/>
              <a:defRPr kumimoji="1" sz="2812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2765" indent="-228552">
              <a:spcBef>
                <a:spcPct val="20000"/>
              </a:spcBef>
              <a:buChar char="•"/>
              <a:defRPr kumimoji="1" sz="239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99872" indent="-228552">
              <a:spcBef>
                <a:spcPct val="20000"/>
              </a:spcBef>
              <a:buChar char="–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6980" indent="-228552">
              <a:spcBef>
                <a:spcPct val="20000"/>
              </a:spcBef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087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192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8299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5404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E427D586-125B-4CC7-8906-C877D4462FD6}" type="slidenum">
              <a:rPr kumimoji="0" lang="zh-TW" altLang="en-US" sz="1406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37</a:t>
            </a:fld>
            <a:endParaRPr kumimoji="0" lang="zh-TW" altLang="en-US" sz="1406">
              <a:solidFill>
                <a:srgbClr val="000000"/>
              </a:solidFill>
            </a:endParaRPr>
          </a:p>
        </p:txBody>
      </p:sp>
      <p:sp>
        <p:nvSpPr>
          <p:cNvPr id="54277" name="文字方塊 5"/>
          <p:cNvSpPr txBox="1">
            <a:spLocks noChangeArrowheads="1"/>
          </p:cNvSpPr>
          <p:nvPr/>
        </p:nvSpPr>
        <p:spPr bwMode="auto">
          <a:xfrm>
            <a:off x="581819" y="6450015"/>
            <a:ext cx="22907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少女文字W7(P)"/>
              </a:rPr>
              <a:t>資料來源：衛生福利部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15999"/>
            <a:ext cx="12192000" cy="702441"/>
          </a:xfrm>
          <a:prstGeom prst="rect">
            <a:avLst/>
          </a:prstGeom>
          <a:solidFill>
            <a:srgbClr val="2EB8C2"/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92144" tIns="46072" rIns="92144" bIns="46072" anchor="ctr">
            <a:spAutoFit/>
          </a:bodyPr>
          <a:lstStyle>
            <a:lvl1pPr marL="0" marR="0" indent="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1pPr>
            <a:lvl2pPr marL="0" marR="0" indent="228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2pPr>
            <a:lvl3pPr marL="0" marR="0" indent="457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3pPr>
            <a:lvl4pPr marL="0" marR="0" indent="685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4pPr>
            <a:lvl5pPr marL="0" marR="0" indent="9144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5pPr>
            <a:lvl6pPr marL="0" marR="0" indent="11430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6pPr>
            <a:lvl7pPr marL="0" marR="0" indent="1371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7pPr>
            <a:lvl8pPr marL="0" marR="0" indent="1600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8pPr>
            <a:lvl9pPr marL="0" marR="0" indent="1828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9pPr>
          </a:lstStyle>
          <a:p>
            <a:pPr algn="l"/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「菸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檳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酒」口腔癌機率激增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123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倍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!!</a:t>
            </a:r>
            <a:endParaRPr lang="zh-TW" altLang="en-US" sz="4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01050" y="5167314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743700" y="5133976"/>
            <a:ext cx="17287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6609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123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208214" y="520858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endParaRPr kumimoji="0" lang="en-GB" altLang="zh-TW" sz="3586" b="1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401050" y="4221164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743700" y="4149726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89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208214" y="4221164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吸</a:t>
            </a:r>
            <a:r>
              <a:rPr kumimoji="0" lang="zh-TW" altLang="en-US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菸</a:t>
            </a:r>
            <a:r>
              <a:rPr kumimoji="0" lang="en-GB" altLang="zh-TW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+ </a:t>
            </a:r>
            <a:r>
              <a:rPr kumimoji="0" lang="zh-TW" altLang="en-GB" sz="225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嚼檳榔</a:t>
            </a:r>
            <a:endParaRPr kumimoji="0" lang="en-GB" altLang="zh-TW" sz="225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401050" y="3475039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743700" y="3403601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54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208214" y="350043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酗酒</a:t>
            </a:r>
            <a:r>
              <a:rPr kumimoji="0" lang="en-GB" altLang="zh-TW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+ </a:t>
            </a:r>
            <a:r>
              <a:rPr kumimoji="0" lang="zh-TW" altLang="en-GB" sz="225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嚼檳榔</a:t>
            </a:r>
            <a:endParaRPr kumimoji="0" lang="en-GB" altLang="zh-TW" sz="225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8401050" y="2781301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743700" y="2754314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28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208214" y="282733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25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嚼檳榔</a:t>
            </a:r>
            <a:endParaRPr kumimoji="0" lang="en-GB" altLang="zh-TW" sz="225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8401050" y="2133601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743700" y="2106614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208214" y="222408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無不良嗜好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6743700" y="1557338"/>
            <a:ext cx="32400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8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致癌倍率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208214" y="1557338"/>
            <a:ext cx="453548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8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不良嗜好</a:t>
            </a: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2208214" y="1557339"/>
            <a:ext cx="7775575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2208214" y="1557338"/>
            <a:ext cx="1587" cy="6667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6311900" y="1560514"/>
            <a:ext cx="1588" cy="439737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9983789" y="22240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9983789" y="1557338"/>
            <a:ext cx="1587" cy="6667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2208214" y="5954714"/>
            <a:ext cx="7775575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2208214" y="22240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2208214" y="297021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9983789" y="297021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208214" y="371633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9983789" y="371633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2208214" y="446246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9983789" y="446246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2208214" y="52085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9983789" y="52085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2208214" y="2224089"/>
            <a:ext cx="7775575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41" name="文字方塊 1"/>
          <p:cNvSpPr txBox="1">
            <a:spLocks noChangeArrowheads="1"/>
          </p:cNvSpPr>
          <p:nvPr/>
        </p:nvSpPr>
        <p:spPr bwMode="auto">
          <a:xfrm>
            <a:off x="3841751" y="6444057"/>
            <a:ext cx="98282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zh-TW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高雄醫學大學 葛應欽 教授  </a:t>
            </a:r>
            <a:r>
              <a:rPr lang="en-US" altLang="zh-TW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1995</a:t>
            </a:r>
            <a:r>
              <a:rPr lang="zh-TW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年發表於「口腔病理學及口腔內科學雜誌」</a:t>
            </a:r>
          </a:p>
        </p:txBody>
      </p:sp>
      <p:pic>
        <p:nvPicPr>
          <p:cNvPr id="90152" name="Picture 10" descr="D:\home\tunglung_ou\Desktop\免費使用圖片\檳榔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1" y="5054600"/>
            <a:ext cx="11017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53" name="Picture 7" descr="D:\home\tunglung_ou\Desktop\酒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4864101"/>
            <a:ext cx="7921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54" name="Picture 8" descr="D:\home\tunglung_ou\Desktop\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9" y="4354514"/>
            <a:ext cx="11191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文字方塊 2"/>
          <p:cNvSpPr txBox="1">
            <a:spLocks noChangeArrowheads="1"/>
          </p:cNvSpPr>
          <p:nvPr/>
        </p:nvSpPr>
        <p:spPr bwMode="auto">
          <a:xfrm>
            <a:off x="3397251" y="5230813"/>
            <a:ext cx="409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en-US" altLang="zh-TW" sz="225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+</a:t>
            </a:r>
            <a:endParaRPr lang="zh-TW" altLang="en-US" sz="2250" b="1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6" name="文字方塊 41"/>
          <p:cNvSpPr txBox="1">
            <a:spLocks noChangeArrowheads="1"/>
          </p:cNvSpPr>
          <p:nvPr/>
        </p:nvSpPr>
        <p:spPr bwMode="auto">
          <a:xfrm>
            <a:off x="4965701" y="5229225"/>
            <a:ext cx="409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en-US" altLang="zh-TW" sz="225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+</a:t>
            </a:r>
            <a:endParaRPr lang="zh-TW" altLang="en-US" sz="2250" b="1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47635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1765299" y="1381125"/>
            <a:ext cx="8871123" cy="43513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吸菸傷身且有害健康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電子煙無法幫助戒菸。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有意願戒菸者應尋求專業醫療管道或善加利用免費戒菸專線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0800-636363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戒檳資詢專線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02-28099595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酒癮治療諮詢服務專線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03-3325880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37CB6-41F9-4A4D-8B76-B3B6DFA454ED}" type="slidenum">
              <a:rPr lang="en-US" altLang="zh-TW"/>
              <a:pPr>
                <a:defRPr/>
              </a:pPr>
              <a:t>38</a:t>
            </a:fld>
            <a:endParaRPr lang="en-US" altLang="zh-TW"/>
          </a:p>
        </p:txBody>
      </p:sp>
      <p:pic>
        <p:nvPicPr>
          <p:cNvPr id="22532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299" y="5041900"/>
            <a:ext cx="85915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4" y="4024313"/>
            <a:ext cx="200977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12192000" cy="856736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9905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29584" t="30921" r="11719" b="11390"/>
          <a:stretch/>
        </p:blipFill>
        <p:spPr>
          <a:xfrm>
            <a:off x="935115" y="1112367"/>
            <a:ext cx="9548721" cy="527882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2EB8C2"/>
          </a:solidFill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參考影片</a:t>
            </a:r>
          </a:p>
        </p:txBody>
      </p:sp>
      <p:sp>
        <p:nvSpPr>
          <p:cNvPr id="5" name="文字方塊 6"/>
          <p:cNvSpPr txBox="1">
            <a:spLocks noChangeArrowheads="1"/>
          </p:cNvSpPr>
          <p:nvPr/>
        </p:nvSpPr>
        <p:spPr bwMode="auto">
          <a:xfrm>
            <a:off x="-85073" y="6267201"/>
            <a:ext cx="57945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 dirty="0"/>
              <a:t>資料來源</a:t>
            </a:r>
            <a:r>
              <a:rPr lang="en-US" altLang="zh-TW" sz="1600" dirty="0"/>
              <a:t>:</a:t>
            </a:r>
            <a:r>
              <a:rPr lang="zh-TW" altLang="en-US" sz="1600" dirty="0"/>
              <a:t>                       </a:t>
            </a:r>
            <a:endParaRPr lang="en-US" altLang="zh-TW" sz="1600" dirty="0"/>
          </a:p>
          <a:p>
            <a:r>
              <a:rPr lang="zh-TW" altLang="en-US" sz="1600" dirty="0"/>
              <a:t>國民健康署 </a:t>
            </a:r>
            <a:r>
              <a:rPr lang="en-US" altLang="zh-TW" sz="1600" dirty="0"/>
              <a:t>-</a:t>
            </a:r>
            <a:r>
              <a:rPr lang="zh-TW" altLang="en-US" sz="1600" dirty="0"/>
              <a:t>「菸害</a:t>
            </a:r>
            <a:r>
              <a:rPr lang="en-US" altLang="zh-TW" sz="1600" dirty="0"/>
              <a:t>OUT</a:t>
            </a:r>
            <a:r>
              <a:rPr lang="zh-TW" altLang="en-US" sz="1600" dirty="0"/>
              <a:t>戒菸</a:t>
            </a:r>
            <a:r>
              <a:rPr lang="en-US" altLang="zh-TW" sz="1600" dirty="0"/>
              <a:t>IN</a:t>
            </a:r>
            <a:r>
              <a:rPr lang="zh-TW" altLang="en-US" sz="1600" dirty="0"/>
              <a:t>，無菸的家好處多」</a:t>
            </a:r>
          </a:p>
          <a:p>
            <a:pPr eaLnBrk="1" hangingPunct="1"/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7899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4BE902-1A69-4748-8BED-E39409E7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83" y="2273643"/>
            <a:ext cx="4255030" cy="1155357"/>
          </a:xfrm>
          <a:solidFill>
            <a:srgbClr val="2EB8C2"/>
          </a:solidFill>
        </p:spPr>
        <p:txBody>
          <a:bodyPr>
            <a:no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吸菸後的菸燻妝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1A2C6DF-4DB3-4C91-8E05-65CDF54E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D35B-0338-4DA9-AF1D-E1B21F16BA6E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E985078-440C-4660-BE21-52CC19AFB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5" y="157874"/>
            <a:ext cx="4631683" cy="6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91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908" t="357" r="529" b="631"/>
          <a:stretch/>
        </p:blipFill>
        <p:spPr>
          <a:xfrm>
            <a:off x="1499286" y="1335896"/>
            <a:ext cx="8946291" cy="5080780"/>
          </a:xfrm>
          <a:prstGeom prst="rect">
            <a:avLst/>
          </a:prstGeom>
        </p:spPr>
      </p:pic>
      <p:sp>
        <p:nvSpPr>
          <p:cNvPr id="4" name="文字方塊 6"/>
          <p:cNvSpPr txBox="1">
            <a:spLocks noChangeArrowheads="1"/>
          </p:cNvSpPr>
          <p:nvPr/>
        </p:nvSpPr>
        <p:spPr bwMode="auto">
          <a:xfrm>
            <a:off x="0" y="6200919"/>
            <a:ext cx="4484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 dirty="0"/>
              <a:t>資料來源</a:t>
            </a:r>
            <a:r>
              <a:rPr lang="en-US" altLang="zh-TW" sz="1600" dirty="0"/>
              <a:t>:</a:t>
            </a:r>
            <a:r>
              <a:rPr lang="zh-TW" altLang="en-US" sz="1600" dirty="0"/>
              <a:t>          </a:t>
            </a:r>
            <a:endParaRPr lang="en-US" altLang="zh-TW" sz="1600" dirty="0"/>
          </a:p>
          <a:p>
            <a:r>
              <a:rPr lang="zh-TW" altLang="en-US" sz="1600" dirty="0"/>
              <a:t>國民健康署</a:t>
            </a:r>
            <a:r>
              <a:rPr lang="en-US" altLang="zh-TW" sz="1600" dirty="0"/>
              <a:t>-</a:t>
            </a:r>
            <a:r>
              <a:rPr lang="zh-TW" altLang="en-US" sz="1600" dirty="0"/>
              <a:t>科普實驗參考影片</a:t>
            </a:r>
            <a:r>
              <a:rPr lang="en-US" altLang="zh-TW" sz="1600" dirty="0"/>
              <a:t>-</a:t>
            </a:r>
            <a:r>
              <a:rPr lang="zh-TW" altLang="en-US" sz="1600" dirty="0"/>
              <a:t>帶口罩領獎金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041149"/>
          </a:xfrm>
          <a:prstGeom prst="rect">
            <a:avLst/>
          </a:prstGeom>
          <a:solidFill>
            <a:srgbClr val="2EB8C2"/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8823" y="0"/>
            <a:ext cx="10439400" cy="1183589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參考影片</a:t>
            </a:r>
          </a:p>
        </p:txBody>
      </p:sp>
    </p:spTree>
    <p:extLst>
      <p:ext uri="{BB962C8B-B14F-4D97-AF65-F5344CB8AC3E}">
        <p14:creationId xmlns:p14="http://schemas.microsoft.com/office/powerpoint/2010/main" val="25816809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0028" y="779805"/>
            <a:ext cx="11023253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你應該知道的電子煙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加熱式菸品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Tx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桃園市政府衛生局無菸網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董氏基金會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擺脫電子煙背後靈影片： </a:t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校園鬧劇篇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https://youtu.be/4HTctTWE3UY</a:t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討厭鬼篇  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https://youtu.be/LoG5q4xnpCI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國民健康署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電子煙防制專區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https://www.hpa.gov.tw/Pages/List.aspx?nodeid=444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贏得人緣和健康 專家提醒別碰這個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國健署電子菸最新文宣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https://tw.news.yahoo.com/topic/2020health</a:t>
            </a: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戒菸專線：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0800-636363</a:t>
            </a:r>
          </a:p>
          <a:p>
            <a:pPr marL="514350" indent="-514350">
              <a:buAutoNum type="arabicPeriod"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043719" cy="748732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74140" y="-246587"/>
            <a:ext cx="12117859" cy="1325563"/>
          </a:xfrm>
        </p:spPr>
        <p:txBody>
          <a:bodyPr>
            <a:normAutofit/>
          </a:bodyPr>
          <a:lstStyle/>
          <a:p>
            <a:endParaRPr lang="zh-TW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54804" t="60451" r="31153" b="14191"/>
          <a:stretch/>
        </p:blipFill>
        <p:spPr>
          <a:xfrm>
            <a:off x="7147831" y="759096"/>
            <a:ext cx="1234767" cy="12542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/>
          <a:srcRect l="55013" t="60014" r="31188" b="14052"/>
          <a:stretch/>
        </p:blipFill>
        <p:spPr>
          <a:xfrm>
            <a:off x="8091614" y="2600308"/>
            <a:ext cx="1463445" cy="154707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7"/>
          <a:srcRect l="57608" t="60501" r="33756" b="23990"/>
          <a:stretch/>
        </p:blipFill>
        <p:spPr>
          <a:xfrm>
            <a:off x="9679706" y="4026167"/>
            <a:ext cx="1543575" cy="155916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" y="-1040"/>
            <a:ext cx="12192001" cy="74873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9"/>
          <a:srcRect l="57343" t="61043" r="33677" b="23918"/>
          <a:stretch/>
        </p:blipFill>
        <p:spPr>
          <a:xfrm>
            <a:off x="5082787" y="1415533"/>
            <a:ext cx="1257736" cy="118477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-19996" y="0"/>
            <a:ext cx="5651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電子煙宣導資源</a:t>
            </a:r>
          </a:p>
        </p:txBody>
      </p:sp>
      <p:pic>
        <p:nvPicPr>
          <p:cNvPr id="11" name="圖片 10"/>
          <p:cNvPicPr/>
          <p:nvPr/>
        </p:nvPicPr>
        <p:blipFill rotWithShape="1">
          <a:blip r:embed="rId10"/>
          <a:srcRect r="5517" b="6293"/>
          <a:stretch/>
        </p:blipFill>
        <p:spPr bwMode="auto">
          <a:xfrm>
            <a:off x="10017978" y="5616407"/>
            <a:ext cx="1304925" cy="1276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5054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45616"/>
            <a:ext cx="105156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電子煙危害</a:t>
            </a:r>
          </a:p>
        </p:txBody>
      </p:sp>
    </p:spTree>
    <p:extLst>
      <p:ext uri="{BB962C8B-B14F-4D97-AF65-F5344CB8AC3E}">
        <p14:creationId xmlns:p14="http://schemas.microsoft.com/office/powerpoint/2010/main" val="426257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95802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什麼是電子煙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1458" t="1705" r="966" b="2080"/>
          <a:stretch/>
        </p:blipFill>
        <p:spPr>
          <a:xfrm>
            <a:off x="1410158" y="1421365"/>
            <a:ext cx="9443271" cy="432962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04719" y="6189488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國民健康署電子菸、加熱菸危害主題專區</a:t>
            </a:r>
          </a:p>
        </p:txBody>
      </p:sp>
    </p:spTree>
    <p:extLst>
      <p:ext uri="{BB962C8B-B14F-4D97-AF65-F5344CB8AC3E}">
        <p14:creationId xmlns:p14="http://schemas.microsoft.com/office/powerpoint/2010/main" val="399398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496" y="59513"/>
            <a:ext cx="9037503" cy="5016747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257281" y="5076260"/>
            <a:ext cx="758078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電子果汁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好多口味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裡面是加果汁嗎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algn="ctr">
              <a:defRPr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維他命棒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裡面有加各種維他命嗎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BE8F9-D234-4528-906E-F52D8795C048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222173" y="6356350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國民健康署電子菸、加熱菸危害主題專區</a:t>
            </a:r>
          </a:p>
        </p:txBody>
      </p:sp>
    </p:spTree>
    <p:extLst>
      <p:ext uri="{BB962C8B-B14F-4D97-AF65-F5344CB8AC3E}">
        <p14:creationId xmlns:p14="http://schemas.microsoft.com/office/powerpoint/2010/main" val="425873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37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686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5954713" y="6510339"/>
            <a:ext cx="273050" cy="2873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12" indent="-285736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2942" indent="-228588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118" indent="-228588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295" indent="-228588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471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648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8825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001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defRPr/>
            </a:pPr>
            <a:fld id="{B813F6BA-5415-4A5E-967C-09E8A4255DB4}" type="slidenum">
              <a:rPr kumimoji="0" lang="zh-TW" altLang="en-US" sz="1406">
                <a:latin typeface="Arial" pitchFamily="34" charset="0"/>
                <a:ea typeface="新細明體" pitchFamily="18" charset="-120"/>
              </a:rPr>
              <a:pPr>
                <a:defRPr/>
              </a:pPr>
              <a:t>8</a:t>
            </a:fld>
            <a:endParaRPr kumimoji="0" lang="zh-TW" altLang="en-US" sz="1406"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73733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" t="-1196" r="2516" b="7620"/>
          <a:stretch>
            <a:fillRect/>
          </a:stretch>
        </p:blipFill>
        <p:spPr bwMode="auto">
          <a:xfrm>
            <a:off x="1398588" y="-57150"/>
            <a:ext cx="911225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5" name="矩形 6"/>
          <p:cNvSpPr>
            <a:spLocks noChangeArrowheads="1"/>
          </p:cNvSpPr>
          <p:nvPr/>
        </p:nvSpPr>
        <p:spPr bwMode="auto">
          <a:xfrm>
            <a:off x="695408" y="6401972"/>
            <a:ext cx="37324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國民健康署電子煙防制知能</a:t>
            </a:r>
            <a:endPara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211571" y="116633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13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946784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302" y="177839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電子煙也有二、三手菸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危害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86" t="1891" r="2379" b="4351"/>
          <a:stretch/>
        </p:blipFill>
        <p:spPr>
          <a:xfrm>
            <a:off x="1046603" y="1503402"/>
            <a:ext cx="10045347" cy="458892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22173" y="6356350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國民健康署電子菸、加熱菸危害主題專區</a:t>
            </a:r>
          </a:p>
        </p:txBody>
      </p:sp>
    </p:spTree>
    <p:extLst>
      <p:ext uri="{BB962C8B-B14F-4D97-AF65-F5344CB8AC3E}">
        <p14:creationId xmlns:p14="http://schemas.microsoft.com/office/powerpoint/2010/main" val="3847697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7123</TotalTime>
  <Words>4326</Words>
  <Application>Microsoft Office PowerPoint</Application>
  <PresentationFormat>寬螢幕</PresentationFormat>
  <Paragraphs>328</Paragraphs>
  <Slides>41</Slides>
  <Notes>41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6" baseType="lpstr">
      <vt:lpstr>Bodoni SvtyTwo ITC TT-Book</vt:lpstr>
      <vt:lpstr>華康少女文字W7(P)</vt:lpstr>
      <vt:lpstr>華康儷粗圓</vt:lpstr>
      <vt:lpstr>微軟正黑體</vt:lpstr>
      <vt:lpstr>新細明體</vt:lpstr>
      <vt:lpstr>標楷體</vt:lpstr>
      <vt:lpstr>Arial</vt:lpstr>
      <vt:lpstr>Calibri</vt:lpstr>
      <vt:lpstr>Calibri Light</vt:lpstr>
      <vt:lpstr>Garamond</vt:lpstr>
      <vt:lpstr>Tahoma</vt:lpstr>
      <vt:lpstr>Times New Roman</vt:lpstr>
      <vt:lpstr>Wingdings</vt:lpstr>
      <vt:lpstr>Wingdings 3</vt:lpstr>
      <vt:lpstr>Office Theme</vt:lpstr>
      <vt:lpstr>菸、酒、檳危害防制宣導教材 國小版</vt:lpstr>
      <vt:lpstr>PowerPoint 簡報</vt:lpstr>
      <vt:lpstr>PowerPoint 簡報</vt:lpstr>
      <vt:lpstr>吸菸後的菸燻妝</vt:lpstr>
      <vt:lpstr>電子煙危害</vt:lpstr>
      <vt:lpstr>什麼是電子煙?</vt:lpstr>
      <vt:lpstr>PowerPoint 簡報</vt:lpstr>
      <vt:lpstr>PowerPoint 簡報</vt:lpstr>
      <vt:lpstr>電子煙也有二、三手菸(煙)危害</vt:lpstr>
      <vt:lpstr>電子煙的五大危害</vt:lpstr>
      <vt:lpstr>PowerPoint 簡報</vt:lpstr>
      <vt:lpstr>電子煙釀肺傷害， 年齡最小僅16歲</vt:lpstr>
      <vt:lpstr>菸害防制小學堂</vt:lpstr>
      <vt:lpstr>拒菸練功坊</vt:lpstr>
      <vt:lpstr>PowerPoint 簡報</vt:lpstr>
      <vt:lpstr>招式一</vt:lpstr>
      <vt:lpstr>招式二</vt:lpstr>
      <vt:lpstr>招式三</vt:lpstr>
      <vt:lpstr>招式四</vt:lpstr>
      <vt:lpstr>招式五</vt:lpstr>
      <vt:lpstr>招式六</vt:lpstr>
      <vt:lpstr>招式七</vt:lpstr>
      <vt:lpstr>招式八</vt:lpstr>
      <vt:lpstr>PowerPoint 簡報</vt:lpstr>
      <vt:lpstr>PowerPoint 簡報</vt:lpstr>
      <vt:lpstr> 青少年菸害防制 </vt:lpstr>
      <vt:lpstr>蔡阿嘎真人版龜兔賽跑(上)：兔子不偷懶，就真的會贏嗎？</vt:lpstr>
      <vt:lpstr> 蔡阿嘎真人版龜兔賽跑(下)：老煙槍兔子下定決心要戒菸了！能順利成功嗎？ </vt:lpstr>
      <vt:lpstr>檳榔危害防制</vt:lpstr>
      <vt:lpstr>PowerPoint 簡報</vt:lpstr>
      <vt:lpstr>PowerPoint 簡報</vt:lpstr>
      <vt:lpstr>這樣你還要吃檳榔嗎？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參考影片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菸害防制宣導</dc:title>
  <dc:creator>簡霈萱</dc:creator>
  <cp:lastModifiedBy>user</cp:lastModifiedBy>
  <cp:revision>247</cp:revision>
  <cp:lastPrinted>2022-02-25T09:09:12Z</cp:lastPrinted>
  <dcterms:created xsi:type="dcterms:W3CDTF">2021-02-18T08:53:19Z</dcterms:created>
  <dcterms:modified xsi:type="dcterms:W3CDTF">2022-03-14T02:43:44Z</dcterms:modified>
</cp:coreProperties>
</file>