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y="6858000" cx="12192000"/>
  <p:notesSz cx="6858000" cy="9144000"/>
  <p:embeddedFontLst>
    <p:embeddedFont>
      <p:font typeface="Open Sans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6185B1E-7C1A-44A3-AD15-54DAF9EC79F0}">
  <a:tblStyle styleId="{96185B1E-7C1A-44A3-AD15-54DAF9EC79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penSans-italic.fntdata"/><Relationship Id="rId72" Type="http://schemas.openxmlformats.org/officeDocument/2006/relationships/font" Target="fonts/OpenSans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74" Type="http://schemas.openxmlformats.org/officeDocument/2006/relationships/font" Target="fonts/OpenSans-bold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OpenSans-regular.fntdata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22860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2743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3200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36576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69" name="Shape 96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資訊科技課程的核心是運算思維，涵蓋高中、國中及國小。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學習階段的主軸：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國小階段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以「資訊科技應用」為主軸，強調運用資訊科技工具處理生活與學習事務，並學習基本運算思維。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國中階段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以「資訊科技整合與創作」為主軸，強調資訊科技基礎知識的學習，以及整合使用資訊科技進行溝通與創作，並以運算思維解決問題。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高中階段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以「資訊科學內涵」為主軸，強調內化運算思維，從而發展創新思考與團隊合作之能力。</a:t>
            </a:r>
          </a:p>
        </p:txBody>
      </p:sp>
      <p:sp>
        <p:nvSpPr>
          <p:cNvPr id="970" name="Shape 970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76" name="Shape 97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透過資訊科技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理論與應用</a:t>
            </a: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培養學生高階思考能力與重要關鍵能力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，以期能面對 21 世紀中生活與職業的挑戰。</a:t>
            </a:r>
          </a:p>
          <a:p>
            <a:pPr indent="-1397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透過資訊科技課程的學習，學生能利用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運算思維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資訊科技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有效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解決生活與學習問題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並進行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溝通與表達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，且能以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團隊合作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的方式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進行資訊科技創作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1397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此外，資訊科技課程亦協助學生建立資訊社會中應有的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態度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，透過對資訊科技與人類社會相關議題之了解，養成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正確的資訊科技使用習慣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遵守相關之倫理、道德及法律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，並</a:t>
            </a:r>
            <a:r>
              <a:rPr b="1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關懷資訊社會的各項議題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977" name="Shape 97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86" name="Shape 98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透過運算的不同面向來培養運算思維，不是只有程式設計或資訊科技應用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事實上演算法、資料表示等並不可怕，他是透過運算來解決問題時，必要的過程，無法省略的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運算的實體工具的運作方式、運算的對象的特質與表示、運算的方法與方法的實踐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傳統的資訊科技應用當然也是運算的思維(如何使用)  但之所以引進運算思維，就是希望不要只教導學生使用，而應也能創作解題方法，才不會只能照本宣科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課綱引入運算思維的意義在哪?</a:t>
            </a:r>
          </a:p>
        </p:txBody>
      </p:sp>
      <p:sp>
        <p:nvSpPr>
          <p:cNvPr id="987" name="Shape 98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抽象化：抽象化不是很抽象的意思，反而是讓事情更容易解讀的一個過程。開根號就是一個抽象化的符號，用來解釋一個正方形對角線的意義。門與警報？</a:t>
            </a: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對一個複雜問題的簡單理解。</a:t>
            </a: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7" name="Shape 9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抽象化：抽象化不是很抽象的意思，反而是讓事情更容易解讀的一個過程。開根號就是一個抽象化的符號，用來解釋一個正方形對角線的意義。門與警報？</a:t>
            </a: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對一個複雜問題的簡單理解。</a:t>
            </a: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8" name="Shape 10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0" name="Shape 10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Shape 1034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5" name="Shape 103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Shape 104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f(n) = f(n-1) + n*(n+1)/2</a:t>
            </a:r>
          </a:p>
          <a:p>
            <a:pPr indent="-69850" lvl="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f(n) = f(n-1) + n*n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3" name="Shape 104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1" name="Shape 10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4" name="Shape 106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6" name="Shape 107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Shape 107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4" name="Shape 1084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Shape 108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1" name="Shape 1091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9" name="Shape 109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Shape 110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6" name="Shape 110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Shape 110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4" name="Shape 1114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Shape 111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1" name="Shape 1121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Shape 112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8" name="Shape 112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5" name="Shape 113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Shape 113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3" name="Shape 1143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Shape 114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Shape 7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0" name="Shape 115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Shape 115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8" name="Shape 115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Shape 115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22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Shape 11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78" name="Shape 117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總綱的核心素養轉化到領域課綱的核心素養；並且從三個教育階段來分別說明與描述該領域的領域核心素養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A自主行動。以下有三個項目: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>
            <p:ph idx="12" type="sldNum"/>
          </p:nvPr>
        </p:nvSpPr>
        <p:spPr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rIns="91400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85" name="Shape 118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B.為溝通互動有三個項目。</a:t>
            </a:r>
          </a:p>
        </p:txBody>
      </p:sp>
      <p:sp>
        <p:nvSpPr>
          <p:cNvPr id="1186" name="Shape 1186"/>
          <p:cNvSpPr txBox="1"/>
          <p:nvPr>
            <p:ph idx="12" type="sldNum"/>
          </p:nvPr>
        </p:nvSpPr>
        <p:spPr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rIns="91400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92" name="Shape 119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C為社會參與，包含三個項目。</a:t>
            </a:r>
          </a:p>
        </p:txBody>
      </p:sp>
      <p:sp>
        <p:nvSpPr>
          <p:cNvPr id="1193" name="Shape 1193"/>
          <p:cNvSpPr txBox="1"/>
          <p:nvPr>
            <p:ph idx="12" type="sldNum"/>
          </p:nvPr>
        </p:nvSpPr>
        <p:spPr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rIns="91400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99" name="Shape 119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rIns="91400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C為社會參與，包含三個項目。</a:t>
            </a:r>
          </a:p>
        </p:txBody>
      </p:sp>
      <p:sp>
        <p:nvSpPr>
          <p:cNvPr id="1200" name="Shape 1200"/>
          <p:cNvSpPr txBox="1"/>
          <p:nvPr>
            <p:ph idx="12" type="sldNum"/>
          </p:nvPr>
        </p:nvSpPr>
        <p:spPr>
          <a:xfrm>
            <a:off x="3851275" y="9426575"/>
            <a:ext cx="2944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rIns="91400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Shape 12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Shape 12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課綱理念與目標的整體觀</a:t>
            </a:r>
          </a:p>
        </p:txBody>
      </p:sp>
      <p:sp>
        <p:nvSpPr>
          <p:cNvPr id="789" name="Shape 78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Shape 1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46" name="Shape 1246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Shape 124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63" name="Shape 1263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請注意動畫效果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一、從能力導向到素養導向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二、有機地連結（是有生命的、有意義的、跨界的）知識、技能及態度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三、實踐應用特定生活情境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四、對行動的反思</a:t>
            </a:r>
          </a:p>
        </p:txBody>
      </p:sp>
      <p:sp>
        <p:nvSpPr>
          <p:cNvPr id="1264" name="Shape 126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0" name="Shape 12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Shape 12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Shape 130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305" name="Shape 130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請注意動畫效果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一、教師教學的角色（助學者、透過提問、討論…），提供學生更多參與互動與力行實踐的機會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二、學生學習的角色（主動學習者、解決問題者），轉化為實踐性知識</a:t>
            </a:r>
          </a:p>
        </p:txBody>
      </p:sp>
      <p:sp>
        <p:nvSpPr>
          <p:cNvPr id="1306" name="Shape 130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Shape 13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Shape 13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6" name="Shape 1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332" name="Shape 133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Shape 133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rIns="91525" wrap="square" tIns="4575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請注意動畫效果：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核心素養的三面九項：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自主行動、溝通互動、社會參與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重點在於生活情境的交互靈活應用。</a:t>
            </a:r>
          </a:p>
        </p:txBody>
      </p:sp>
      <p:sp>
        <p:nvSpPr>
          <p:cNvPr id="818" name="Shape 81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25" rIns="91525" wrap="square" tIns="4575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Shape 133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0" name="Shape 134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6" name="Shape 1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Shape 13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3" name="Shape 1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9" name="Shape 1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Shape 13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5" name="Shape 1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可以「學習遷移」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3" name="Shape 1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Shape 13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1" name="Shape 1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8" name="Shape 1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5" name="Shape 1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2" name="Shape 1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從前面到這邊已經是一個完整的系統化跟歸納的思考了，也是演算法的基本形式。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882" name="Shape 88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十二年國教課綱中兩項重要改變</a:t>
            </a:r>
          </a:p>
          <a:p>
            <a:pPr indent="-1905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1.將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基本能力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擴展為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核心素養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概念</a:t>
            </a:r>
          </a:p>
          <a:p>
            <a:pPr indent="-1905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2.將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能力指標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擴展為學習重點雙向細目表</a:t>
            </a:r>
          </a:p>
          <a:p>
            <a:pPr indent="-1905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（含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學習內容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學習表現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</a:p>
        </p:txBody>
      </p:sp>
      <p:sp>
        <p:nvSpPr>
          <p:cNvPr id="883" name="Shape 88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Shape 14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9" name="Shape 1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6" name="Shape 1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Shape 14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Shape 143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3" name="Shape 143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Shape 14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442" name="Shape 144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Shape 144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9" name="Shape 899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rIns="91525" wrap="square" tIns="45750">
            <a:noAutofit/>
          </a:bodyPr>
          <a:lstStyle/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請注意動畫效果：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核心素養的課程轉化，係由理念到實際、由抽象到具體、由共同到分殊，環環相扣，層層轉化。各領域/科目應考量本身的理念與目標，結合各教育階段核心素養，以發展及訂定「各領域/科目核心素養」及「各領域/科目學習重點」。「各領域/科目核心素養」與「各領域/科目學習重點」之間，需彼此呼應，雙向互動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2.在未來課程綱要中，可透過總綱的「核心素養」、「各教育階段核心素養」，及各領域/科目綱要的「各領域/科目核心素養」、「各領域/科目學習重點」來進行轉化與表述。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3.各領域/科目學習重點由「學習表現」與「學習內容」兩個向度所組成。</a:t>
            </a:r>
          </a:p>
          <a:p>
            <a:pPr indent="-19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1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25" rIns="91525" wrap="square" tIns="4575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Shape 9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69" name="Shape 69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" name="Shape 76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" name="Shape 77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" name="Shape 78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" name="Shape 80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" name="Shape 81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2" name="Shape 82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" name="Shape 83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4" name="Shape 84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509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5" name="Shape 85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86" name="Shape 86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" name="Shape 87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" name="Shape 88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9" name="Shape 89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" name="Shape 90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91" name="Shape 91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92" name="Shape 92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97" name="Shape 97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" name="Shape 98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" name="Shape 99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" name="Shape 100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" name="Shape 101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2" name="Shape 102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103" name="Shape 103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" name="Shape 104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" name="Shape 105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" name="Shape 106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" name="Shape 107"/>
              <p:cNvCxnSpPr/>
              <p:nvPr/>
            </p:nvCxnSpPr>
            <p:spPr>
              <a:xfrm>
                <a:off x="515143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108" name="Shape 108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109" name="Shape 109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0" name="Shape 110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1" name="Shape 111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2" name="Shape 112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Shape 113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14" name="Shape 114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5" name="Shape 115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6" name="Shape 116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7" name="Shape 117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8" name="Shape 118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119" name="Shape 119"/>
          <p:cNvCxnSpPr/>
          <p:nvPr/>
        </p:nvCxnSpPr>
        <p:spPr>
          <a:xfrm>
            <a:off x="1295400" y="5294313"/>
            <a:ext cx="96012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0" name="Shape 120"/>
          <p:cNvSpPr txBox="1"/>
          <p:nvPr>
            <p:ph type="ctrTitle"/>
          </p:nvPr>
        </p:nvSpPr>
        <p:spPr>
          <a:xfrm>
            <a:off x="1293845" y="1909346"/>
            <a:ext cx="960431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1293845" y="5432564"/>
            <a:ext cx="96043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垂直文字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 rot="5400000">
            <a:off x="4191000" y="-914400"/>
            <a:ext cx="38100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垂直標題及文字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 rot="5400000">
            <a:off x="7402286" y="2296884"/>
            <a:ext cx="5301343" cy="16872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 rot="5400000">
            <a:off x="2438399" y="-653145"/>
            <a:ext cx="5301343" cy="75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Shape 447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448" name="Shape 448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9" name="Shape 449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1" name="Shape 451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2" name="Shape 452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3" name="Shape 453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4" name="Shape 454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5" name="Shape 455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6" name="Shape 456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7" name="Shape 457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8" name="Shape 458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9" name="Shape 459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0" name="Shape 460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1" name="Shape 461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2" name="Shape 462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3" name="Shape 463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464" name="Shape 464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465" name="Shape 465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6" name="Shape 466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7" name="Shape 467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8" name="Shape 468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9" name="Shape 469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470" name="Shape 470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471" name="Shape 471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2" name="Shape 472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3" name="Shape 473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4" name="Shape 474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5" name="Shape 475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476" name="Shape 476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7" name="Shape 477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8" name="Shape 478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9" name="Shape 479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0" name="Shape 480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81" name="Shape 481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482" name="Shape 482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3" name="Shape 483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4" name="Shape 484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5" name="Shape 485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6" name="Shape 486"/>
              <p:cNvCxnSpPr/>
              <p:nvPr/>
            </p:nvCxnSpPr>
            <p:spPr>
              <a:xfrm>
                <a:off x="515143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487" name="Shape 487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488" name="Shape 488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89" name="Shape 489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90" name="Shape 490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91" name="Shape 491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92" name="Shape 492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493" name="Shape 493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4" name="Shape 494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5" name="Shape 495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6" name="Shape 496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7" name="Shape 497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498" name="Shape 498"/>
          <p:cNvCxnSpPr/>
          <p:nvPr/>
        </p:nvCxnSpPr>
        <p:spPr>
          <a:xfrm>
            <a:off x="1295400" y="5294313"/>
            <a:ext cx="96012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9" name="Shape 499"/>
          <p:cNvSpPr txBox="1"/>
          <p:nvPr>
            <p:ph type="ctrTitle"/>
          </p:nvPr>
        </p:nvSpPr>
        <p:spPr>
          <a:xfrm>
            <a:off x="1293845" y="1909346"/>
            <a:ext cx="96042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" type="subTitle"/>
          </p:nvPr>
        </p:nvSpPr>
        <p:spPr>
          <a:xfrm>
            <a:off x="1293845" y="5432564"/>
            <a:ext cx="960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內容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章節標題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Shape 508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509" name="Shape 509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0" name="Shape 510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1" name="Shape 511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2" name="Shape 512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3" name="Shape 513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4" name="Shape 514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5" name="Shape 515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6" name="Shape 516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7" name="Shape 517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8" name="Shape 518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9" name="Shape 519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0" name="Shape 520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1" name="Shape 521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2" name="Shape 522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3" name="Shape 523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4" name="Shape 524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25" name="Shape 525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526" name="Shape 526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7" name="Shape 527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8" name="Shape 528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9" name="Shape 529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0" name="Shape 530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531" name="Shape 531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532" name="Shape 532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3" name="Shape 533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4" name="Shape 534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5" name="Shape 535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6" name="Shape 536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537" name="Shape 537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8" name="Shape 538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9" name="Shape 539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0" name="Shape 540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1" name="Shape 541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542" name="Shape 542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543" name="Shape 543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4" name="Shape 544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5" name="Shape 545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6" name="Shape 546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7" name="Shape 547"/>
              <p:cNvCxnSpPr/>
              <p:nvPr/>
            </p:nvCxnSpPr>
            <p:spPr>
              <a:xfrm>
                <a:off x="515143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548" name="Shape 548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549" name="Shape 549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0" name="Shape 550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1" name="Shape 551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2" name="Shape 552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3" name="Shape 553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554" name="Shape 554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5" name="Shape 555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6" name="Shape 556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7" name="Shape 557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58" name="Shape 558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559" name="Shape 559"/>
          <p:cNvCxnSpPr/>
          <p:nvPr/>
        </p:nvCxnSpPr>
        <p:spPr>
          <a:xfrm>
            <a:off x="1295400" y="5294313"/>
            <a:ext cx="9601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60" name="Shape 560"/>
          <p:cNvSpPr txBox="1"/>
          <p:nvPr>
            <p:ph type="title"/>
          </p:nvPr>
        </p:nvSpPr>
        <p:spPr>
          <a:xfrm>
            <a:off x="1295400" y="2541573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1295400" y="5431536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個內容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1295400" y="1981199"/>
            <a:ext cx="4572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Shape 565"/>
          <p:cNvSpPr txBox="1"/>
          <p:nvPr>
            <p:ph idx="2" type="body"/>
          </p:nvPr>
        </p:nvSpPr>
        <p:spPr>
          <a:xfrm>
            <a:off x="6324600" y="1981199"/>
            <a:ext cx="4572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較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1295400" y="1818322"/>
            <a:ext cx="4572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2" type="body"/>
          </p:nvPr>
        </p:nvSpPr>
        <p:spPr>
          <a:xfrm>
            <a:off x="1295400" y="2503713"/>
            <a:ext cx="45720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3" type="body"/>
          </p:nvPr>
        </p:nvSpPr>
        <p:spPr>
          <a:xfrm>
            <a:off x="6324600" y="1818322"/>
            <a:ext cx="4572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75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4" type="body"/>
          </p:nvPr>
        </p:nvSpPr>
        <p:spPr>
          <a:xfrm>
            <a:off x="6324600" y="2503713"/>
            <a:ext cx="45720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2" name="Shape 582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空白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Shape 584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585" name="Shape 585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6" name="Shape 586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7" name="Shape 587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8" name="Shape 588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9" name="Shape 589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0" name="Shape 590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1" name="Shape 591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2" name="Shape 592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3" name="Shape 593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4" name="Shape 594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5" name="Shape 595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6" name="Shape 596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7" name="Shape 597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8" name="Shape 598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9" name="Shape 599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0" name="Shape 600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601" name="Shape 601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602" name="Shape 602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3" name="Shape 603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4" name="Shape 604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5" name="Shape 605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6" name="Shape 606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607" name="Shape 607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608" name="Shape 608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09" name="Shape 609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10" name="Shape 610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11" name="Shape 611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12" name="Shape 612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13" name="Shape 613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4" name="Shape 614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5" name="Shape 615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6" name="Shape 616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7" name="Shape 617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18" name="Shape 618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619" name="Shape 619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0" name="Shape 620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1" name="Shape 621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2" name="Shape 622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3" name="Shape 623"/>
              <p:cNvCxnSpPr/>
              <p:nvPr/>
            </p:nvCxnSpPr>
            <p:spPr>
              <a:xfrm>
                <a:off x="51069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624" name="Shape 624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625" name="Shape 625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6" name="Shape 626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7" name="Shape 627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8" name="Shape 628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9" name="Shape 629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30" name="Shape 630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1" name="Shape 631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2" name="Shape 632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3" name="Shape 633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4" name="Shape 634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35" name="Shape 635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Shape 637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含標題的內容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Shape 639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640" name="Shape 640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1" name="Shape 641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2" name="Shape 642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3" name="Shape 643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4" name="Shape 644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5" name="Shape 645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6" name="Shape 646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7" name="Shape 647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8" name="Shape 648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9" name="Shape 649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0" name="Shape 650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1" name="Shape 651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2" name="Shape 652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3" name="Shape 653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4" name="Shape 654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5" name="Shape 655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656" name="Shape 656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657" name="Shape 657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8" name="Shape 658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9" name="Shape 659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0" name="Shape 660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1" name="Shape 661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662" name="Shape 662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663" name="Shape 663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64" name="Shape 664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65" name="Shape 665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66" name="Shape 666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67" name="Shape 667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68" name="Shape 668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9" name="Shape 669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0" name="Shape 670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1" name="Shape 671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2" name="Shape 672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73" name="Shape 673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674" name="Shape 674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5" name="Shape 675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6" name="Shape 676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7" name="Shape 677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8" name="Shape 678"/>
              <p:cNvCxnSpPr/>
              <p:nvPr/>
            </p:nvCxnSpPr>
            <p:spPr>
              <a:xfrm>
                <a:off x="515143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679" name="Shape 679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680" name="Shape 680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81" name="Shape 681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82" name="Shape 682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83" name="Shape 683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84" name="Shape 684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85" name="Shape 685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6" name="Shape 686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7" name="Shape 687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8" name="Shape 688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9" name="Shape 689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90" name="Shape 690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Shape 691"/>
          <p:cNvCxnSpPr/>
          <p:nvPr/>
        </p:nvCxnSpPr>
        <p:spPr>
          <a:xfrm>
            <a:off x="7923213" y="2895600"/>
            <a:ext cx="3659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2" name="Shape 692"/>
          <p:cNvSpPr txBox="1"/>
          <p:nvPr>
            <p:ph type="title"/>
          </p:nvPr>
        </p:nvSpPr>
        <p:spPr>
          <a:xfrm>
            <a:off x="7913152" y="571500"/>
            <a:ext cx="36576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3846"/>
              <a:buNone/>
              <a:def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543197" y="571500"/>
            <a:ext cx="621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35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35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35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35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Shape 694"/>
          <p:cNvSpPr txBox="1"/>
          <p:nvPr>
            <p:ph idx="2" type="body"/>
          </p:nvPr>
        </p:nvSpPr>
        <p:spPr>
          <a:xfrm>
            <a:off x="7913152" y="299501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8571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33333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Shape 695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Shape 696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內容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含標題的圖片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Shape 699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700" name="Shape 700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1" name="Shape 701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2" name="Shape 702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3" name="Shape 703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4" name="Shape 704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5" name="Shape 705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6" name="Shape 706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7" name="Shape 707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8" name="Shape 708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9" name="Shape 709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0" name="Shape 710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1" name="Shape 711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2" name="Shape 712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3" name="Shape 713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4" name="Shape 714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5" name="Shape 715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716" name="Shape 716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717" name="Shape 717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8" name="Shape 718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9" name="Shape 719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0" name="Shape 720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1" name="Shape 721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722" name="Shape 722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723" name="Shape 723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24" name="Shape 724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25" name="Shape 725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26" name="Shape 726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27" name="Shape 727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28" name="Shape 728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9" name="Shape 729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0" name="Shape 730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1" name="Shape 731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2" name="Shape 732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33" name="Shape 733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734" name="Shape 734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5" name="Shape 735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6" name="Shape 736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7" name="Shape 737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8" name="Shape 738"/>
              <p:cNvCxnSpPr/>
              <p:nvPr/>
            </p:nvCxnSpPr>
            <p:spPr>
              <a:xfrm>
                <a:off x="515143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739" name="Shape 739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740" name="Shape 740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41" name="Shape 741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42" name="Shape 742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43" name="Shape 743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44" name="Shape 744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45" name="Shape 745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6" name="Shape 746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7" name="Shape 747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8" name="Shape 748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9" name="Shape 749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50" name="Shape 750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Shape 751"/>
          <p:cNvCxnSpPr/>
          <p:nvPr/>
        </p:nvCxnSpPr>
        <p:spPr>
          <a:xfrm>
            <a:off x="7923213" y="2895600"/>
            <a:ext cx="3659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2" name="Shape 752"/>
          <p:cNvSpPr/>
          <p:nvPr>
            <p:ph idx="2" type="pic"/>
          </p:nvPr>
        </p:nvSpPr>
        <p:spPr>
          <a:xfrm>
            <a:off x="4412" y="-159"/>
            <a:ext cx="7315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583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Shape 753"/>
          <p:cNvSpPr txBox="1"/>
          <p:nvPr>
            <p:ph type="title"/>
          </p:nvPr>
        </p:nvSpPr>
        <p:spPr>
          <a:xfrm>
            <a:off x="7909560" y="576072"/>
            <a:ext cx="3657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3846"/>
              <a:buNone/>
              <a:def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7909560" y="299923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8571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33333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垂直文字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7" name="Shape 757"/>
          <p:cNvSpPr txBox="1"/>
          <p:nvPr>
            <p:ph idx="1" type="body"/>
          </p:nvPr>
        </p:nvSpPr>
        <p:spPr>
          <a:xfrm rot="5400000">
            <a:off x="4191000" y="-914400"/>
            <a:ext cx="38100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Shape 758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Shape 759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0" name="Shape 760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垂直標題及文字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type="title"/>
          </p:nvPr>
        </p:nvSpPr>
        <p:spPr>
          <a:xfrm rot="5400000">
            <a:off x="7402350" y="2296906"/>
            <a:ext cx="53013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Shape 763"/>
          <p:cNvSpPr txBox="1"/>
          <p:nvPr>
            <p:ph idx="1" type="body"/>
          </p:nvPr>
        </p:nvSpPr>
        <p:spPr>
          <a:xfrm rot="5400000">
            <a:off x="2438443" y="-653144"/>
            <a:ext cx="5301300" cy="7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Shape 764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Shape 765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Shape 766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章節標題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130" name="Shape 130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1" name="Shape 131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9" name="Shape 139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0" name="Shape 140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3" name="Shape 143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46" name="Shape 146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147" name="Shape 147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8" name="Shape 148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9" name="Shape 149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0" name="Shape 150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1" name="Shape 151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152" name="Shape 152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153" name="Shape 153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Shape 154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Shape 155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Shape 156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Shape 157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58" name="Shape 158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9" name="Shape 159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0" name="Shape 160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1" name="Shape 161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2" name="Shape 162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63" name="Shape 163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164" name="Shape 164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5" name="Shape 165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6" name="Shape 166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7" name="Shape 167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8" name="Shape 168"/>
              <p:cNvCxnSpPr/>
              <p:nvPr/>
            </p:nvCxnSpPr>
            <p:spPr>
              <a:xfrm>
                <a:off x="515143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169" name="Shape 169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170" name="Shape 170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1" name="Shape 171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Shape 172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Shape 173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Shape 174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75" name="Shape 175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6" name="Shape 176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7" name="Shape 177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8" name="Shape 178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9" name="Shape 179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180" name="Shape 180"/>
          <p:cNvCxnSpPr/>
          <p:nvPr/>
        </p:nvCxnSpPr>
        <p:spPr>
          <a:xfrm>
            <a:off x="1295400" y="5294313"/>
            <a:ext cx="9601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1" name="Shape 181"/>
          <p:cNvSpPr txBox="1"/>
          <p:nvPr>
            <p:ph type="title"/>
          </p:nvPr>
        </p:nvSpPr>
        <p:spPr>
          <a:xfrm>
            <a:off x="1295400" y="2541573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295400" y="5431536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個內容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2954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81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81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81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81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3246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81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81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81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81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較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2954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12954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3" type="body"/>
          </p:nvPr>
        </p:nvSpPr>
        <p:spPr>
          <a:xfrm>
            <a:off x="63246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4" type="body"/>
          </p:nvPr>
        </p:nvSpPr>
        <p:spPr>
          <a:xfrm>
            <a:off x="63246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空白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Shape 205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206" name="Shape 206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8" name="Shape 208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9" name="Shape 209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0" name="Shape 210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3" name="Shape 213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4" name="Shape 214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5" name="Shape 215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0" name="Shape 220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411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22" name="Shape 222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223" name="Shape 223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228" name="Shape 228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229" name="Shape 229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234" name="Shape 234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5" name="Shape 235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6" name="Shape 236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7" name="Shape 237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38" name="Shape 238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39" name="Shape 239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240" name="Shape 240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1" name="Shape 241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2" name="Shape 242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3" name="Shape 243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4" name="Shape 244"/>
              <p:cNvCxnSpPr/>
              <p:nvPr/>
            </p:nvCxnSpPr>
            <p:spPr>
              <a:xfrm>
                <a:off x="510698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245" name="Shape 245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246" name="Shape 246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9" name="Shape 249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0" name="Shape 250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251" name="Shape 251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2" name="Shape 252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55" name="Shape 255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56" name="Shape 256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含標題的內容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Shape 260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261" name="Shape 261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4" name="Shape 264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5" name="Shape 265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6" name="Shape 266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8" name="Shape 268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9" name="Shape 269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0" name="Shape 270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1" name="Shape 271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6" name="Shape 276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77" name="Shape 277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278" name="Shape 278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79" name="Shape 279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0" name="Shape 280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1" name="Shape 281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2" name="Shape 282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283" name="Shape 283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284" name="Shape 284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5" name="Shape 285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6" name="Shape 286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7" name="Shape 287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8" name="Shape 288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289" name="Shape 289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0" name="Shape 290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1" name="Shape 291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2" name="Shape 292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3" name="Shape 293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94" name="Shape 294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295" name="Shape 295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6" name="Shape 296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7" name="Shape 297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8" name="Shape 298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9" name="Shape 299"/>
              <p:cNvCxnSpPr/>
              <p:nvPr/>
            </p:nvCxnSpPr>
            <p:spPr>
              <a:xfrm>
                <a:off x="515143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300" name="Shape 300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301" name="Shape 301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2" name="Shape 302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3" name="Shape 303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4" name="Shape 304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5" name="Shape 305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06" name="Shape 306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7" name="Shape 307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8" name="Shape 308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9" name="Shape 309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0" name="Shape 310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11" name="Shape 311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Shape 312"/>
          <p:cNvCxnSpPr/>
          <p:nvPr/>
        </p:nvCxnSpPr>
        <p:spPr>
          <a:xfrm>
            <a:off x="7923213" y="2895600"/>
            <a:ext cx="3659187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3" name="Shape 313"/>
          <p:cNvSpPr txBox="1"/>
          <p:nvPr>
            <p:ph type="title"/>
          </p:nvPr>
        </p:nvSpPr>
        <p:spPr>
          <a:xfrm>
            <a:off x="7913152" y="571500"/>
            <a:ext cx="3657600" cy="21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543197" y="571500"/>
            <a:ext cx="621792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35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35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35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35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2" type="body"/>
          </p:nvPr>
        </p:nvSpPr>
        <p:spPr>
          <a:xfrm>
            <a:off x="7913152" y="2995012"/>
            <a:ext cx="3657600" cy="22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含標題的圖片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Shape 320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321" name="Shape 321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Shape 322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4" name="Shape 324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5" name="Shape 325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6" name="Shape 326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7" name="Shape 327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8" name="Shape 328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1" name="Shape 331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2" name="Shape 332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3" name="Shape 333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337" name="Shape 337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338" name="Shape 338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39" name="Shape 339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0" name="Shape 340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1" name="Shape 341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2" name="Shape 342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343" name="Shape 343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344" name="Shape 344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5" name="Shape 345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6" name="Shape 346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7" name="Shape 347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49" name="Shape 349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0" name="Shape 350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1" name="Shape 351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2" name="Shape 352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3" name="Shape 353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54" name="Shape 354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355" name="Shape 355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6" name="Shape 356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7" name="Shape 357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8" name="Shape 358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9" name="Shape 359"/>
              <p:cNvCxnSpPr/>
              <p:nvPr/>
            </p:nvCxnSpPr>
            <p:spPr>
              <a:xfrm>
                <a:off x="515143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360" name="Shape 360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361" name="Shape 361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2" name="Shape 362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3" name="Shape 363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4" name="Shape 364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5" name="Shape 365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66" name="Shape 366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7" name="Shape 367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8" name="Shape 368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9" name="Shape 369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0" name="Shape 370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71" name="Shape 371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Shape 372"/>
          <p:cNvCxnSpPr/>
          <p:nvPr/>
        </p:nvCxnSpPr>
        <p:spPr>
          <a:xfrm>
            <a:off x="7923213" y="2895600"/>
            <a:ext cx="3659187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3" name="Shape 373"/>
          <p:cNvSpPr/>
          <p:nvPr>
            <p:ph idx="2" type="pic"/>
          </p:nvPr>
        </p:nvSpPr>
        <p:spPr>
          <a:xfrm>
            <a:off x="4412" y="-159"/>
            <a:ext cx="7315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Shape 374"/>
          <p:cNvSpPr txBox="1"/>
          <p:nvPr>
            <p:ph type="title"/>
          </p:nvPr>
        </p:nvSpPr>
        <p:spPr>
          <a:xfrm>
            <a:off x="7909560" y="576072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1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7909560" y="299923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52999">
              <a:srgbClr val="FFFFFF">
                <a:alpha val="80784"/>
              </a:srgbClr>
            </a:gs>
            <a:gs pos="100000">
              <a:srgbClr val="F2F2F2">
                <a:alpha val="64313"/>
              </a:srgbClr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12192001" cy="6858000"/>
            <a:chOff x="-1" y="0"/>
            <a:chExt cx="12192003" cy="6858000"/>
          </a:xfrm>
        </p:grpSpPr>
        <p:cxnSp>
          <p:nvCxnSpPr>
            <p:cNvPr id="11" name="Shape 11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3174" y="38576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174" y="1611313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3174" y="283527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3174" y="4060825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3174" y="528478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3174" y="6510338"/>
              <a:ext cx="12188828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31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7" name="Shape 27"/>
            <p:cNvGrpSpPr/>
            <p:nvPr/>
          </p:nvGrpSpPr>
          <p:grpSpPr>
            <a:xfrm>
              <a:off x="-1" y="0"/>
              <a:ext cx="12192003" cy="6858000"/>
              <a:chOff x="-1" y="0"/>
              <a:chExt cx="12192003" cy="6858000"/>
            </a:xfrm>
          </p:grpSpPr>
          <p:cxnSp>
            <p:nvCxnSpPr>
              <p:cNvPr id="28" name="Shape 28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" name="Shape 29"/>
              <p:cNvCxnSpPr/>
              <p:nvPr/>
            </p:nvCxnSpPr>
            <p:spPr>
              <a:xfrm>
                <a:off x="1449387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" name="Shape 30"/>
              <p:cNvCxnSpPr/>
              <p:nvPr/>
            </p:nvCxnSpPr>
            <p:spPr>
              <a:xfrm>
                <a:off x="26654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" name="Shape 31"/>
              <p:cNvCxnSpPr/>
              <p:nvPr/>
            </p:nvCxnSpPr>
            <p:spPr>
              <a:xfrm>
                <a:off x="3884613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" name="Shape 32"/>
              <p:cNvCxnSpPr/>
              <p:nvPr/>
            </p:nvCxnSpPr>
            <p:spPr>
              <a:xfrm>
                <a:off x="5106988" y="0"/>
                <a:ext cx="6815138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33" name="Shape 33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34" name="Shape 34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" name="Shape 35"/>
                <p:cNvCxnSpPr/>
                <p:nvPr/>
              </p:nvCxnSpPr>
              <p:spPr>
                <a:xfrm>
                  <a:off x="7548563" y="0"/>
                  <a:ext cx="4643438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" name="Shape 36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Shape 37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Shape 38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9" name="Shape 39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" name="Shape 40"/>
              <p:cNvCxnSpPr/>
              <p:nvPr/>
            </p:nvCxnSpPr>
            <p:spPr>
              <a:xfrm rot="10800000">
                <a:off x="-1" y="2227263"/>
                <a:ext cx="4614864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" name="Shape 41"/>
              <p:cNvCxnSpPr/>
              <p:nvPr/>
            </p:nvCxnSpPr>
            <p:spPr>
              <a:xfrm rot="10800000">
                <a:off x="-1" y="3432175"/>
                <a:ext cx="3398839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" name="Shape 42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" name="Shape 43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4" name="Shape 44"/>
            <p:cNvGrpSpPr/>
            <p:nvPr/>
          </p:nvGrpSpPr>
          <p:grpSpPr>
            <a:xfrm flipH="1">
              <a:off x="-1" y="0"/>
              <a:ext cx="12192002" cy="6858000"/>
              <a:chOff x="-1" y="0"/>
              <a:chExt cx="12192002" cy="6858000"/>
            </a:xfrm>
          </p:grpSpPr>
          <p:cxnSp>
            <p:nvCxnSpPr>
              <p:cNvPr id="45" name="Shape 45"/>
              <p:cNvCxnSpPr/>
              <p:nvPr/>
            </p:nvCxnSpPr>
            <p:spPr>
              <a:xfrm>
                <a:off x="225424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" name="Shape 46"/>
              <p:cNvCxnSpPr/>
              <p:nvPr/>
            </p:nvCxnSpPr>
            <p:spPr>
              <a:xfrm>
                <a:off x="1449386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" name="Shape 47"/>
              <p:cNvCxnSpPr/>
              <p:nvPr/>
            </p:nvCxnSpPr>
            <p:spPr>
              <a:xfrm>
                <a:off x="2665411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" name="Shape 48"/>
              <p:cNvCxnSpPr/>
              <p:nvPr/>
            </p:nvCxnSpPr>
            <p:spPr>
              <a:xfrm>
                <a:off x="3884612" y="0"/>
                <a:ext cx="6816726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" name="Shape 49"/>
              <p:cNvCxnSpPr/>
              <p:nvPr/>
            </p:nvCxnSpPr>
            <p:spPr>
              <a:xfrm>
                <a:off x="5106987" y="0"/>
                <a:ext cx="6815139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50" name="Shape 50"/>
              <p:cNvGrpSpPr/>
              <p:nvPr/>
            </p:nvGrpSpPr>
            <p:grpSpPr>
              <a:xfrm>
                <a:off x="6327775" y="0"/>
                <a:ext cx="5864226" cy="5899150"/>
                <a:chOff x="6327775" y="0"/>
                <a:chExt cx="5864226" cy="5899150"/>
              </a:xfrm>
            </p:grpSpPr>
            <p:cxnSp>
              <p:nvCxnSpPr>
                <p:cNvPr id="51" name="Shape 51"/>
                <p:cNvCxnSpPr/>
                <p:nvPr/>
              </p:nvCxnSpPr>
              <p:spPr>
                <a:xfrm>
                  <a:off x="6327775" y="0"/>
                  <a:ext cx="5864226" cy="58991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2" name="Shape 52"/>
                <p:cNvCxnSpPr/>
                <p:nvPr/>
              </p:nvCxnSpPr>
              <p:spPr>
                <a:xfrm>
                  <a:off x="7548562" y="0"/>
                  <a:ext cx="4643439" cy="46720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Shape 53"/>
                <p:cNvCxnSpPr/>
                <p:nvPr/>
              </p:nvCxnSpPr>
              <p:spPr>
                <a:xfrm>
                  <a:off x="8772525" y="0"/>
                  <a:ext cx="3419476" cy="34575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Shape 54"/>
                <p:cNvCxnSpPr/>
                <p:nvPr/>
              </p:nvCxnSpPr>
              <p:spPr>
                <a:xfrm>
                  <a:off x="9982201" y="0"/>
                  <a:ext cx="2209800" cy="22272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Shape 55"/>
                <p:cNvCxnSpPr/>
                <p:nvPr/>
              </p:nvCxnSpPr>
              <p:spPr>
                <a:xfrm>
                  <a:off x="11198226" y="0"/>
                  <a:ext cx="993775" cy="100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56" name="Shape 56"/>
              <p:cNvCxnSpPr/>
              <p:nvPr/>
            </p:nvCxnSpPr>
            <p:spPr>
              <a:xfrm rot="10800000">
                <a:off x="-1" y="1012825"/>
                <a:ext cx="5829301" cy="5845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 rot="10800000">
                <a:off x="-1" y="2227263"/>
                <a:ext cx="4614863" cy="46307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8" name="Shape 58"/>
              <p:cNvCxnSpPr/>
              <p:nvPr/>
            </p:nvCxnSpPr>
            <p:spPr>
              <a:xfrm rot="10800000">
                <a:off x="-1" y="3432175"/>
                <a:ext cx="3398838" cy="3425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" name="Shape 59"/>
              <p:cNvCxnSpPr/>
              <p:nvPr/>
            </p:nvCxnSpPr>
            <p:spPr>
              <a:xfrm rot="10800000">
                <a:off x="-1" y="4651375"/>
                <a:ext cx="2197100" cy="2206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 rot="10800000">
                <a:off x="-1" y="5864225"/>
                <a:ext cx="987425" cy="9937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1" name="Shape 61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81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100000"/>
              <a:buFont typeface="Arial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66" name="Shape 66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52999">
              <a:srgbClr val="FFFFFF">
                <a:alpha val="81176"/>
              </a:srgbClr>
            </a:gs>
            <a:gs pos="100000">
              <a:srgbClr val="F2F2F2">
                <a:alpha val="64705"/>
              </a:srgbClr>
            </a:gs>
          </a:gsLst>
          <a:lin ang="5400012" scaled="0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-125" y="0"/>
            <a:ext cx="12192252" cy="6858000"/>
            <a:chOff x="-126" y="0"/>
            <a:chExt cx="12192252" cy="6858000"/>
          </a:xfrm>
        </p:grpSpPr>
        <p:cxnSp>
          <p:nvCxnSpPr>
            <p:cNvPr id="390" name="Shape 390"/>
            <p:cNvCxnSpPr/>
            <p:nvPr/>
          </p:nvCxnSpPr>
          <p:spPr>
            <a:xfrm>
              <a:off x="6095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1" name="Shape 391"/>
            <p:cNvCxnSpPr/>
            <p:nvPr/>
          </p:nvCxnSpPr>
          <p:spPr>
            <a:xfrm>
              <a:off x="18287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2" name="Shape 392"/>
            <p:cNvCxnSpPr/>
            <p:nvPr/>
          </p:nvCxnSpPr>
          <p:spPr>
            <a:xfrm>
              <a:off x="3047999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42672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4" name="Shape 394"/>
            <p:cNvCxnSpPr/>
            <p:nvPr/>
          </p:nvCxnSpPr>
          <p:spPr>
            <a:xfrm>
              <a:off x="54864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67056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6" name="Shape 396"/>
            <p:cNvCxnSpPr/>
            <p:nvPr/>
          </p:nvCxnSpPr>
          <p:spPr>
            <a:xfrm>
              <a:off x="792480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7" name="Shape 397"/>
            <p:cNvCxnSpPr/>
            <p:nvPr/>
          </p:nvCxnSpPr>
          <p:spPr>
            <a:xfrm>
              <a:off x="91440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8" name="Shape 398"/>
            <p:cNvCxnSpPr/>
            <p:nvPr/>
          </p:nvCxnSpPr>
          <p:spPr>
            <a:xfrm>
              <a:off x="103632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>
              <a:off x="11582401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0" name="Shape 400"/>
            <p:cNvCxnSpPr/>
            <p:nvPr/>
          </p:nvCxnSpPr>
          <p:spPr>
            <a:xfrm>
              <a:off x="3174" y="38576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1" name="Shape 401"/>
            <p:cNvCxnSpPr/>
            <p:nvPr/>
          </p:nvCxnSpPr>
          <p:spPr>
            <a:xfrm>
              <a:off x="3174" y="1611313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2" name="Shape 402"/>
            <p:cNvCxnSpPr/>
            <p:nvPr/>
          </p:nvCxnSpPr>
          <p:spPr>
            <a:xfrm>
              <a:off x="3174" y="283527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Shape 403"/>
            <p:cNvCxnSpPr/>
            <p:nvPr/>
          </p:nvCxnSpPr>
          <p:spPr>
            <a:xfrm>
              <a:off x="3174" y="4060825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Shape 404"/>
            <p:cNvCxnSpPr/>
            <p:nvPr/>
          </p:nvCxnSpPr>
          <p:spPr>
            <a:xfrm>
              <a:off x="3174" y="528478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5" name="Shape 405"/>
            <p:cNvCxnSpPr/>
            <p:nvPr/>
          </p:nvCxnSpPr>
          <p:spPr>
            <a:xfrm>
              <a:off x="3174" y="6510338"/>
              <a:ext cx="121887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406" name="Shape 406"/>
            <p:cNvGrpSpPr/>
            <p:nvPr/>
          </p:nvGrpSpPr>
          <p:grpSpPr>
            <a:xfrm>
              <a:off x="-101" y="0"/>
              <a:ext cx="12192227" cy="6858000"/>
              <a:chOff x="-101" y="0"/>
              <a:chExt cx="12192227" cy="6858000"/>
            </a:xfrm>
          </p:grpSpPr>
          <p:cxnSp>
            <p:nvCxnSpPr>
              <p:cNvPr id="407" name="Shape 407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8" name="Shape 408"/>
              <p:cNvCxnSpPr/>
              <p:nvPr/>
            </p:nvCxnSpPr>
            <p:spPr>
              <a:xfrm>
                <a:off x="14493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9" name="Shape 409"/>
              <p:cNvCxnSpPr/>
              <p:nvPr/>
            </p:nvCxnSpPr>
            <p:spPr>
              <a:xfrm>
                <a:off x="26654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0" name="Shape 410"/>
              <p:cNvCxnSpPr/>
              <p:nvPr/>
            </p:nvCxnSpPr>
            <p:spPr>
              <a:xfrm>
                <a:off x="3884613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1" name="Shape 411"/>
              <p:cNvCxnSpPr/>
              <p:nvPr/>
            </p:nvCxnSpPr>
            <p:spPr>
              <a:xfrm>
                <a:off x="5106988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412" name="Shape 412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413" name="Shape 413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4" name="Shape 414"/>
                <p:cNvCxnSpPr/>
                <p:nvPr/>
              </p:nvCxnSpPr>
              <p:spPr>
                <a:xfrm>
                  <a:off x="7548563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6" name="Shape 416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7" name="Shape 417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418" name="Shape 418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9" name="Shape 419"/>
              <p:cNvCxnSpPr/>
              <p:nvPr/>
            </p:nvCxnSpPr>
            <p:spPr>
              <a:xfrm rot="10800000">
                <a:off x="-37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0" name="Shape 420"/>
              <p:cNvCxnSpPr/>
              <p:nvPr/>
            </p:nvCxnSpPr>
            <p:spPr>
              <a:xfrm rot="10800000">
                <a:off x="138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1" name="Shape 421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2" name="Shape 422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23" name="Shape 423"/>
            <p:cNvGrpSpPr/>
            <p:nvPr/>
          </p:nvGrpSpPr>
          <p:grpSpPr>
            <a:xfrm flipH="1">
              <a:off x="-126" y="0"/>
              <a:ext cx="12192227" cy="6858000"/>
              <a:chOff x="-101" y="0"/>
              <a:chExt cx="12192227" cy="6858000"/>
            </a:xfrm>
          </p:grpSpPr>
          <p:cxnSp>
            <p:nvCxnSpPr>
              <p:cNvPr id="424" name="Shape 424"/>
              <p:cNvCxnSpPr/>
              <p:nvPr/>
            </p:nvCxnSpPr>
            <p:spPr>
              <a:xfrm>
                <a:off x="225424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5" name="Shape 425"/>
              <p:cNvCxnSpPr/>
              <p:nvPr/>
            </p:nvCxnSpPr>
            <p:spPr>
              <a:xfrm>
                <a:off x="1449386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6" name="Shape 426"/>
              <p:cNvCxnSpPr/>
              <p:nvPr/>
            </p:nvCxnSpPr>
            <p:spPr>
              <a:xfrm>
                <a:off x="2665411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>
                <a:off x="3884612" y="0"/>
                <a:ext cx="68166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8" name="Shape 428"/>
              <p:cNvCxnSpPr/>
              <p:nvPr/>
            </p:nvCxnSpPr>
            <p:spPr>
              <a:xfrm>
                <a:off x="5106987" y="0"/>
                <a:ext cx="681510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429" name="Shape 429"/>
              <p:cNvGrpSpPr/>
              <p:nvPr/>
            </p:nvGrpSpPr>
            <p:grpSpPr>
              <a:xfrm>
                <a:off x="6327775" y="0"/>
                <a:ext cx="5864351" cy="5899200"/>
                <a:chOff x="6327775" y="0"/>
                <a:chExt cx="5864351" cy="5899200"/>
              </a:xfrm>
            </p:grpSpPr>
            <p:cxnSp>
              <p:nvCxnSpPr>
                <p:cNvPr id="430" name="Shape 430"/>
                <p:cNvCxnSpPr/>
                <p:nvPr/>
              </p:nvCxnSpPr>
              <p:spPr>
                <a:xfrm>
                  <a:off x="6327775" y="0"/>
                  <a:ext cx="5864100" cy="589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1" name="Shape 431"/>
                <p:cNvCxnSpPr/>
                <p:nvPr/>
              </p:nvCxnSpPr>
              <p:spPr>
                <a:xfrm>
                  <a:off x="7548562" y="0"/>
                  <a:ext cx="4643400" cy="467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2" name="Shape 432"/>
                <p:cNvCxnSpPr/>
                <p:nvPr/>
              </p:nvCxnSpPr>
              <p:spPr>
                <a:xfrm>
                  <a:off x="8772525" y="0"/>
                  <a:ext cx="3419400" cy="3457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3" name="Shape 433"/>
                <p:cNvCxnSpPr/>
                <p:nvPr/>
              </p:nvCxnSpPr>
              <p:spPr>
                <a:xfrm>
                  <a:off x="9982201" y="0"/>
                  <a:ext cx="2209800" cy="222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4" name="Shape 434"/>
                <p:cNvCxnSpPr/>
                <p:nvPr/>
              </p:nvCxnSpPr>
              <p:spPr>
                <a:xfrm>
                  <a:off x="11198226" y="0"/>
                  <a:ext cx="993900" cy="100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10"/>
                    </a:srgbClr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435" name="Shape 435"/>
              <p:cNvCxnSpPr/>
              <p:nvPr/>
            </p:nvCxnSpPr>
            <p:spPr>
              <a:xfrm rot="10800000">
                <a:off x="0" y="1012800"/>
                <a:ext cx="5829300" cy="584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rot="10800000">
                <a:off x="-38" y="2227200"/>
                <a:ext cx="4614900" cy="4630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7" name="Shape 437"/>
              <p:cNvCxnSpPr/>
              <p:nvPr/>
            </p:nvCxnSpPr>
            <p:spPr>
              <a:xfrm rot="10800000">
                <a:off x="137" y="3432300"/>
                <a:ext cx="3398700" cy="3425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8" name="Shape 438"/>
              <p:cNvCxnSpPr/>
              <p:nvPr/>
            </p:nvCxnSpPr>
            <p:spPr>
              <a:xfrm rot="10800000">
                <a:off x="-101" y="4651500"/>
                <a:ext cx="2197200" cy="2206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rot="10800000">
                <a:off x="124" y="5864100"/>
                <a:ext cx="987300" cy="993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10"/>
                  </a:srgbClr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440" name="Shape 440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16002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205740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0" type="dt"/>
          </p:nvPr>
        </p:nvSpPr>
        <p:spPr>
          <a:xfrm>
            <a:off x="9294813" y="6289675"/>
            <a:ext cx="9651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ct val="175000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1" type="ftr"/>
          </p:nvPr>
        </p:nvSpPr>
        <p:spPr>
          <a:xfrm>
            <a:off x="609600" y="6289675"/>
            <a:ext cx="6127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175000"/>
              <a:buNone/>
              <a:defRPr b="0" i="0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2" type="sldNum"/>
          </p:nvPr>
        </p:nvSpPr>
        <p:spPr>
          <a:xfrm>
            <a:off x="10664825" y="6289675"/>
            <a:ext cx="919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445" name="Shape 445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ratch.mit.edu/projects/editor/?tip_bar=home" TargetMode="External"/><Relationship Id="rId4" Type="http://schemas.openxmlformats.org/officeDocument/2006/relationships/hyperlink" Target="https://ideone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junior.zerojudge.tw/ShowProblem?problemid=a002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hyperlink" Target="http://ppt/slides/slide59.xml" TargetMode="External"/><Relationship Id="rId7" Type="http://schemas.openxmlformats.org/officeDocument/2006/relationships/image" Target="../media/image3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://12cur.naer.edu.tw/" TargetMode="External"/><Relationship Id="rId4" Type="http://schemas.openxmlformats.org/officeDocument/2006/relationships/hyperlink" Target="https://ctfork12.ice.ntnu.edu.tw/" TargetMode="External"/><Relationship Id="rId5" Type="http://schemas.openxmlformats.org/officeDocument/2006/relationships/hyperlink" Target="https://ctfork12.ice.ntnu.edu.tw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Shape 771"/>
          <p:cNvPicPr preferRelativeResize="0"/>
          <p:nvPr/>
        </p:nvPicPr>
        <p:blipFill rotWithShape="1">
          <a:blip r:embed="rId3">
            <a:alphaModFix/>
          </a:blip>
          <a:srcRect b="0" l="15704" r="0" t="0"/>
          <a:stretch/>
        </p:blipFill>
        <p:spPr>
          <a:xfrm>
            <a:off x="7113588" y="1263650"/>
            <a:ext cx="4877128" cy="3916978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 txBox="1"/>
          <p:nvPr>
            <p:ph type="ctrTitle"/>
          </p:nvPr>
        </p:nvSpPr>
        <p:spPr>
          <a:xfrm>
            <a:off x="339725" y="1804988"/>
            <a:ext cx="6934200" cy="2259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十二年國教科技領域課程導讀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（資訊科技部份）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暨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素養導向教學活動設計示例</a:t>
            </a:r>
          </a:p>
        </p:txBody>
      </p:sp>
      <p:sp>
        <p:nvSpPr>
          <p:cNvPr id="773" name="Shape 773"/>
          <p:cNvSpPr txBox="1"/>
          <p:nvPr>
            <p:ph idx="1" type="subTitle"/>
          </p:nvPr>
        </p:nvSpPr>
        <p:spPr>
          <a:xfrm>
            <a:off x="1293813" y="5432425"/>
            <a:ext cx="96043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中央課程與教學輔導諮詢教師團隊科技領域</a:t>
            </a:r>
          </a:p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資訊科技小組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共同編輯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Shape 9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3688" y="300038"/>
            <a:ext cx="7582329" cy="59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Shape 973"/>
          <p:cNvSpPr txBox="1"/>
          <p:nvPr/>
        </p:nvSpPr>
        <p:spPr>
          <a:xfrm>
            <a:off x="315913" y="300038"/>
            <a:ext cx="6634162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資訊科技在不同學習階段的課程理念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Shape 979"/>
          <p:cNvPicPr preferRelativeResize="0"/>
          <p:nvPr/>
        </p:nvPicPr>
        <p:blipFill rotWithShape="1">
          <a:blip r:embed="rId3">
            <a:alphaModFix/>
          </a:blip>
          <a:srcRect b="-1242" l="0" r="0" t="0"/>
          <a:stretch/>
        </p:blipFill>
        <p:spPr>
          <a:xfrm>
            <a:off x="4540250" y="1187450"/>
            <a:ext cx="7050664" cy="560387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Shape 980"/>
          <p:cNvSpPr txBox="1"/>
          <p:nvPr/>
        </p:nvSpPr>
        <p:spPr>
          <a:xfrm>
            <a:off x="1981200" y="403225"/>
            <a:ext cx="8058150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資訊科技課程學習表現的四大面向</a:t>
            </a:r>
          </a:p>
        </p:txBody>
      </p:sp>
      <p:sp>
        <p:nvSpPr>
          <p:cNvPr id="981" name="Shape 981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2" name="Shape 982"/>
          <p:cNvSpPr txBox="1"/>
          <p:nvPr>
            <p:ph idx="1" type="body"/>
          </p:nvPr>
        </p:nvSpPr>
        <p:spPr>
          <a:xfrm>
            <a:off x="1295400" y="1981200"/>
            <a:ext cx="32448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rtl="0">
              <a:spcBef>
                <a:spcPts val="0"/>
              </a:spcBef>
              <a:buSzPct val="100000"/>
            </a:pPr>
            <a:r>
              <a:rPr b="1" lang="en-US" sz="2800">
                <a:solidFill>
                  <a:srgbClr val="FF0000"/>
                </a:solidFill>
              </a:rPr>
              <a:t>學習表現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200"/>
              <a:t>非內容的向度，是指學生在核心素養（知識、技能、情意、能力）的具體表現，亦為評量之依據。</a:t>
            </a:r>
          </a:p>
        </p:txBody>
      </p:sp>
      <p:sp>
        <p:nvSpPr>
          <p:cNvPr id="983" name="Shape 983"/>
          <p:cNvSpPr txBox="1"/>
          <p:nvPr>
            <p:ph idx="2" type="body"/>
          </p:nvPr>
        </p:nvSpPr>
        <p:spPr>
          <a:xfrm>
            <a:off x="6324600" y="1981199"/>
            <a:ext cx="45720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/>
          <p:nvPr>
            <p:ph idx="11" type="ftr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595"/>
              </a:buClr>
              <a:buSzPct val="25000"/>
              <a:buFont typeface="Arial"/>
              <a:buNone/>
            </a:pPr>
            <a:r>
              <a:rPr b="0" i="0" lang="en-US" sz="800" u="none" cap="none" strike="noStrike">
                <a:solidFill>
                  <a:srgbClr val="959595"/>
                </a:solidFill>
                <a:latin typeface="Arial"/>
                <a:ea typeface="Arial"/>
                <a:cs typeface="Arial"/>
                <a:sym typeface="Arial"/>
              </a:rPr>
              <a:t>教育部運算思維推動計畫</a:t>
            </a:r>
          </a:p>
        </p:txBody>
      </p:sp>
      <p:pic>
        <p:nvPicPr>
          <p:cNvPr id="990" name="Shape 990"/>
          <p:cNvPicPr preferRelativeResize="0"/>
          <p:nvPr/>
        </p:nvPicPr>
        <p:blipFill rotWithShape="1">
          <a:blip r:embed="rId3">
            <a:alphaModFix/>
          </a:blip>
          <a:srcRect b="3171" l="0" r="0" t="0"/>
          <a:stretch/>
        </p:blipFill>
        <p:spPr>
          <a:xfrm>
            <a:off x="5064125" y="895350"/>
            <a:ext cx="6046093" cy="5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Shape 991"/>
          <p:cNvSpPr txBox="1"/>
          <p:nvPr/>
        </p:nvSpPr>
        <p:spPr>
          <a:xfrm>
            <a:off x="2074863" y="184150"/>
            <a:ext cx="8058150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資訊科技課程學習內容的六大面向</a:t>
            </a:r>
          </a:p>
        </p:txBody>
      </p:sp>
      <p:sp>
        <p:nvSpPr>
          <p:cNvPr id="992" name="Shape 992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3" name="Shape 993"/>
          <p:cNvSpPr txBox="1"/>
          <p:nvPr>
            <p:ph idx="1" type="body"/>
          </p:nvPr>
        </p:nvSpPr>
        <p:spPr>
          <a:xfrm>
            <a:off x="1295400" y="1981200"/>
            <a:ext cx="37686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rtl="0">
              <a:spcBef>
                <a:spcPts val="0"/>
              </a:spcBef>
              <a:buSzPct val="100000"/>
            </a:pPr>
            <a:r>
              <a:rPr b="1" lang="en-US" sz="2800">
                <a:solidFill>
                  <a:srgbClr val="FF0000"/>
                </a:solidFill>
              </a:rPr>
              <a:t>學習內容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200"/>
              <a:t>重要事實、概念、原理原則、技能、態度及後設認知等知識，為課程設計、教材發展及教科書編撰之依據。</a:t>
            </a:r>
          </a:p>
          <a:p>
            <a:pPr indent="-127000"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4" name="Shape 994"/>
          <p:cNvSpPr txBox="1"/>
          <p:nvPr>
            <p:ph idx="2" type="body"/>
          </p:nvPr>
        </p:nvSpPr>
        <p:spPr>
          <a:xfrm>
            <a:off x="6324600" y="1981199"/>
            <a:ext cx="45720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/>
        </p:nvSpPr>
        <p:spPr>
          <a:xfrm>
            <a:off x="2266950" y="242888"/>
            <a:ext cx="8058150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什麼是運算思維？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4010400" y="2384875"/>
            <a:ext cx="81654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1" name="Shape 1001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跟數學有什麼不同？</a:t>
            </a:r>
          </a:p>
        </p:txBody>
      </p:sp>
      <p:sp>
        <p:nvSpPr>
          <p:cNvPr id="1002" name="Shape 1002"/>
          <p:cNvSpPr txBox="1"/>
          <p:nvPr>
            <p:ph idx="1" type="body"/>
          </p:nvPr>
        </p:nvSpPr>
        <p:spPr>
          <a:xfrm>
            <a:off x="1295400" y="1981199"/>
            <a:ext cx="45720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數學是科學之母，包羅萬象。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數學跟資訊關心的事情不見得一致。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運算思維適合運用「電腦運算」解決問題。包含它的計算力與限制。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如：四色問題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 txBox="1"/>
          <p:nvPr>
            <p:ph idx="2" type="body"/>
          </p:nvPr>
        </p:nvSpPr>
        <p:spPr>
          <a:xfrm>
            <a:off x="6324600" y="1981199"/>
            <a:ext cx="45720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看看一個小程式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再看一個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aseline="30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4" name="Shape 1004"/>
          <p:cNvSpPr txBox="1"/>
          <p:nvPr/>
        </p:nvSpPr>
        <p:spPr>
          <a:xfrm>
            <a:off x="6632575" y="3369675"/>
            <a:ext cx="20409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4450" lvl="0" marL="228600" rtl="0">
              <a:lnSpc>
                <a:spcPct val="90000"/>
              </a:lnSpc>
              <a:spcBef>
                <a:spcPts val="1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(11%4)</a:t>
            </a:r>
            <a:r>
              <a:rPr baseline="30000" lang="en-US" sz="2400">
                <a:solidFill>
                  <a:schemeClr val="dk1"/>
                </a:solidFill>
              </a:rPr>
              <a:t>99</a:t>
            </a:r>
          </a:p>
        </p:txBody>
      </p:sp>
      <p:sp>
        <p:nvSpPr>
          <p:cNvPr id="1005" name="Shape 1005"/>
          <p:cNvSpPr txBox="1"/>
          <p:nvPr/>
        </p:nvSpPr>
        <p:spPr>
          <a:xfrm>
            <a:off x="6541325" y="2630875"/>
            <a:ext cx="23493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4450" lvl="0" marL="228600" rtl="0">
              <a:lnSpc>
                <a:spcPct val="90000"/>
              </a:lnSpc>
              <a:spcBef>
                <a:spcPts val="18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11</a:t>
            </a:r>
            <a:r>
              <a:rPr baseline="30000" lang="en-US" sz="2400">
                <a:solidFill>
                  <a:schemeClr val="dk1"/>
                </a:solidFill>
              </a:rPr>
              <a:t>99 </a:t>
            </a:r>
            <a:r>
              <a:rPr lang="en-US" sz="2400">
                <a:solidFill>
                  <a:schemeClr val="dk1"/>
                </a:solidFill>
              </a:rPr>
              <a:t>% 4 = 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/>
          <p:nvPr/>
        </p:nvSpPr>
        <p:spPr>
          <a:xfrm>
            <a:off x="206375" y="2516188"/>
            <a:ext cx="3498900" cy="113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利用運算解決問題所需之「心智歷程」</a:t>
            </a:r>
          </a:p>
        </p:txBody>
      </p:sp>
      <p:sp>
        <p:nvSpPr>
          <p:cNvPr id="1011" name="Shape 1011"/>
          <p:cNvSpPr txBox="1"/>
          <p:nvPr/>
        </p:nvSpPr>
        <p:spPr>
          <a:xfrm>
            <a:off x="2266950" y="242888"/>
            <a:ext cx="80580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什麼是運算思維？</a:t>
            </a:r>
          </a:p>
        </p:txBody>
      </p:sp>
      <p:sp>
        <p:nvSpPr>
          <p:cNvPr id="1012" name="Shape 1012"/>
          <p:cNvSpPr txBox="1"/>
          <p:nvPr/>
        </p:nvSpPr>
        <p:spPr>
          <a:xfrm>
            <a:off x="4010400" y="2384875"/>
            <a:ext cx="81654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是對一個複雜問題的簡單理解。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</a:rPr>
              <a:t>開根號就是一個抽象化的符號，用來解釋一個正方形面積與邊長的關係。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3,5,7,9 是奇數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400"/>
              <a:t>函數、物件導向(Door &amp; Alarm)</a:t>
            </a:r>
          </a:p>
        </p:txBody>
      </p:sp>
      <p:grpSp>
        <p:nvGrpSpPr>
          <p:cNvPr id="1013" name="Shape 1013"/>
          <p:cNvGrpSpPr/>
          <p:nvPr/>
        </p:nvGrpSpPr>
        <p:grpSpPr>
          <a:xfrm>
            <a:off x="3964361" y="1139210"/>
            <a:ext cx="8165263" cy="951600"/>
            <a:chOff x="0" y="2176"/>
            <a:chExt cx="8165263" cy="951600"/>
          </a:xfrm>
        </p:grpSpPr>
        <p:sp>
          <p:nvSpPr>
            <p:cNvPr id="1014" name="Shape 1014"/>
            <p:cNvSpPr/>
            <p:nvPr/>
          </p:nvSpPr>
          <p:spPr>
            <a:xfrm rot="5400000">
              <a:off x="5171713" y="-2134810"/>
              <a:ext cx="761400" cy="5225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BD1DD">
                <a:alpha val="89410"/>
              </a:srgbClr>
            </a:solidFill>
            <a:ln cap="flat" cmpd="sng" w="12700">
              <a:solidFill>
                <a:srgbClr val="DBD1DD">
                  <a:alpha val="894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Shape 1015"/>
            <p:cNvSpPr txBox="1"/>
            <p:nvPr/>
          </p:nvSpPr>
          <p:spPr>
            <a:xfrm>
              <a:off x="2939495" y="134503"/>
              <a:ext cx="51885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rIns="7620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能理解文字與圖示之關係、能從問題中擷取關鍵重點，並運用適當的資料表示方法。</a:t>
              </a: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0" y="2176"/>
              <a:ext cx="2939400" cy="9516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 txBox="1"/>
            <p:nvPr/>
          </p:nvSpPr>
          <p:spPr>
            <a:xfrm>
              <a:off x="46455" y="48631"/>
              <a:ext cx="28467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rIns="125725" wrap="square" tIns="62850">
              <a:noAutofit/>
            </a:bodyPr>
            <a:lstStyle/>
            <a:p>
              <a:pPr indent="-52387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抽象化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Shape 1022"/>
          <p:cNvGrpSpPr/>
          <p:nvPr/>
        </p:nvGrpSpPr>
        <p:grpSpPr>
          <a:xfrm>
            <a:off x="3964361" y="1147821"/>
            <a:ext cx="8165263" cy="951600"/>
            <a:chOff x="0" y="1001387"/>
            <a:chExt cx="8165263" cy="951600"/>
          </a:xfrm>
        </p:grpSpPr>
        <p:sp>
          <p:nvSpPr>
            <p:cNvPr id="1023" name="Shape 1023"/>
            <p:cNvSpPr/>
            <p:nvPr/>
          </p:nvSpPr>
          <p:spPr>
            <a:xfrm rot="5400000">
              <a:off x="5171713" y="-1135600"/>
              <a:ext cx="761400" cy="5225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BD1DD">
                <a:alpha val="89410"/>
              </a:srgbClr>
            </a:solidFill>
            <a:ln cap="flat" cmpd="sng" w="12700">
              <a:solidFill>
                <a:srgbClr val="DBD1DD">
                  <a:alpha val="894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Shape 1024"/>
            <p:cNvSpPr txBox="1"/>
            <p:nvPr/>
          </p:nvSpPr>
          <p:spPr>
            <a:xfrm>
              <a:off x="2939495" y="1133714"/>
              <a:ext cx="51885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rIns="7620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能將大問題分解成可以解決的小問題。</a:t>
              </a: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0" y="1001387"/>
              <a:ext cx="2939400" cy="9516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Shape 1026"/>
            <p:cNvSpPr txBox="1"/>
            <p:nvPr/>
          </p:nvSpPr>
          <p:spPr>
            <a:xfrm>
              <a:off x="46455" y="1047842"/>
              <a:ext cx="28467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rIns="125725" wrap="square" tIns="62850">
              <a:noAutofit/>
            </a:bodyPr>
            <a:lstStyle/>
            <a:p>
              <a:pPr indent="-52387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300">
                  <a:solidFill>
                    <a:schemeClr val="lt1"/>
                  </a:solidFill>
                </a:rPr>
                <a:t>問題拆解</a:t>
              </a:r>
            </a:p>
          </p:txBody>
        </p:sp>
      </p:grpSp>
      <p:sp>
        <p:nvSpPr>
          <p:cNvPr id="1027" name="Shape 1027"/>
          <p:cNvSpPr txBox="1"/>
          <p:nvPr/>
        </p:nvSpPr>
        <p:spPr>
          <a:xfrm>
            <a:off x="206375" y="2516188"/>
            <a:ext cx="3498900" cy="113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利用運算解決問題所需之「心智歷程」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2266950" y="242888"/>
            <a:ext cx="80580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什麼是運算思維？</a:t>
            </a:r>
          </a:p>
        </p:txBody>
      </p:sp>
      <p:sp>
        <p:nvSpPr>
          <p:cNvPr id="1029" name="Shape 1029"/>
          <p:cNvSpPr txBox="1"/>
          <p:nvPr/>
        </p:nvSpPr>
        <p:spPr>
          <a:xfrm>
            <a:off x="4010400" y="2384875"/>
            <a:ext cx="81654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</a:rPr>
              <a:t>問題獨立: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問題可以拆解為不同小問題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問題相依: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可以降解為長相相同尺寸不同</a:t>
            </a:r>
          </a:p>
        </p:txBody>
      </p:sp>
      <p:pic>
        <p:nvPicPr>
          <p:cNvPr id="1030" name="Shape 10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000" y="4748913"/>
            <a:ext cx="3705600" cy="188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3792" y="2099422"/>
            <a:ext cx="2682005" cy="21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香檳塔問題</a:t>
            </a:r>
          </a:p>
        </p:txBody>
      </p:sp>
      <p:sp>
        <p:nvSpPr>
          <p:cNvPr id="1038" name="Shape 1038"/>
          <p:cNvSpPr txBox="1"/>
          <p:nvPr>
            <p:ph idx="1" type="body"/>
          </p:nvPr>
        </p:nvSpPr>
        <p:spPr>
          <a:xfrm>
            <a:off x="1295400" y="1981200"/>
            <a:ext cx="43263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10層塔 ＝？？</a:t>
            </a:r>
          </a:p>
          <a:p>
            <a:pPr indent="0" lvl="0" marL="22860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9" name="Shape 10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650" y="503250"/>
            <a:ext cx="5287950" cy="5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香檳塔進階</a:t>
            </a:r>
          </a:p>
        </p:txBody>
      </p:sp>
      <p:sp>
        <p:nvSpPr>
          <p:cNvPr id="1046" name="Shape 1046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7" name="Shape 10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6808" y="503250"/>
            <a:ext cx="3519792" cy="5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Shape 10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725" y="500978"/>
            <a:ext cx="3519800" cy="529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Shape 1053"/>
          <p:cNvGrpSpPr/>
          <p:nvPr/>
        </p:nvGrpSpPr>
        <p:grpSpPr>
          <a:xfrm>
            <a:off x="3964361" y="1156431"/>
            <a:ext cx="8165263" cy="951600"/>
            <a:chOff x="0" y="2000597"/>
            <a:chExt cx="8165263" cy="951600"/>
          </a:xfrm>
        </p:grpSpPr>
        <p:sp>
          <p:nvSpPr>
            <p:cNvPr id="1054" name="Shape 1054"/>
            <p:cNvSpPr/>
            <p:nvPr/>
          </p:nvSpPr>
          <p:spPr>
            <a:xfrm rot="5400000">
              <a:off x="5171713" y="-136388"/>
              <a:ext cx="761400" cy="5225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BD1DD">
                <a:alpha val="89410"/>
              </a:srgbClr>
            </a:solidFill>
            <a:ln cap="flat" cmpd="sng" w="12700">
              <a:solidFill>
                <a:srgbClr val="DBD1DD">
                  <a:alpha val="894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 txBox="1"/>
            <p:nvPr/>
          </p:nvSpPr>
          <p:spPr>
            <a:xfrm>
              <a:off x="2939495" y="2132925"/>
              <a:ext cx="51885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rIns="7620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能指出解決問題的步驟及流程，包括子問題的解決流程。</a:t>
              </a: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0" y="2000597"/>
              <a:ext cx="2939400" cy="9516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Shape 1057"/>
            <p:cNvSpPr txBox="1"/>
            <p:nvPr/>
          </p:nvSpPr>
          <p:spPr>
            <a:xfrm>
              <a:off x="46455" y="2047052"/>
              <a:ext cx="28467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rIns="125725" wrap="square" tIns="62850">
              <a:noAutofit/>
            </a:bodyPr>
            <a:lstStyle/>
            <a:p>
              <a:pPr indent="-52387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演算法則</a:t>
              </a:r>
            </a:p>
          </p:txBody>
        </p:sp>
      </p:grpSp>
      <p:sp>
        <p:nvSpPr>
          <p:cNvPr id="1058" name="Shape 1058"/>
          <p:cNvSpPr txBox="1"/>
          <p:nvPr/>
        </p:nvSpPr>
        <p:spPr>
          <a:xfrm>
            <a:off x="206375" y="2516188"/>
            <a:ext cx="3498900" cy="113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利用運算解決問題所需之「心智歷程」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2266950" y="242888"/>
            <a:ext cx="80580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什麼是運算思維？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4010400" y="2384875"/>
            <a:ext cx="81654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分組問題：1,2號一組，3,4號一組，依此類推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零錢問題：我國有零錢 1元、5元、10元、50元，請問要湊出任意金額所需的最少硬幣數？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061" name="Shape 1061"/>
          <p:cNvSpPr txBox="1"/>
          <p:nvPr/>
        </p:nvSpPr>
        <p:spPr>
          <a:xfrm>
            <a:off x="4120500" y="4643725"/>
            <a:ext cx="80091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如果有一個外星國，有零錢 </a:t>
            </a: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11元、5元、1元，湊出 15元最少要幾個硬幣？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Shape 1066"/>
          <p:cNvGrpSpPr/>
          <p:nvPr/>
        </p:nvGrpSpPr>
        <p:grpSpPr>
          <a:xfrm>
            <a:off x="3964361" y="1175829"/>
            <a:ext cx="8165263" cy="951600"/>
            <a:chOff x="0" y="3010595"/>
            <a:chExt cx="8165263" cy="951600"/>
          </a:xfrm>
        </p:grpSpPr>
        <p:sp>
          <p:nvSpPr>
            <p:cNvPr id="1067" name="Shape 1067"/>
            <p:cNvSpPr/>
            <p:nvPr/>
          </p:nvSpPr>
          <p:spPr>
            <a:xfrm rot="5400000">
              <a:off x="5171713" y="871432"/>
              <a:ext cx="761400" cy="5225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BD1DD">
                <a:alpha val="89410"/>
              </a:srgbClr>
            </a:solidFill>
            <a:ln cap="flat" cmpd="sng" w="12700">
              <a:solidFill>
                <a:srgbClr val="DBD1DD">
                  <a:alpha val="89410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Shape 1068"/>
            <p:cNvSpPr txBox="1"/>
            <p:nvPr/>
          </p:nvSpPr>
          <p:spPr>
            <a:xfrm>
              <a:off x="2939495" y="3140745"/>
              <a:ext cx="51885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rIns="7620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能從模式(pattern)識別建立模型或理論，用以測試推測的結論或套用在其他問題。</a:t>
              </a:r>
            </a:p>
          </p:txBody>
        </p:sp>
        <p:sp>
          <p:nvSpPr>
            <p:cNvPr id="1069" name="Shape 1069"/>
            <p:cNvSpPr/>
            <p:nvPr/>
          </p:nvSpPr>
          <p:spPr>
            <a:xfrm>
              <a:off x="0" y="3010595"/>
              <a:ext cx="2939400" cy="9516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Shape 1070"/>
            <p:cNvSpPr txBox="1"/>
            <p:nvPr/>
          </p:nvSpPr>
          <p:spPr>
            <a:xfrm>
              <a:off x="46455" y="3057050"/>
              <a:ext cx="28467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rIns="125725" wrap="square" tIns="62850">
              <a:noAutofit/>
            </a:bodyPr>
            <a:lstStyle/>
            <a:p>
              <a:pPr indent="-52387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300">
                  <a:solidFill>
                    <a:schemeClr val="lt1"/>
                  </a:solidFill>
                </a:rPr>
                <a:t>樣式辨識</a:t>
              </a:r>
            </a:p>
          </p:txBody>
        </p:sp>
      </p:grpSp>
      <p:sp>
        <p:nvSpPr>
          <p:cNvPr id="1071" name="Shape 1071"/>
          <p:cNvSpPr txBox="1"/>
          <p:nvPr/>
        </p:nvSpPr>
        <p:spPr>
          <a:xfrm>
            <a:off x="206375" y="2516188"/>
            <a:ext cx="3498900" cy="113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81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利用運算解決問題所需之「心智歷程」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x="2266950" y="242888"/>
            <a:ext cx="80580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什麼是運算思維？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4010400" y="2384875"/>
            <a:ext cx="81654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規則與結果：因果關係，從結果找出規則。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數列: 1,1,2,3,5,8,13, n，n 是多少？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秘密紙條：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type="title"/>
          </p:nvPr>
        </p:nvSpPr>
        <p:spPr>
          <a:xfrm>
            <a:off x="1301750" y="404813"/>
            <a:ext cx="9601200" cy="636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簡報大綱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BRIEF OUTLINES</a:t>
            </a:r>
          </a:p>
        </p:txBody>
      </p:sp>
      <p:pic>
        <p:nvPicPr>
          <p:cNvPr descr="p2.PNG" id="779" name="Shape 7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300" y="1133925"/>
            <a:ext cx="8886223" cy="499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9" name="Shape 1079"/>
          <p:cNvGraphicFramePr/>
          <p:nvPr/>
        </p:nvGraphicFramePr>
        <p:xfrm>
          <a:off x="952500" y="129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2149625"/>
                <a:gridCol w="3533525"/>
                <a:gridCol w="2347625"/>
                <a:gridCol w="2423950"/>
              </a:tblGrid>
              <a:tr h="535600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七年級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九年級</a:t>
                      </a:r>
                    </a:p>
                  </a:txBody>
                  <a:tcPr marT="91425" marB="91425" marR="91425" marL="91425"/>
                </a:tc>
              </a:tr>
              <a:tr h="2803175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資訊科技應用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繪圖軟體的使用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文書處理軟體的使用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瀏覽器的使用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資料搜尋的基本方法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數位學習網站與資源的使用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簡報軟體的使用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影音編輯軟體的操作與應用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網路通訊軟體的使用  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800" u="none" cap="none" strike="noStrike"/>
                        <a:t>雲端服務或工具的使用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cap="none" strike="noStrike"/>
                        <a:t>資料處理應用專題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cap="none" strike="noStrike"/>
                        <a:t>資訊科技應用專題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80" name="Shape 1080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  <p:sp>
        <p:nvSpPr>
          <p:cNvPr id="1081" name="Shape 1081"/>
          <p:cNvSpPr txBox="1"/>
          <p:nvPr/>
        </p:nvSpPr>
        <p:spPr>
          <a:xfrm>
            <a:off x="967350" y="4801075"/>
            <a:ext cx="104547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介紹各式常見資訊科技應用軟體與網路服務的使用方法等內涵。透過資訊科技各式應用之學習，培養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以資訊科技解決問題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溝通表達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及與人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合作共創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之能力。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資訊科技應用之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088" name="Shape 1088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應著重於培養學生在面對不同問題時，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選擇並應用適當資訊工具以解決問題的能力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，而非只教授繪圖、文書等軟體的操作。</a:t>
            </a:r>
          </a:p>
          <a:p>
            <a:pPr indent="-1524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宜設計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專題實作課程，搭配成果展示、競賽產出等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，讓學生進行組織分工與溝通協調，以學習有效進行合作共創的方法。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Arial"/>
              <a:buAutoNum type="arabicPeriod"/>
            </a:pPr>
            <a:r>
              <a:rPr lang="en-US" sz="2000">
                <a:solidFill>
                  <a:srgbClr val="2D2E2D"/>
                </a:solidFill>
              </a:rPr>
              <a:t>具體內容：資料搜尋  資料組織與表達  資料運算與分析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Arial"/>
              <a:buAutoNum type="arabicPeriod"/>
            </a:pPr>
            <a:r>
              <a:rPr lang="en-US" sz="2000">
                <a:solidFill>
                  <a:srgbClr val="2D2E2D"/>
                </a:solidFill>
              </a:rPr>
              <a:t>具體內容：多媒體應用專題（選授） - 程式設計應用專題（選授）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4" name="Shape 1094"/>
          <p:cNvGraphicFramePr/>
          <p:nvPr/>
        </p:nvGraphicFramePr>
        <p:xfrm>
          <a:off x="534875" y="153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2083450"/>
                <a:gridCol w="4278850"/>
                <a:gridCol w="4278850"/>
              </a:tblGrid>
              <a:tr h="70357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九年級</a:t>
                      </a:r>
                    </a:p>
                  </a:txBody>
                  <a:tcPr marT="91425" marB="91425" marR="91425" marL="91425"/>
                </a:tc>
              </a:tr>
              <a:tr h="2473500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系統平台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常見系統平台之基本功能操作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常見系統平台之使用與維護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常見網路設備與行動裝置之功能簡介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系統平台重要發展與演進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系統平台之組成架構與基本運作原理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網路技術的概念與介紹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>
                          <a:solidFill>
                            <a:schemeClr val="dk2"/>
                          </a:solidFill>
                        </a:rPr>
                        <a:t>網路服務的概念與介紹業發展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95" name="Shape 1095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565450" y="4908375"/>
            <a:ext cx="10641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介紹各式資訊系統平台之使用方法、基本架構、工作原理及未來發展等內涵。讓學生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了解運算的特性與方法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，以培養有效應用運算思維與資訊科技解決問題之能力。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系統平台之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教學內容應著重於理解系統平台運作原理與應用領域，實作部份以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讓學生體驗其特色與效能為主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，避免只教授名詞定義等知識性的內容或軟硬體操作技能。</a:t>
            </a:r>
          </a:p>
          <a:p>
            <a:pPr indent="-1524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在介紹系統平台發展演進時，應避免過多歷史年代、名詞定義等知識性的內容，而應著重於引導學生觀察資訊科技演進與社會發展的相互影響，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培養學生覺察資訊科技脈動的能力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2"/>
                </a:solidFill>
              </a:rPr>
              <a:t>實例：雲端平台、物聯網、網路技術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9" name="Shape 1109"/>
          <p:cNvGraphicFramePr/>
          <p:nvPr/>
        </p:nvGraphicFramePr>
        <p:xfrm>
          <a:off x="952500" y="16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2488925"/>
                <a:gridCol w="3995650"/>
                <a:gridCol w="3995650"/>
              </a:tblGrid>
              <a:tr h="570300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九年級</a:t>
                      </a:r>
                    </a:p>
                  </a:txBody>
                  <a:tcPr marT="91425" marB="91425" marR="91425" marL="91425"/>
                </a:tc>
              </a:tr>
              <a:tr h="1863425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資料表示、 處理及分析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常見的數位資料類型與儲存架構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數位資料的表示方法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系統化數位資料管理方法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資料數位化之原理與方法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數位資料的表示方法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資料處理概念與方法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10" name="Shape 1110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  <p:sp>
        <p:nvSpPr>
          <p:cNvPr id="1111" name="Shape 1111"/>
          <p:cNvSpPr txBox="1"/>
          <p:nvPr/>
        </p:nvSpPr>
        <p:spPr>
          <a:xfrm>
            <a:off x="954900" y="4203550"/>
            <a:ext cx="103884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透過學習資料表示、處理及分析之原理與方法，了解資料如何在資訊系統中被有效地使用及運算，進一步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培養分析及組織資料的能力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以與人進行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溝通表達與合作共創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，並能有效解決問題。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資料表示處理分析之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118" name="Shape 1118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課程應著重於認識數位資料特性、理解與實作資料蒐集、處理及分析方法以解決問題等，而非偏重於教授特定軟體之操作技能。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課程設計時，可帶領學生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認識資料與其他主題之間的關聯性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，例如：二元表示法與電腦特性的關係，使學生能更全面理解運算領域中資訊符號表達的特性與方法。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宜以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生活化的實例說明資料處理的原理與方法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，例如：透過開放資料的處理與分析了解重要的社會現象等，以增進學生的學習興趣並了解其重要性。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2"/>
                </a:solidFill>
              </a:rPr>
              <a:t>實例：PM2.5 OpenData 分析、地址正規化、資料視覺化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4" name="Shape 1124"/>
          <p:cNvGraphicFramePr/>
          <p:nvPr/>
        </p:nvGraphicFramePr>
        <p:xfrm>
          <a:off x="952500" y="148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</a:tblGrid>
              <a:tr h="82337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七年級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八年級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九年級</a:t>
                      </a:r>
                    </a:p>
                  </a:txBody>
                  <a:tcPr marT="91425" marB="91425" marR="91425" marL="91425"/>
                </a:tc>
              </a:tr>
              <a:tr h="3460400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資訊科技與人類社會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康健的數位使用習 慣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資訊科技之使用原 則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資訊安全基本概念 及相關議題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個人資料保護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資訊科技合理使用 原則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資訊安全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資訊科技重要社會 議題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資訊倫理與法律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資訊科技對人類生 活之影響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資訊科技相關職業 類科之升學進路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資訊科技相關職業 之生涯發展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5" name="Shape 1125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資科與人類社會之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132" name="Shape 1132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應著重於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培養正確的使用態度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，而非法律條文或規定等知識性的內容。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宜以時事討論、生活案例分享、小組報告等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多元方式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進行教學活動，避免教師單向講授式教學。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宜以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正向使用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資訊科技的準則與範例進行說明，鼓勵同學尊重自己與他人，並建立個人正確觀念。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2"/>
                </a:solidFill>
              </a:rPr>
              <a:t>實例：著作權與智慧財產權、密碼管理、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" name="Shape 1138"/>
          <p:cNvGraphicFramePr/>
          <p:nvPr/>
        </p:nvGraphicFramePr>
        <p:xfrm>
          <a:off x="952500" y="144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1897725"/>
                <a:gridCol w="2622900"/>
                <a:gridCol w="2651925"/>
                <a:gridCol w="2857600"/>
              </a:tblGrid>
              <a:tr h="74957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七年級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八年級</a:t>
                      </a:r>
                    </a:p>
                  </a:txBody>
                  <a:tcPr marT="91425" marB="91425" marR="91425" marL="91425"/>
                </a:tc>
              </a:tr>
              <a:tr h="1949925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演算法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程序性的問題解決方法簡介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簡單的問題解決表示方法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演算法基本概念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陣列資料結構的概念與應用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基本演算法的介紹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39" name="Shape 1139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  <p:sp>
        <p:nvSpPr>
          <p:cNvPr id="1140" name="Shape 1140"/>
          <p:cNvSpPr txBox="1"/>
          <p:nvPr/>
        </p:nvSpPr>
        <p:spPr>
          <a:xfrm>
            <a:off x="924350" y="4406025"/>
            <a:ext cx="108387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4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2"/>
              <a:buFont typeface="Arial"/>
              <a:buNone/>
            </a:pPr>
            <a:r>
              <a:rPr b="0" i="0" lang="en-US" sz="2400" u="none" cap="none" strike="noStrike">
                <a:solidFill>
                  <a:srgbClr val="2D2E2D"/>
                </a:solidFill>
                <a:latin typeface="Arial"/>
                <a:ea typeface="Arial"/>
                <a:cs typeface="Arial"/>
                <a:sym typeface="Arial"/>
              </a:rPr>
              <a:t>介紹演算法的概念、原理、表示方法、設計應用及效能分析等內涵。透過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演算法的設計與實作</a:t>
            </a:r>
            <a:r>
              <a:rPr b="0" i="0" lang="en-US" sz="2400" u="none" cap="none" strike="noStrike">
                <a:solidFill>
                  <a:srgbClr val="2D2E2D"/>
                </a:solidFill>
                <a:latin typeface="Arial"/>
                <a:ea typeface="Arial"/>
                <a:cs typeface="Arial"/>
                <a:sym typeface="Arial"/>
              </a:rPr>
              <a:t>，以及適當資料結構的表示，建立以運算思維解決問題、表達解題策略以及分析解題效能之能力。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演算法之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課程設計應著重於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培養解析問題、規劃流程、辨識與歸納解題樣式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等運算思維，避免只偏重名詞定義與數學模型等知識性內容。</a:t>
            </a:r>
          </a:p>
          <a:p>
            <a:pPr indent="-1524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應搭配程式設計進行實作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，部份較為進階之演算法則可根據學生個別差異，選用圖示、動畫、遊戲等方式教授演算法的核心概念與主要精神。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2"/>
                </a:solidFill>
              </a:rPr>
              <a:t>實例：</a:t>
            </a:r>
            <a:r>
              <a:rPr lang="en-US" sz="2400">
                <a:solidFill>
                  <a:schemeClr val="dk2"/>
                </a:solidFill>
              </a:rPr>
              <a:t>分組問題、零錢問題、</a:t>
            </a:r>
            <a:r>
              <a:rPr lang="en-US" sz="2400">
                <a:solidFill>
                  <a:schemeClr val="dk2"/>
                </a:solidFill>
              </a:rPr>
              <a:t>香檳塔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type="title"/>
          </p:nvPr>
        </p:nvSpPr>
        <p:spPr>
          <a:xfrm>
            <a:off x="1301750" y="404813"/>
            <a:ext cx="9601200" cy="636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簡報大綱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BRIEF OUTLINES</a:t>
            </a:r>
          </a:p>
        </p:txBody>
      </p:sp>
      <p:pic>
        <p:nvPicPr>
          <p:cNvPr descr="p3.PNG" id="785" name="Shape 7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4735" y="1041400"/>
            <a:ext cx="8653587" cy="505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3" name="Shape 1153"/>
          <p:cNvGraphicFramePr/>
          <p:nvPr/>
        </p:nvGraphicFramePr>
        <p:xfrm>
          <a:off x="485900" y="141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{96185B1E-7C1A-44A3-AD15-54DAF9EC79F0}</a:tableStyleId>
              </a:tblPr>
              <a:tblGrid>
                <a:gridCol w="1984425"/>
                <a:gridCol w="2957200"/>
                <a:gridCol w="2957200"/>
                <a:gridCol w="2957200"/>
              </a:tblGrid>
              <a:tr h="86012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三至六年級 (建議)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七年級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1524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2400" u="none" cap="none" strike="noStrike"/>
                        <a:t>八年級</a:t>
                      </a:r>
                    </a:p>
                  </a:txBody>
                  <a:tcPr marT="91425" marB="91425" marR="91425" marL="91425"/>
                </a:tc>
              </a:tr>
              <a:tr h="2407300">
                <a:tc>
                  <a:txBody>
                    <a:bodyPr>
                      <a:noAutofit/>
                    </a:bodyPr>
                    <a:lstStyle/>
                    <a:p>
                      <a:pPr indent="-190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3000" u="none" cap="none" strike="noStrike"/>
                        <a:t>程式設計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程式設計工具之功能與操作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程式設計之基本應用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程式語言基本概念、功能及應用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結構化程式設計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陣列程式設計實作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模組程式設計的 概念  </a:t>
                      </a:r>
                    </a:p>
                    <a:p>
                      <a:pPr indent="-3810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u="none" cap="none" strike="noStrike"/>
                        <a:t>模組化程式設計與問題解決實作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54" name="Shape 1154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資訊科技在各學習階段的學習內容</a:t>
            </a:r>
          </a:p>
        </p:txBody>
      </p:sp>
      <p:sp>
        <p:nvSpPr>
          <p:cNvPr id="1155" name="Shape 1155"/>
          <p:cNvSpPr txBox="1"/>
          <p:nvPr/>
        </p:nvSpPr>
        <p:spPr>
          <a:xfrm>
            <a:off x="452550" y="4988300"/>
            <a:ext cx="112869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4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2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介紹程式設計的概念、實作及應用等內涵。透過程式設計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實踐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運算思維，培養以運算思維解決問題，及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與他人進行合作共創之能力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/>
          <p:nvPr/>
        </p:nvSpPr>
        <p:spPr>
          <a:xfrm>
            <a:off x="312450" y="471550"/>
            <a:ext cx="6044100" cy="52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D2E2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-4762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5A3E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程式設計之</a:t>
            </a:r>
            <a:r>
              <a:rPr b="1" i="0" lang="en-US" sz="3000" u="none" cap="none" strike="noStrike">
                <a:solidFill>
                  <a:srgbClr val="D15A3E"/>
                </a:solidFill>
                <a:latin typeface="Arial"/>
                <a:ea typeface="Arial"/>
                <a:cs typeface="Arial"/>
                <a:sym typeface="Arial"/>
              </a:rPr>
              <a:t>教學注意事項</a:t>
            </a:r>
          </a:p>
        </p:txBody>
      </p:sp>
      <p:sp>
        <p:nvSpPr>
          <p:cNvPr id="1162" name="Shape 1162"/>
          <p:cNvSpPr txBox="1"/>
          <p:nvPr/>
        </p:nvSpPr>
        <p:spPr>
          <a:xfrm>
            <a:off x="1311100" y="1794225"/>
            <a:ext cx="92772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程式設計教學應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著重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於建立以運算思維解決問題的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實作能力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，避免只教授程式語法。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宜考量學生個人興趣與能力的差異，調整教材之深度與廣度，以實踐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差異化教學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課程實施可包含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合作程式設計專題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，以培養學生溝通協調、應用適當工具進行共創及表達資訊科技創作的能力。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程式設計範例或專題主題宜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融入生活化情境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，例如：以校園為背景設計遊戲、解決日常需求問題等，使學生體驗程式設計之實用性。</a:t>
            </a:r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2"/>
                </a:solidFill>
              </a:rPr>
              <a:t>實例：</a:t>
            </a:r>
            <a:r>
              <a:rPr lang="en-US" sz="2400">
                <a:solidFill>
                  <a:schemeClr val="dk2"/>
                </a:solidFill>
              </a:rPr>
              <a:t>實作分組問題、</a:t>
            </a:r>
            <a:r>
              <a:rPr lang="en-US" sz="2400">
                <a:solidFill>
                  <a:schemeClr val="dk2"/>
                </a:solidFill>
              </a:rPr>
              <a:t>實作零錢問題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 txBox="1"/>
          <p:nvPr>
            <p:ph type="title"/>
          </p:nvPr>
        </p:nvSpPr>
        <p:spPr>
          <a:xfrm>
            <a:off x="1295400" y="460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OUTLINES</a:t>
            </a:r>
          </a:p>
        </p:txBody>
      </p:sp>
      <p:pic>
        <p:nvPicPr>
          <p:cNvPr descr="p38.PNG" id="1168" name="Shape 1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650" y="1189052"/>
            <a:ext cx="8226875" cy="49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/>
          <p:nvPr>
            <p:ph idx="1" type="body"/>
          </p:nvPr>
        </p:nvSpPr>
        <p:spPr>
          <a:xfrm>
            <a:off x="811213" y="1773238"/>
            <a:ext cx="10694987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核心素養是指一個人為</a:t>
            </a:r>
            <a:r>
              <a:rPr b="0" i="0" lang="en-US" sz="3600" u="none" cap="none" strike="noStrike">
                <a:solidFill>
                  <a:srgbClr val="3B6C78"/>
                </a:solidFill>
                <a:latin typeface="Arial"/>
                <a:ea typeface="Arial"/>
                <a:cs typeface="Arial"/>
                <a:sym typeface="Arial"/>
              </a:rPr>
              <a:t>適應現在生活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及</a:t>
            </a:r>
            <a:r>
              <a:rPr b="0" i="0" lang="en-US" sz="3600" u="none" cap="none" strike="noStrike">
                <a:solidFill>
                  <a:srgbClr val="3B6C78"/>
                </a:solidFill>
                <a:latin typeface="Arial"/>
                <a:ea typeface="Arial"/>
                <a:cs typeface="Arial"/>
                <a:sym typeface="Arial"/>
              </a:rPr>
              <a:t>面對未來挑戰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，所應具備的</a:t>
            </a: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知識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能力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態度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核心素養應關注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學習與生活的結合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，透過實踐力行而彰顯學習者的</a:t>
            </a:r>
            <a:r>
              <a:rPr b="0" i="0" lang="en-US" sz="3600" u="none" cap="none" strike="noStrike">
                <a:solidFill>
                  <a:srgbClr val="3B6C78"/>
                </a:solidFill>
                <a:latin typeface="Arial"/>
                <a:ea typeface="Arial"/>
                <a:cs typeface="Arial"/>
                <a:sym typeface="Arial"/>
              </a:rPr>
              <a:t>全人發展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5715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4" name="Shape 1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4113" y="6486525"/>
            <a:ext cx="1863262" cy="24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Shape 1175"/>
          <p:cNvSpPr txBox="1"/>
          <p:nvPr/>
        </p:nvSpPr>
        <p:spPr>
          <a:xfrm>
            <a:off x="2066925" y="804863"/>
            <a:ext cx="8058150" cy="59848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課程總綱對於核心素養一詞的釋義(p.3)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Shape 1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288" y="1196975"/>
            <a:ext cx="8197089" cy="552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Shape 1182"/>
          <p:cNvSpPr txBox="1"/>
          <p:nvPr/>
        </p:nvSpPr>
        <p:spPr>
          <a:xfrm>
            <a:off x="2625725" y="311150"/>
            <a:ext cx="6856413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699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96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科技領域課程綱要的核心素養 – A部份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Shape 1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400" y="1412875"/>
            <a:ext cx="8438287" cy="500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Shape 1189"/>
          <p:cNvSpPr txBox="1"/>
          <p:nvPr/>
        </p:nvSpPr>
        <p:spPr>
          <a:xfrm>
            <a:off x="2625725" y="311150"/>
            <a:ext cx="6856413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699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96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科技領域課程綱要的核心素養 – B部份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Shape 1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113" y="1301750"/>
            <a:ext cx="8523697" cy="52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Shape 1196"/>
          <p:cNvSpPr txBox="1"/>
          <p:nvPr/>
        </p:nvSpPr>
        <p:spPr>
          <a:xfrm>
            <a:off x="2625725" y="311150"/>
            <a:ext cx="6856413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699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96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科技領域課程綱要的核心素養 – C部份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/>
          <p:nvPr/>
        </p:nvSpPr>
        <p:spPr>
          <a:xfrm>
            <a:off x="2625725" y="311150"/>
            <a:ext cx="68565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科技領域課程綱要的核心素養</a:t>
            </a:r>
          </a:p>
        </p:txBody>
      </p:sp>
      <p:pic>
        <p:nvPicPr>
          <p:cNvPr id="1203" name="Shape 1203"/>
          <p:cNvPicPr preferRelativeResize="0"/>
          <p:nvPr/>
        </p:nvPicPr>
        <p:blipFill rotWithShape="1">
          <a:blip r:embed="rId3">
            <a:alphaModFix/>
          </a:blip>
          <a:srcRect b="24661" l="35671" r="31872" t="27180"/>
          <a:stretch/>
        </p:blipFill>
        <p:spPr>
          <a:xfrm>
            <a:off x="5968410" y="1155405"/>
            <a:ext cx="4746468" cy="4666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Shape 1204"/>
          <p:cNvSpPr txBox="1"/>
          <p:nvPr/>
        </p:nvSpPr>
        <p:spPr>
          <a:xfrm>
            <a:off x="843516" y="2842437"/>
            <a:ext cx="452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其實對應的就是總綱的</a:t>
            </a:r>
          </a:p>
          <a:p>
            <a:pPr indent="-50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三面九向圖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/>
          <p:nvPr>
            <p:ph idx="1" type="body"/>
          </p:nvPr>
        </p:nvSpPr>
        <p:spPr>
          <a:xfrm>
            <a:off x="340242" y="1024270"/>
            <a:ext cx="9601200" cy="33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資料來源：十二年國民基本教育課程綱要 – 科技領域課程手冊第四版 P.23~ 32</a:t>
            </a:r>
          </a:p>
        </p:txBody>
      </p:sp>
      <p:sp>
        <p:nvSpPr>
          <p:cNvPr id="1210" name="Shape 1210"/>
          <p:cNvSpPr txBox="1"/>
          <p:nvPr/>
        </p:nvSpPr>
        <p:spPr>
          <a:xfrm>
            <a:off x="340242" y="311150"/>
            <a:ext cx="11461897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國中階段資訊科技課程綱要核心素養與學習重點呼應說明(節錄)</a:t>
            </a:r>
          </a:p>
        </p:txBody>
      </p:sp>
      <p:pic>
        <p:nvPicPr>
          <p:cNvPr id="1211" name="Shape 1211"/>
          <p:cNvPicPr preferRelativeResize="0"/>
          <p:nvPr/>
        </p:nvPicPr>
        <p:blipFill rotWithShape="1">
          <a:blip r:embed="rId3">
            <a:alphaModFix/>
          </a:blip>
          <a:srcRect b="58378" l="29380" r="30620" t="17782"/>
          <a:stretch/>
        </p:blipFill>
        <p:spPr>
          <a:xfrm>
            <a:off x="340241" y="1474013"/>
            <a:ext cx="11319605" cy="424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/>
          <p:nvPr>
            <p:ph idx="1" type="body"/>
          </p:nvPr>
        </p:nvSpPr>
        <p:spPr>
          <a:xfrm>
            <a:off x="340242" y="1024270"/>
            <a:ext cx="9601200" cy="33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資料來源：十二年國民基本教育課程綱要 – 科技領域課程手冊第四版 P.23~ 32</a:t>
            </a:r>
          </a:p>
        </p:txBody>
      </p:sp>
      <p:sp>
        <p:nvSpPr>
          <p:cNvPr id="1217" name="Shape 1217"/>
          <p:cNvSpPr txBox="1"/>
          <p:nvPr/>
        </p:nvSpPr>
        <p:spPr>
          <a:xfrm>
            <a:off x="340242" y="311150"/>
            <a:ext cx="11461897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國中階段資訊科技課程綱要核心素養與學習重點呼應說明(節錄)</a:t>
            </a:r>
          </a:p>
        </p:txBody>
      </p:sp>
      <p:pic>
        <p:nvPicPr>
          <p:cNvPr id="1218" name="Shape 1218"/>
          <p:cNvPicPr preferRelativeResize="0"/>
          <p:nvPr/>
        </p:nvPicPr>
        <p:blipFill rotWithShape="1">
          <a:blip r:embed="rId3">
            <a:alphaModFix/>
          </a:blip>
          <a:srcRect b="21455" l="29380" r="30620" t="41136"/>
          <a:stretch/>
        </p:blipFill>
        <p:spPr>
          <a:xfrm>
            <a:off x="1945758" y="1474013"/>
            <a:ext cx="7900024" cy="465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9431338" y="55149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0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92" name="Shape 792"/>
          <p:cNvSpPr/>
          <p:nvPr/>
        </p:nvSpPr>
        <p:spPr>
          <a:xfrm>
            <a:off x="3057525" y="4705350"/>
            <a:ext cx="2160600" cy="1152600"/>
          </a:xfrm>
          <a:prstGeom prst="roundRect">
            <a:avLst>
              <a:gd fmla="val 16667" name="adj"/>
            </a:avLst>
          </a:prstGeom>
          <a:solidFill>
            <a:srgbClr val="D78F8D"/>
          </a:solidFill>
          <a:ln cap="flat" cmpd="sng" w="38100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rotWithShape="0" algn="ctr" dir="3806097" dist="28398">
              <a:srgbClr val="622423">
                <a:alpha val="4941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啟發生命潛能</a:t>
            </a:r>
          </a:p>
        </p:txBody>
      </p:sp>
      <p:sp>
        <p:nvSpPr>
          <p:cNvPr id="793" name="Shape 793"/>
          <p:cNvSpPr/>
          <p:nvPr/>
        </p:nvSpPr>
        <p:spPr>
          <a:xfrm>
            <a:off x="5362575" y="4732338"/>
            <a:ext cx="2089200" cy="1152600"/>
          </a:xfrm>
          <a:prstGeom prst="roundRect">
            <a:avLst>
              <a:gd fmla="val 16667" name="adj"/>
            </a:avLst>
          </a:prstGeom>
          <a:solidFill>
            <a:srgbClr val="FFCC66"/>
          </a:solidFill>
          <a:ln cap="flat" cmpd="sng" w="38100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rotWithShape="0" algn="ctr" dir="3806097" dist="28398">
              <a:srgbClr val="243F60">
                <a:alpha val="4941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陶養生活知能</a:t>
            </a:r>
          </a:p>
        </p:txBody>
      </p:sp>
      <p:sp>
        <p:nvSpPr>
          <p:cNvPr id="794" name="Shape 794"/>
          <p:cNvSpPr/>
          <p:nvPr/>
        </p:nvSpPr>
        <p:spPr>
          <a:xfrm>
            <a:off x="7583488" y="4770438"/>
            <a:ext cx="2087700" cy="1130400"/>
          </a:xfrm>
          <a:prstGeom prst="roundRect">
            <a:avLst>
              <a:gd fmla="val 16667" name="adj"/>
            </a:avLst>
          </a:prstGeom>
          <a:solidFill>
            <a:srgbClr val="67B9CF"/>
          </a:solidFill>
          <a:ln cap="flat" cmpd="sng" w="38100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rotWithShape="0" algn="ctr" dir="3806097" dist="28398">
              <a:srgbClr val="205867">
                <a:alpha val="4941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促進生涯發展</a:t>
            </a:r>
          </a:p>
        </p:txBody>
      </p:sp>
      <p:sp>
        <p:nvSpPr>
          <p:cNvPr id="795" name="Shape 795"/>
          <p:cNvSpPr/>
          <p:nvPr/>
        </p:nvSpPr>
        <p:spPr>
          <a:xfrm>
            <a:off x="9782175" y="4752975"/>
            <a:ext cx="2087700" cy="11526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38100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rotWithShape="0" algn="ctr" dir="3806097" dist="28398">
              <a:srgbClr val="4E6128">
                <a:alpha val="4941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涵育公民責任</a:t>
            </a:r>
          </a:p>
        </p:txBody>
      </p:sp>
      <p:grpSp>
        <p:nvGrpSpPr>
          <p:cNvPr id="796" name="Shape 796"/>
          <p:cNvGrpSpPr/>
          <p:nvPr/>
        </p:nvGrpSpPr>
        <p:grpSpPr>
          <a:xfrm>
            <a:off x="3545777" y="502887"/>
            <a:ext cx="8019929" cy="2539948"/>
            <a:chOff x="0" y="0"/>
            <a:chExt cx="8345400" cy="3194100"/>
          </a:xfrm>
        </p:grpSpPr>
        <p:sp>
          <p:nvSpPr>
            <p:cNvPr id="797" name="Shape 797"/>
            <p:cNvSpPr/>
            <p:nvPr/>
          </p:nvSpPr>
          <p:spPr>
            <a:xfrm>
              <a:off x="0" y="0"/>
              <a:ext cx="8345400" cy="31941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93548" y="93548"/>
              <a:ext cx="8158200" cy="3006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106675" lIns="106675" rIns="106675" wrap="square" tIns="106675">
              <a:noAutofit/>
            </a:bodyPr>
            <a:lstStyle/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「成就每一個孩子—適性揚才、終身學習」</a:t>
              </a:r>
            </a:p>
            <a:p>
              <a:pPr indent="-36512" lvl="0" marL="0" marR="0" rtl="0" algn="l">
                <a:lnSpc>
                  <a:spcPct val="10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以尊重學生生命主體為起點，透過適性教育，激發學生生命的喜悅與生活的自信，提升學生學習的渴望與創新的勇氣，善盡國民責任並展現共生智慧，成為具有社會適應力與應變力的終身學習者，</a:t>
              </a:r>
              <a:r>
                <a:rPr b="0" i="0" lang="en-US" sz="23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期使個體與群體的生活和生命更為美好。</a:t>
              </a:r>
            </a:p>
          </p:txBody>
        </p:sp>
      </p:grpSp>
      <p:grpSp>
        <p:nvGrpSpPr>
          <p:cNvPr id="799" name="Shape 799"/>
          <p:cNvGrpSpPr/>
          <p:nvPr/>
        </p:nvGrpSpPr>
        <p:grpSpPr>
          <a:xfrm>
            <a:off x="3692525" y="3254302"/>
            <a:ext cx="1800153" cy="1079536"/>
            <a:chOff x="0" y="3249388"/>
            <a:chExt cx="2192100" cy="1218300"/>
          </a:xfrm>
        </p:grpSpPr>
        <p:sp>
          <p:nvSpPr>
            <p:cNvPr id="800" name="Shape 800"/>
            <p:cNvSpPr/>
            <p:nvPr/>
          </p:nvSpPr>
          <p:spPr>
            <a:xfrm>
              <a:off x="0" y="3249388"/>
              <a:ext cx="2192100" cy="12183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38A"/>
                </a:gs>
                <a:gs pos="50000">
                  <a:srgbClr val="FFD7B7"/>
                </a:gs>
                <a:gs pos="100000">
                  <a:srgbClr val="FFEADB"/>
                </a:gs>
              </a:gsLst>
              <a:lin ang="16200038" scaled="0"/>
            </a:gradFill>
            <a:ln cap="flat" cmpd="sng" w="9525">
              <a:solidFill>
                <a:srgbClr val="CC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Shape 801"/>
            <p:cNvSpPr/>
            <p:nvPr/>
          </p:nvSpPr>
          <p:spPr>
            <a:xfrm>
              <a:off x="35681" y="3285069"/>
              <a:ext cx="2120700" cy="11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625" lIns="167625" rIns="167625" wrap="square" tIns="167625">
              <a:noAutofit/>
            </a:bodyPr>
            <a:lstStyle/>
            <a:p>
              <a:pPr indent="-698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自發</a:t>
              </a:r>
            </a:p>
          </p:txBody>
        </p:sp>
      </p:grpSp>
      <p:grpSp>
        <p:nvGrpSpPr>
          <p:cNvPr id="802" name="Shape 802"/>
          <p:cNvGrpSpPr/>
          <p:nvPr/>
        </p:nvGrpSpPr>
        <p:grpSpPr>
          <a:xfrm>
            <a:off x="6550025" y="3286052"/>
            <a:ext cx="1800153" cy="1079536"/>
            <a:chOff x="0" y="3249388"/>
            <a:chExt cx="2192100" cy="1218300"/>
          </a:xfrm>
        </p:grpSpPr>
        <p:sp>
          <p:nvSpPr>
            <p:cNvPr id="803" name="Shape 803"/>
            <p:cNvSpPr/>
            <p:nvPr/>
          </p:nvSpPr>
          <p:spPr>
            <a:xfrm>
              <a:off x="0" y="3249388"/>
              <a:ext cx="2192100" cy="12183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38A"/>
                </a:gs>
                <a:gs pos="50000">
                  <a:srgbClr val="FFD7B7"/>
                </a:gs>
                <a:gs pos="100000">
                  <a:srgbClr val="FFEADB"/>
                </a:gs>
              </a:gsLst>
              <a:lin ang="16200038" scaled="0"/>
            </a:gradFill>
            <a:ln cap="flat" cmpd="sng" w="9525">
              <a:solidFill>
                <a:srgbClr val="CC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35681" y="3285069"/>
              <a:ext cx="2120700" cy="11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625" lIns="167625" rIns="167625" wrap="square" tIns="167625">
              <a:noAutofit/>
            </a:bodyPr>
            <a:lstStyle/>
            <a:p>
              <a:pPr indent="-698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00"/>
                </a:buClr>
                <a:buSzPct val="250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互動</a:t>
              </a:r>
            </a:p>
          </p:txBody>
        </p:sp>
      </p:grpSp>
      <p:grpSp>
        <p:nvGrpSpPr>
          <p:cNvPr id="805" name="Shape 805"/>
          <p:cNvGrpSpPr/>
          <p:nvPr/>
        </p:nvGrpSpPr>
        <p:grpSpPr>
          <a:xfrm>
            <a:off x="9478963" y="3266991"/>
            <a:ext cx="1800153" cy="1081119"/>
            <a:chOff x="0" y="3249388"/>
            <a:chExt cx="2192100" cy="1218300"/>
          </a:xfrm>
        </p:grpSpPr>
        <p:sp>
          <p:nvSpPr>
            <p:cNvPr id="806" name="Shape 806"/>
            <p:cNvSpPr/>
            <p:nvPr/>
          </p:nvSpPr>
          <p:spPr>
            <a:xfrm>
              <a:off x="0" y="3249388"/>
              <a:ext cx="2192100" cy="12183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38A"/>
                </a:gs>
                <a:gs pos="50000">
                  <a:srgbClr val="FFD7B7"/>
                </a:gs>
                <a:gs pos="100000">
                  <a:srgbClr val="FFEADB"/>
                </a:gs>
              </a:gsLst>
              <a:lin ang="16200038" scaled="0"/>
            </a:gradFill>
            <a:ln cap="flat" cmpd="sng" w="9525">
              <a:solidFill>
                <a:srgbClr val="CC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35681" y="3285069"/>
              <a:ext cx="2120700" cy="11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625" lIns="167625" rIns="167625" wrap="square" tIns="167625">
              <a:noAutofit/>
            </a:bodyPr>
            <a:lstStyle/>
            <a:p>
              <a:pPr indent="-698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共好</a:t>
              </a:r>
            </a:p>
          </p:txBody>
        </p:sp>
      </p:grpSp>
      <p:sp>
        <p:nvSpPr>
          <p:cNvPr id="808" name="Shape 808"/>
          <p:cNvSpPr txBox="1"/>
          <p:nvPr>
            <p:ph type="title"/>
          </p:nvPr>
        </p:nvSpPr>
        <p:spPr>
          <a:xfrm>
            <a:off x="120650" y="104775"/>
            <a:ext cx="42069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新課綱的理念與目標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1122363" y="1520825"/>
            <a:ext cx="1077900" cy="600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願景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1146175" y="3362325"/>
            <a:ext cx="1077900" cy="59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理念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1146175" y="4916488"/>
            <a:ext cx="1077900" cy="59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44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目標</a:t>
            </a:r>
          </a:p>
        </p:txBody>
      </p:sp>
      <p:sp>
        <p:nvSpPr>
          <p:cNvPr id="812" name="Shape 812"/>
          <p:cNvSpPr/>
          <p:nvPr/>
        </p:nvSpPr>
        <p:spPr>
          <a:xfrm>
            <a:off x="2492375" y="1708150"/>
            <a:ext cx="347700" cy="28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8412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2492375" y="3549650"/>
            <a:ext cx="347700" cy="27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8412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2489200" y="5106988"/>
            <a:ext cx="349200" cy="28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8412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/>
          <p:nvPr/>
        </p:nvSpPr>
        <p:spPr>
          <a:xfrm>
            <a:off x="7861176" y="4898835"/>
            <a:ext cx="2528455" cy="149629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6D4A7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重視學習的歷程</a:t>
            </a:r>
          </a:p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而不是背誦結果</a:t>
            </a:r>
          </a:p>
        </p:txBody>
      </p:sp>
      <p:sp>
        <p:nvSpPr>
          <p:cNvPr id="1224" name="Shape 1224"/>
          <p:cNvSpPr/>
          <p:nvPr/>
        </p:nvSpPr>
        <p:spPr>
          <a:xfrm>
            <a:off x="1325641" y="4898836"/>
            <a:ext cx="2528455" cy="149629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91BFC9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將所學應用在</a:t>
            </a:r>
          </a:p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生活中</a:t>
            </a:r>
          </a:p>
        </p:txBody>
      </p:sp>
      <p:sp>
        <p:nvSpPr>
          <p:cNvPr id="1225" name="Shape 1225"/>
          <p:cNvSpPr/>
          <p:nvPr/>
        </p:nvSpPr>
        <p:spPr>
          <a:xfrm>
            <a:off x="7755100" y="1055834"/>
            <a:ext cx="2528455" cy="149629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828926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從真實情境中</a:t>
            </a:r>
          </a:p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思考問題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411288" y="1039813"/>
            <a:ext cx="2527300" cy="1497012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98412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知識、情意與態度不是分別獨立的</a:t>
            </a:r>
          </a:p>
        </p:txBody>
      </p:sp>
      <p:sp>
        <p:nvSpPr>
          <p:cNvPr id="1227" name="Shape 1227"/>
          <p:cNvSpPr txBox="1"/>
          <p:nvPr/>
        </p:nvSpPr>
        <p:spPr>
          <a:xfrm>
            <a:off x="7861300" y="6356350"/>
            <a:ext cx="1763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225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228" name="Shape 1228"/>
          <p:cNvGrpSpPr/>
          <p:nvPr/>
        </p:nvGrpSpPr>
        <p:grpSpPr>
          <a:xfrm>
            <a:off x="3215677" y="1268766"/>
            <a:ext cx="5219181" cy="5253462"/>
            <a:chOff x="2088229" y="301490"/>
            <a:chExt cx="5219181" cy="5253462"/>
          </a:xfrm>
        </p:grpSpPr>
        <p:sp>
          <p:nvSpPr>
            <p:cNvPr id="1229" name="Shape 1229"/>
            <p:cNvSpPr/>
            <p:nvPr/>
          </p:nvSpPr>
          <p:spPr>
            <a:xfrm>
              <a:off x="2088229" y="301490"/>
              <a:ext cx="2550683" cy="2550683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F504D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Shape 1230"/>
            <p:cNvSpPr txBox="1"/>
            <p:nvPr/>
          </p:nvSpPr>
          <p:spPr>
            <a:xfrm>
              <a:off x="2835307" y="1048568"/>
              <a:ext cx="1803605" cy="1803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rIns="156450" wrap="square" tIns="156450">
              <a:noAutofit/>
            </a:bodyPr>
            <a:lstStyle/>
            <a:p>
              <a:pPr indent="-34925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231" name="Shape 1231"/>
            <p:cNvSpPr/>
            <p:nvPr/>
          </p:nvSpPr>
          <p:spPr>
            <a:xfrm rot="5400000">
              <a:off x="4756727" y="335771"/>
              <a:ext cx="2550683" cy="2550683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9BBB59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Shape 1232"/>
            <p:cNvSpPr txBox="1"/>
            <p:nvPr/>
          </p:nvSpPr>
          <p:spPr>
            <a:xfrm>
              <a:off x="4756727" y="1082849"/>
              <a:ext cx="1803605" cy="1803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rIns="156450" wrap="square" tIns="156450">
              <a:noAutofit/>
            </a:bodyPr>
            <a:lstStyle/>
            <a:p>
              <a:pPr indent="-34925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233" name="Shape 1233"/>
            <p:cNvSpPr/>
            <p:nvPr/>
          </p:nvSpPr>
          <p:spPr>
            <a:xfrm rot="10800000">
              <a:off x="4756727" y="3004269"/>
              <a:ext cx="2550683" cy="2550683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8064A2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Shape 1234"/>
            <p:cNvSpPr txBox="1"/>
            <p:nvPr/>
          </p:nvSpPr>
          <p:spPr>
            <a:xfrm>
              <a:off x="4756727" y="3004269"/>
              <a:ext cx="1803605" cy="1803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rIns="156450" wrap="square" tIns="156450">
              <a:noAutofit/>
            </a:bodyPr>
            <a:lstStyle/>
            <a:p>
              <a:pPr indent="-1397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Shape 1235"/>
            <p:cNvSpPr/>
            <p:nvPr/>
          </p:nvSpPr>
          <p:spPr>
            <a:xfrm rot="-5400000">
              <a:off x="2088229" y="3004269"/>
              <a:ext cx="2550683" cy="2550683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9ACC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Shape 1236"/>
            <p:cNvSpPr txBox="1"/>
            <p:nvPr/>
          </p:nvSpPr>
          <p:spPr>
            <a:xfrm>
              <a:off x="2835307" y="3004269"/>
              <a:ext cx="1803605" cy="1803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rIns="156450" wrap="square" tIns="156450">
              <a:noAutofit/>
            </a:bodyPr>
            <a:lstStyle/>
            <a:p>
              <a:pPr indent="-1397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4257499" y="2415196"/>
              <a:ext cx="880663" cy="765794"/>
            </a:xfrm>
            <a:custGeom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60000"/>
                  </a:cubicBezTo>
                  <a:close/>
                </a:path>
              </a:pathLst>
            </a:custGeom>
            <a:solidFill>
              <a:srgbClr val="E7CFCF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Shape 1238"/>
            <p:cNvSpPr/>
            <p:nvPr/>
          </p:nvSpPr>
          <p:spPr>
            <a:xfrm rot="10800000">
              <a:off x="4257499" y="2709733"/>
              <a:ext cx="880663" cy="765794"/>
            </a:xfrm>
            <a:custGeom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60000"/>
                  </a:cubicBezTo>
                  <a:close/>
                </a:path>
              </a:pathLst>
            </a:custGeom>
            <a:solidFill>
              <a:srgbClr val="E7CFCF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9" name="Shape 1239"/>
          <p:cNvSpPr txBox="1"/>
          <p:nvPr/>
        </p:nvSpPr>
        <p:spPr>
          <a:xfrm>
            <a:off x="3867150" y="2260600"/>
            <a:ext cx="201295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整合知識、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技能與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態度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6218238" y="2205038"/>
            <a:ext cx="1646237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營造情境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化、脈絡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化的學習</a:t>
            </a:r>
          </a:p>
        </p:txBody>
      </p:sp>
      <p:sp>
        <p:nvSpPr>
          <p:cNvPr id="1241" name="Shape 1241"/>
          <p:cNvSpPr/>
          <p:nvPr/>
        </p:nvSpPr>
        <p:spPr>
          <a:xfrm>
            <a:off x="3854450" y="4546600"/>
            <a:ext cx="1665288" cy="138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強化實踐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力行的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表現</a:t>
            </a:r>
          </a:p>
        </p:txBody>
      </p:sp>
      <p:sp>
        <p:nvSpPr>
          <p:cNvPr id="1242" name="Shape 1242"/>
          <p:cNvSpPr/>
          <p:nvPr/>
        </p:nvSpPr>
        <p:spPr>
          <a:xfrm>
            <a:off x="6110288" y="4546600"/>
            <a:ext cx="2001837" cy="138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重視學習歷程、方法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與策略</a:t>
            </a:r>
          </a:p>
        </p:txBody>
      </p:sp>
      <p:sp>
        <p:nvSpPr>
          <p:cNvPr id="1243" name="Shape 1243"/>
          <p:cNvSpPr txBox="1"/>
          <p:nvPr/>
        </p:nvSpPr>
        <p:spPr>
          <a:xfrm>
            <a:off x="2938463" y="131763"/>
            <a:ext cx="5589587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素養導向的教學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Shape 1249"/>
          <p:cNvSpPr txBox="1"/>
          <p:nvPr/>
        </p:nvSpPr>
        <p:spPr>
          <a:xfrm>
            <a:off x="2227263" y="1544638"/>
            <a:ext cx="77755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參照各</a:t>
            </a:r>
            <a:r>
              <a:rPr b="1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領域/科目之核心素養、學習重點</a:t>
            </a:r>
          </a:p>
        </p:txBody>
      </p:sp>
      <p:sp>
        <p:nvSpPr>
          <p:cNvPr id="1250" name="Shape 1250"/>
          <p:cNvSpPr/>
          <p:nvPr/>
        </p:nvSpPr>
        <p:spPr>
          <a:xfrm>
            <a:off x="5827713" y="2552700"/>
            <a:ext cx="647700" cy="582613"/>
          </a:xfrm>
          <a:prstGeom prst="plus">
            <a:avLst>
              <a:gd fmla="val 25000" name="adj"/>
            </a:avLst>
          </a:prstGeom>
          <a:solidFill>
            <a:srgbClr val="D99593"/>
          </a:solidFill>
          <a:ln cap="flat" cmpd="sng" w="25400">
            <a:solidFill>
              <a:srgbClr val="D9959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1" name="Shape 1251"/>
          <p:cNvGrpSpPr/>
          <p:nvPr/>
        </p:nvGrpSpPr>
        <p:grpSpPr>
          <a:xfrm>
            <a:off x="1955800" y="3316288"/>
            <a:ext cx="8462963" cy="2624137"/>
            <a:chOff x="2405" y="728508"/>
            <a:chExt cx="8210554" cy="2361545"/>
          </a:xfrm>
        </p:grpSpPr>
        <p:sp>
          <p:nvSpPr>
            <p:cNvPr id="1252" name="Shape 1252"/>
            <p:cNvSpPr/>
            <p:nvPr/>
          </p:nvSpPr>
          <p:spPr>
            <a:xfrm>
              <a:off x="2405" y="757081"/>
              <a:ext cx="2414959" cy="2332972"/>
            </a:xfrm>
            <a:prstGeom prst="ellipse">
              <a:avLst/>
            </a:prstGeom>
            <a:solidFill>
              <a:srgbClr val="BF504D">
                <a:alpha val="49019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Shape 1253"/>
            <p:cNvSpPr txBox="1"/>
            <p:nvPr/>
          </p:nvSpPr>
          <p:spPr>
            <a:xfrm>
              <a:off x="50150" y="1111384"/>
              <a:ext cx="2060724" cy="1707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132875" rIns="132875" wrap="square" tIns="35550">
              <a:noAutofit/>
            </a:bodyPr>
            <a:lstStyle/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整合知識、</a:t>
              </a:r>
            </a:p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技能與態度</a:t>
              </a: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981502" y="728508"/>
              <a:ext cx="2237841" cy="2231539"/>
            </a:xfrm>
            <a:prstGeom prst="ellipse">
              <a:avLst/>
            </a:prstGeom>
            <a:solidFill>
              <a:srgbClr val="9BBB59">
                <a:alpha val="49019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Shape 1255"/>
            <p:cNvSpPr txBox="1"/>
            <p:nvPr/>
          </p:nvSpPr>
          <p:spPr>
            <a:xfrm>
              <a:off x="2207904" y="1111384"/>
              <a:ext cx="1829701" cy="1707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132875" rIns="132875" wrap="square" tIns="35550">
              <a:noAutofit/>
            </a:bodyPr>
            <a:lstStyle/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脈絡化的</a:t>
              </a:r>
            </a:p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情境學習</a:t>
              </a: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3865108" y="757081"/>
              <a:ext cx="2416500" cy="2332972"/>
            </a:xfrm>
            <a:prstGeom prst="ellipse">
              <a:avLst/>
            </a:prstGeom>
            <a:solidFill>
              <a:srgbClr val="8064A2">
                <a:alpha val="49019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Shape 1257"/>
            <p:cNvSpPr txBox="1"/>
            <p:nvPr/>
          </p:nvSpPr>
          <p:spPr>
            <a:xfrm>
              <a:off x="4005262" y="1122813"/>
              <a:ext cx="2062264" cy="170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132875" rIns="132875" wrap="square" tIns="35550">
              <a:noAutofit/>
            </a:bodyPr>
            <a:lstStyle/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學習歷程、</a:t>
              </a:r>
            </a:p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方法及策略</a:t>
              </a: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5938153" y="824227"/>
              <a:ext cx="2274806" cy="2265826"/>
            </a:xfrm>
            <a:prstGeom prst="ellipse">
              <a:avLst/>
            </a:prstGeom>
            <a:solidFill>
              <a:srgbClr val="49ACC5">
                <a:alpha val="49019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Shape 1259"/>
            <p:cNvSpPr txBox="1"/>
            <p:nvPr/>
          </p:nvSpPr>
          <p:spPr>
            <a:xfrm>
              <a:off x="6152235" y="1111384"/>
              <a:ext cx="1706489" cy="1707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132875" rIns="132875" wrap="square" tIns="35550">
              <a:noAutofit/>
            </a:bodyPr>
            <a:lstStyle/>
            <a:p>
              <a:pPr indent="-444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實踐力行的表現</a:t>
              </a:r>
            </a:p>
          </p:txBody>
        </p:sp>
      </p:grpSp>
      <p:sp>
        <p:nvSpPr>
          <p:cNvPr id="1260" name="Shape 1260"/>
          <p:cNvSpPr txBox="1"/>
          <p:nvPr/>
        </p:nvSpPr>
        <p:spPr>
          <a:xfrm>
            <a:off x="1743075" y="492125"/>
            <a:ext cx="8742363" cy="6000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素養導向教學的四大原則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/>
          <p:nvPr>
            <p:ph idx="1" type="body"/>
          </p:nvPr>
        </p:nvSpPr>
        <p:spPr>
          <a:xfrm>
            <a:off x="1754188" y="1063625"/>
            <a:ext cx="8229600" cy="45259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sx="103000" rotWithShape="0" algn="bl" dir="18900000" dist="63500" sy="103000">
              <a:srgbClr val="A5A5A5">
                <a:alpha val="40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7" name="Shape 1267"/>
          <p:cNvGrpSpPr/>
          <p:nvPr/>
        </p:nvGrpSpPr>
        <p:grpSpPr>
          <a:xfrm>
            <a:off x="2568575" y="3521075"/>
            <a:ext cx="2641600" cy="1852613"/>
            <a:chOff x="1511657" y="4963310"/>
            <a:chExt cx="2642265" cy="1850739"/>
          </a:xfrm>
        </p:grpSpPr>
        <p:sp>
          <p:nvSpPr>
            <p:cNvPr id="1268" name="Shape 1268"/>
            <p:cNvSpPr/>
            <p:nvPr/>
          </p:nvSpPr>
          <p:spPr>
            <a:xfrm>
              <a:off x="1921335" y="4963310"/>
              <a:ext cx="208015" cy="207753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511657" y="5372471"/>
              <a:ext cx="2642265" cy="144157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109850" rIns="0" wrap="square" tIns="0">
              <a:noAutofit/>
            </a:bodyPr>
            <a:lstStyle/>
            <a:p>
              <a:pPr indent="-2794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ct val="1000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2D2D2D"/>
                  </a:solidFill>
                  <a:latin typeface="Arial"/>
                  <a:ea typeface="Arial"/>
                  <a:cs typeface="Arial"/>
                  <a:sym typeface="Arial"/>
                </a:rPr>
                <a:t>能力導向</a:t>
              </a:r>
            </a:p>
          </p:txBody>
        </p:sp>
      </p:grpSp>
      <p:grpSp>
        <p:nvGrpSpPr>
          <p:cNvPr id="1270" name="Shape 1270"/>
          <p:cNvGrpSpPr/>
          <p:nvPr/>
        </p:nvGrpSpPr>
        <p:grpSpPr>
          <a:xfrm>
            <a:off x="7032625" y="1379538"/>
            <a:ext cx="2641600" cy="1978025"/>
            <a:chOff x="1511657" y="4837377"/>
            <a:chExt cx="2642265" cy="1976672"/>
          </a:xfrm>
        </p:grpSpPr>
        <p:sp>
          <p:nvSpPr>
            <p:cNvPr id="1271" name="Shape 1271"/>
            <p:cNvSpPr/>
            <p:nvPr/>
          </p:nvSpPr>
          <p:spPr>
            <a:xfrm>
              <a:off x="1813358" y="4837377"/>
              <a:ext cx="419206" cy="399776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1511657" y="5373585"/>
              <a:ext cx="2642265" cy="144046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109850" rIns="0" wrap="square" tIns="0">
              <a:noAutofit/>
            </a:bodyPr>
            <a:lstStyle/>
            <a:p>
              <a:pPr indent="-2794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ct val="1000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2D2D2D"/>
                  </a:solidFill>
                  <a:latin typeface="Arial"/>
                  <a:ea typeface="Arial"/>
                  <a:cs typeface="Arial"/>
                  <a:sym typeface="Arial"/>
                </a:rPr>
                <a:t>素養導向</a:t>
              </a:r>
            </a:p>
          </p:txBody>
        </p:sp>
      </p:grpSp>
      <p:sp>
        <p:nvSpPr>
          <p:cNvPr id="1273" name="Shape 1273"/>
          <p:cNvSpPr/>
          <p:nvPr/>
        </p:nvSpPr>
        <p:spPr>
          <a:xfrm>
            <a:off x="5448300" y="2781300"/>
            <a:ext cx="4535488" cy="936625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8954" y="0"/>
                  <a:pt x="20000" y="0"/>
                </a:cubicBezTo>
                <a:lnTo>
                  <a:pt x="99999" y="0"/>
                </a:lnTo>
                <a:cubicBezTo>
                  <a:pt x="1110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rgbClr val="A43E27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92425" lIns="192425" rIns="192425" wrap="square" tIns="192425">
            <a:noAutofit/>
          </a:bodyPr>
          <a:lstStyle/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更能夠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連結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不同領域/科目所習得的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知識、技能與態度</a:t>
            </a:r>
          </a:p>
        </p:txBody>
      </p:sp>
      <p:sp>
        <p:nvSpPr>
          <p:cNvPr id="1274" name="Shape 1274"/>
          <p:cNvSpPr/>
          <p:nvPr/>
        </p:nvSpPr>
        <p:spPr>
          <a:xfrm>
            <a:off x="5448300" y="3789363"/>
            <a:ext cx="4535488" cy="935037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8954" y="0"/>
                  <a:pt x="20000" y="0"/>
                </a:cubicBezTo>
                <a:lnTo>
                  <a:pt x="99999" y="0"/>
                </a:lnTo>
                <a:cubicBezTo>
                  <a:pt x="1110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rgbClr val="3B6C78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92425" lIns="192425" rIns="192425" wrap="square" tIns="192425">
            <a:noAutofit/>
          </a:bodyPr>
          <a:lstStyle/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更能夠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靈活運用所學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，以解決問題</a:t>
            </a:r>
          </a:p>
        </p:txBody>
      </p:sp>
      <p:sp>
        <p:nvSpPr>
          <p:cNvPr id="1275" name="Shape 1275"/>
          <p:cNvSpPr/>
          <p:nvPr/>
        </p:nvSpPr>
        <p:spPr>
          <a:xfrm>
            <a:off x="5448300" y="4797425"/>
            <a:ext cx="4535488" cy="935038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8954" y="0"/>
                  <a:pt x="20000" y="0"/>
                </a:cubicBezTo>
                <a:lnTo>
                  <a:pt x="99999" y="0"/>
                </a:lnTo>
                <a:cubicBezTo>
                  <a:pt x="1110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rgbClr val="828926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92425" lIns="192425" rIns="192425" wrap="square" tIns="192425">
            <a:noAutofit/>
          </a:bodyPr>
          <a:lstStyle/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更能夠強調將能力應用於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特定生活情境</a:t>
            </a:r>
          </a:p>
        </p:txBody>
      </p:sp>
      <p:sp>
        <p:nvSpPr>
          <p:cNvPr id="1276" name="Shape 1276"/>
          <p:cNvSpPr/>
          <p:nvPr/>
        </p:nvSpPr>
        <p:spPr>
          <a:xfrm>
            <a:off x="5448300" y="5805488"/>
            <a:ext cx="4535488" cy="936625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8954" y="0"/>
                  <a:pt x="20000" y="0"/>
                </a:cubicBezTo>
                <a:lnTo>
                  <a:pt x="99999" y="0"/>
                </a:lnTo>
                <a:cubicBezTo>
                  <a:pt x="111045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1045" y="120000"/>
                  <a:pt x="99999" y="120000"/>
                </a:cubicBezTo>
                <a:lnTo>
                  <a:pt x="20000" y="120000"/>
                </a:lnTo>
                <a:cubicBezTo>
                  <a:pt x="8954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rgbClr val="6D4A7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92425" lIns="192425" rIns="192425" wrap="square" tIns="192425">
            <a:noAutofit/>
          </a:bodyPr>
          <a:lstStyle/>
          <a:p>
            <a:pPr indent="-1524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更強調對於自己的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實踐或行動進行反思</a:t>
            </a:r>
          </a:p>
        </p:txBody>
      </p:sp>
      <p:sp>
        <p:nvSpPr>
          <p:cNvPr id="1277" name="Shape 1277"/>
          <p:cNvSpPr txBox="1"/>
          <p:nvPr/>
        </p:nvSpPr>
        <p:spPr>
          <a:xfrm>
            <a:off x="1625600" y="182563"/>
            <a:ext cx="8742363" cy="59848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1145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i="0" lang="en-US" sz="333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素養導向是能力導向課程與教學的升級進化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2" name="Shape 1282"/>
          <p:cNvCxnSpPr/>
          <p:nvPr/>
        </p:nvCxnSpPr>
        <p:spPr>
          <a:xfrm>
            <a:off x="6122988" y="2481263"/>
            <a:ext cx="0" cy="1131887"/>
          </a:xfrm>
          <a:prstGeom prst="straightConnector1">
            <a:avLst/>
          </a:prstGeom>
          <a:noFill/>
          <a:ln cap="flat" cmpd="sng" w="38100">
            <a:solidFill>
              <a:srgbClr val="BE4B4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3" name="Shape 1283"/>
          <p:cNvSpPr/>
          <p:nvPr/>
        </p:nvSpPr>
        <p:spPr>
          <a:xfrm>
            <a:off x="2170113" y="1546225"/>
            <a:ext cx="2017712" cy="1943100"/>
          </a:xfrm>
          <a:prstGeom prst="ellipse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Shape 1284"/>
          <p:cNvSpPr/>
          <p:nvPr/>
        </p:nvSpPr>
        <p:spPr>
          <a:xfrm>
            <a:off x="7931150" y="1617663"/>
            <a:ext cx="2016125" cy="1944687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5" name="Shape 1285"/>
          <p:cNvGrpSpPr/>
          <p:nvPr/>
        </p:nvGrpSpPr>
        <p:grpSpPr>
          <a:xfrm>
            <a:off x="1947863" y="3613150"/>
            <a:ext cx="8372475" cy="2139950"/>
            <a:chOff x="323528" y="3902517"/>
            <a:chExt cx="8071360" cy="1902747"/>
          </a:xfrm>
        </p:grpSpPr>
        <p:sp>
          <p:nvSpPr>
            <p:cNvPr id="1286" name="Shape 1286"/>
            <p:cNvSpPr/>
            <p:nvPr/>
          </p:nvSpPr>
          <p:spPr>
            <a:xfrm>
              <a:off x="323528" y="3902517"/>
              <a:ext cx="1891582" cy="1892867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44087"/>
                    <a:pt x="6321" y="28825"/>
                    <a:pt x="17573" y="17573"/>
                  </a:cubicBezTo>
                  <a:cubicBezTo>
                    <a:pt x="28825" y="6321"/>
                    <a:pt x="44087" y="0"/>
                    <a:pt x="60000" y="0"/>
                  </a:cubicBezTo>
                  <a:cubicBezTo>
                    <a:pt x="75913" y="0"/>
                    <a:pt x="91174" y="6321"/>
                    <a:pt x="102426" y="17573"/>
                  </a:cubicBezTo>
                  <a:cubicBezTo>
                    <a:pt x="113678" y="28825"/>
                    <a:pt x="120000" y="44087"/>
                    <a:pt x="120000" y="60000"/>
                  </a:cubicBezTo>
                  <a:cubicBezTo>
                    <a:pt x="120000" y="75913"/>
                    <a:pt x="113678" y="91174"/>
                    <a:pt x="102426" y="102426"/>
                  </a:cubicBezTo>
                  <a:cubicBezTo>
                    <a:pt x="91174" y="113678"/>
                    <a:pt x="75913" y="120000"/>
                    <a:pt x="60000" y="120000"/>
                  </a:cubicBezTo>
                  <a:cubicBezTo>
                    <a:pt x="44087" y="120000"/>
                    <a:pt x="28825" y="113678"/>
                    <a:pt x="17573" y="102426"/>
                  </a:cubicBezTo>
                  <a:cubicBezTo>
                    <a:pt x="6321" y="91174"/>
                    <a:pt x="0" y="75913"/>
                    <a:pt x="0" y="60000"/>
                  </a:cubicBezTo>
                  <a:lnTo>
                    <a:pt x="0" y="60000"/>
                  </a:lnTo>
                  <a:close/>
                </a:path>
              </a:pathLst>
            </a:custGeom>
            <a:solidFill>
              <a:srgbClr val="BF504D">
                <a:alpha val="49803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305025" lIns="381225" rIns="381225" wrap="square" tIns="305025">
              <a:noAutofit/>
            </a:bodyPr>
            <a:lstStyle/>
            <a:p>
              <a:pPr indent="-1397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脈絡化的</a:t>
              </a:r>
            </a:p>
            <a:p>
              <a:pPr indent="-1397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學習情境</a:t>
              </a: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1861585" y="3910986"/>
              <a:ext cx="1894642" cy="1892867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44290"/>
                    <a:pt x="6161" y="29207"/>
                    <a:pt x="17160" y="17990"/>
                  </a:cubicBezTo>
                  <a:cubicBezTo>
                    <a:pt x="28444" y="6483"/>
                    <a:pt x="43883" y="0"/>
                    <a:pt x="60000" y="0"/>
                  </a:cubicBezTo>
                  <a:cubicBezTo>
                    <a:pt x="76116" y="0"/>
                    <a:pt x="91555" y="6483"/>
                    <a:pt x="102839" y="17991"/>
                  </a:cubicBezTo>
                  <a:cubicBezTo>
                    <a:pt x="113838" y="29207"/>
                    <a:pt x="120000" y="44290"/>
                    <a:pt x="120000" y="60000"/>
                  </a:cubicBezTo>
                  <a:cubicBezTo>
                    <a:pt x="120000" y="75709"/>
                    <a:pt x="113838" y="90792"/>
                    <a:pt x="102839" y="102009"/>
                  </a:cubicBezTo>
                  <a:cubicBezTo>
                    <a:pt x="91555" y="113516"/>
                    <a:pt x="76116" y="120000"/>
                    <a:pt x="60000" y="120000"/>
                  </a:cubicBezTo>
                  <a:cubicBezTo>
                    <a:pt x="43883" y="120000"/>
                    <a:pt x="28444" y="113516"/>
                    <a:pt x="17160" y="102009"/>
                  </a:cubicBezTo>
                  <a:cubicBezTo>
                    <a:pt x="6161" y="90792"/>
                    <a:pt x="0" y="75709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9BBB59">
                <a:alpha val="49803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312650" lIns="388300" rIns="388300" wrap="square" tIns="312650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教師交付或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學生自訂</a:t>
              </a:r>
            </a:p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工作任務</a:t>
              </a:r>
            </a:p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>
              <a:off x="3473103" y="3910986"/>
              <a:ext cx="1894642" cy="1894278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44086"/>
                    <a:pt x="6321" y="28825"/>
                    <a:pt x="17573" y="17573"/>
                  </a:cubicBezTo>
                  <a:cubicBezTo>
                    <a:pt x="28825" y="6321"/>
                    <a:pt x="44087" y="0"/>
                    <a:pt x="60000" y="0"/>
                  </a:cubicBezTo>
                  <a:cubicBezTo>
                    <a:pt x="75913" y="0"/>
                    <a:pt x="91174" y="6321"/>
                    <a:pt x="102426" y="17573"/>
                  </a:cubicBezTo>
                  <a:cubicBezTo>
                    <a:pt x="113678" y="28825"/>
                    <a:pt x="120000" y="44087"/>
                    <a:pt x="120000" y="60000"/>
                  </a:cubicBezTo>
                  <a:cubicBezTo>
                    <a:pt x="120000" y="75913"/>
                    <a:pt x="113678" y="91174"/>
                    <a:pt x="102426" y="102426"/>
                  </a:cubicBezTo>
                  <a:cubicBezTo>
                    <a:pt x="91174" y="113678"/>
                    <a:pt x="75913" y="120000"/>
                    <a:pt x="60000" y="120000"/>
                  </a:cubicBezTo>
                  <a:cubicBezTo>
                    <a:pt x="44086" y="120000"/>
                    <a:pt x="28825" y="113678"/>
                    <a:pt x="17573" y="102426"/>
                  </a:cubicBezTo>
                  <a:cubicBezTo>
                    <a:pt x="6321" y="91174"/>
                    <a:pt x="0" y="75913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8064A2">
                <a:alpha val="49803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299700" lIns="380975" rIns="380975" wrap="square" tIns="299700">
              <a:noAutofit/>
            </a:bodyPr>
            <a:lstStyle/>
            <a:p>
              <a:pPr indent="-1397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學生思考或討論</a:t>
              </a: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5005039" y="3909575"/>
              <a:ext cx="1893112" cy="1892866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44087"/>
                    <a:pt x="6321" y="28825"/>
                    <a:pt x="17573" y="17573"/>
                  </a:cubicBezTo>
                  <a:cubicBezTo>
                    <a:pt x="28825" y="6321"/>
                    <a:pt x="44087" y="0"/>
                    <a:pt x="60000" y="0"/>
                  </a:cubicBezTo>
                  <a:cubicBezTo>
                    <a:pt x="75913" y="0"/>
                    <a:pt x="91174" y="6321"/>
                    <a:pt x="102426" y="17573"/>
                  </a:cubicBezTo>
                  <a:cubicBezTo>
                    <a:pt x="113678" y="28825"/>
                    <a:pt x="120000" y="44087"/>
                    <a:pt x="120000" y="60000"/>
                  </a:cubicBezTo>
                  <a:cubicBezTo>
                    <a:pt x="120000" y="75913"/>
                    <a:pt x="113678" y="91174"/>
                    <a:pt x="102426" y="102426"/>
                  </a:cubicBezTo>
                  <a:cubicBezTo>
                    <a:pt x="91174" y="113678"/>
                    <a:pt x="75913" y="120000"/>
                    <a:pt x="60000" y="120000"/>
                  </a:cubicBezTo>
                  <a:cubicBezTo>
                    <a:pt x="44087" y="120000"/>
                    <a:pt x="28825" y="113678"/>
                    <a:pt x="17573" y="102426"/>
                  </a:cubicBezTo>
                  <a:cubicBezTo>
                    <a:pt x="6321" y="91174"/>
                    <a:pt x="0" y="75913"/>
                    <a:pt x="0" y="60000"/>
                  </a:cubicBezTo>
                  <a:lnTo>
                    <a:pt x="0" y="60000"/>
                  </a:lnTo>
                  <a:close/>
                </a:path>
              </a:pathLst>
            </a:custGeom>
            <a:solidFill>
              <a:srgbClr val="49ACC5">
                <a:alpha val="49803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299950" lIns="381225" rIns="381225" wrap="square" tIns="299950">
              <a:noAutofit/>
            </a:bodyPr>
            <a:lstStyle/>
            <a:p>
              <a:pPr indent="-12700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採取行動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使用方法</a:t>
              </a:r>
            </a:p>
            <a:p>
              <a:pPr indent="-12700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及策略</a:t>
              </a: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6501776" y="3908163"/>
              <a:ext cx="1893112" cy="1894278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44173"/>
                    <a:pt x="6253" y="28987"/>
                    <a:pt x="17398" y="17749"/>
                  </a:cubicBezTo>
                  <a:cubicBezTo>
                    <a:pt x="28664" y="6389"/>
                    <a:pt x="44001" y="0"/>
                    <a:pt x="60000" y="0"/>
                  </a:cubicBezTo>
                  <a:cubicBezTo>
                    <a:pt x="75999" y="0"/>
                    <a:pt x="91335" y="6389"/>
                    <a:pt x="102601" y="17749"/>
                  </a:cubicBezTo>
                  <a:cubicBezTo>
                    <a:pt x="113746" y="28987"/>
                    <a:pt x="120000" y="44173"/>
                    <a:pt x="120000" y="60000"/>
                  </a:cubicBezTo>
                  <a:cubicBezTo>
                    <a:pt x="120000" y="75827"/>
                    <a:pt x="113746" y="91013"/>
                    <a:pt x="102601" y="102250"/>
                  </a:cubicBezTo>
                  <a:cubicBezTo>
                    <a:pt x="91335" y="113610"/>
                    <a:pt x="75999" y="120000"/>
                    <a:pt x="60000" y="120000"/>
                  </a:cubicBezTo>
                  <a:cubicBezTo>
                    <a:pt x="44001" y="120000"/>
                    <a:pt x="28664" y="113610"/>
                    <a:pt x="17398" y="102250"/>
                  </a:cubicBezTo>
                  <a:cubicBezTo>
                    <a:pt x="6253" y="91012"/>
                    <a:pt x="0" y="75827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F79543">
                <a:alpha val="49803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317225" lIns="391025" rIns="391025" wrap="square" tIns="317225">
              <a:noAutofit/>
            </a:bodyPr>
            <a:lstStyle/>
            <a:p>
              <a:pPr indent="-13335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反思與</a:t>
              </a:r>
              <a:b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自我調整</a:t>
              </a:r>
            </a:p>
          </p:txBody>
        </p:sp>
      </p:grpSp>
      <p:sp>
        <p:nvSpPr>
          <p:cNvPr id="1291" name="Shape 1291"/>
          <p:cNvSpPr txBox="1"/>
          <p:nvPr/>
        </p:nvSpPr>
        <p:spPr>
          <a:xfrm>
            <a:off x="2241550" y="2124075"/>
            <a:ext cx="17938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學生是自主的學習者</a:t>
            </a:r>
          </a:p>
        </p:txBody>
      </p:sp>
      <p:sp>
        <p:nvSpPr>
          <p:cNvPr id="1292" name="Shape 1292"/>
          <p:cNvSpPr txBox="1"/>
          <p:nvPr/>
        </p:nvSpPr>
        <p:spPr>
          <a:xfrm>
            <a:off x="8074025" y="2139950"/>
            <a:ext cx="18669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教師是引導者與協助者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3" name="Shape 1293"/>
          <p:cNvCxnSpPr>
            <a:stCxn id="1283" idx="6"/>
          </p:cNvCxnSpPr>
          <p:nvPr/>
        </p:nvCxnSpPr>
        <p:spPr>
          <a:xfrm flipH="1" rot="10800000">
            <a:off x="4187825" y="2481175"/>
            <a:ext cx="3743400" cy="36600"/>
          </a:xfrm>
          <a:prstGeom prst="straightConnector1">
            <a:avLst/>
          </a:prstGeom>
          <a:noFill/>
          <a:ln cap="flat" cmpd="sng" w="38100">
            <a:solidFill>
              <a:srgbClr val="BE4B48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1294" name="Shape 1294"/>
          <p:cNvSpPr/>
          <p:nvPr/>
        </p:nvSpPr>
        <p:spPr>
          <a:xfrm>
            <a:off x="6999288" y="5870575"/>
            <a:ext cx="298291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--引用自吳璧純生活課程課程手冊(草案)</a:t>
            </a:r>
          </a:p>
        </p:txBody>
      </p:sp>
      <p:sp>
        <p:nvSpPr>
          <p:cNvPr id="1295" name="Shape 1295"/>
          <p:cNvSpPr txBox="1"/>
          <p:nvPr/>
        </p:nvSpPr>
        <p:spPr>
          <a:xfrm>
            <a:off x="1658938" y="498475"/>
            <a:ext cx="8743950" cy="5984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1145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i="0" lang="en-US" sz="333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素養導向教學的基本元素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 txBox="1"/>
          <p:nvPr>
            <p:ph idx="1" type="body"/>
          </p:nvPr>
        </p:nvSpPr>
        <p:spPr>
          <a:xfrm>
            <a:off x="679450" y="1700213"/>
            <a:ext cx="10972800" cy="475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可以是超領域的主題統整教學、跨領域教學的統整、領域內的學教翻轉、活動式課程、非正式課程…等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議題：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環境議題、食品安全、生活品質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專題：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老街踏查、社區關懷、生活問題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活動：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社團、探索教育、戶外教育、公民行動……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單一領域：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合作學習、討論或實作…</a:t>
            </a:r>
          </a:p>
        </p:txBody>
      </p:sp>
      <p:sp>
        <p:nvSpPr>
          <p:cNvPr id="1301" name="Shape 1301"/>
          <p:cNvSpPr/>
          <p:nvPr/>
        </p:nvSpPr>
        <p:spPr>
          <a:xfrm>
            <a:off x="6978650" y="6164263"/>
            <a:ext cx="2874963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--引用自吳璧純生活課程課程手冊(草案)</a:t>
            </a:r>
          </a:p>
        </p:txBody>
      </p:sp>
      <p:sp>
        <p:nvSpPr>
          <p:cNvPr id="1302" name="Shape 1302"/>
          <p:cNvSpPr txBox="1"/>
          <p:nvPr/>
        </p:nvSpPr>
        <p:spPr>
          <a:xfrm>
            <a:off x="1735138" y="468313"/>
            <a:ext cx="8742362" cy="59848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素養導向教學的教學面貌多樣性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/>
          <p:nvPr>
            <p:ph idx="1" type="body"/>
          </p:nvPr>
        </p:nvSpPr>
        <p:spPr>
          <a:xfrm>
            <a:off x="1697038" y="1889125"/>
            <a:ext cx="4324350" cy="4144963"/>
          </a:xfrm>
          <a:prstGeom prst="rect">
            <a:avLst/>
          </a:prstGeom>
          <a:solidFill>
            <a:srgbClr val="F5DCD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6250"/>
              <a:buFont typeface="Arial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著重扮演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b="1" i="0" lang="en-US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助學者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的角色，以培養學生適應未來社會生活和解決問題的</a:t>
            </a:r>
            <a:r>
              <a:rPr b="1" i="0" lang="en-US" sz="2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統整能力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56250"/>
              <a:buFont typeface="Arial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可透過</a:t>
            </a:r>
            <a:r>
              <a:rPr b="1" i="0" lang="en-US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提問、討論、欣賞、展演、操作、情境體驗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等有效的教學活動與策略，引導學生創造與省思，提供學生更多</a:t>
            </a:r>
            <a:r>
              <a:rPr b="0" i="0" lang="en-US" sz="2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參與互動及力行實踐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的機會，以強化學生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主動學習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的角色。</a:t>
            </a:r>
          </a:p>
          <a:p>
            <a:pPr indent="-355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Shape 1309"/>
          <p:cNvSpPr txBox="1"/>
          <p:nvPr>
            <p:ph idx="1" type="body"/>
          </p:nvPr>
        </p:nvSpPr>
        <p:spPr>
          <a:xfrm>
            <a:off x="1697038" y="1174750"/>
            <a:ext cx="4324350" cy="619125"/>
          </a:xfrm>
          <a:prstGeom prst="rect">
            <a:avLst/>
          </a:prstGeom>
          <a:solidFill>
            <a:srgbClr val="A43E2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教師教學</a:t>
            </a:r>
          </a:p>
        </p:txBody>
      </p:sp>
      <p:sp>
        <p:nvSpPr>
          <p:cNvPr id="1310" name="Shape 1310"/>
          <p:cNvSpPr txBox="1"/>
          <p:nvPr>
            <p:ph idx="1" type="body"/>
          </p:nvPr>
        </p:nvSpPr>
        <p:spPr>
          <a:xfrm>
            <a:off x="6381750" y="1135063"/>
            <a:ext cx="4437063" cy="658812"/>
          </a:xfrm>
          <a:prstGeom prst="rect">
            <a:avLst/>
          </a:prstGeom>
          <a:solidFill>
            <a:srgbClr val="91BFC9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學生學習</a:t>
            </a:r>
          </a:p>
        </p:txBody>
      </p:sp>
      <p:sp>
        <p:nvSpPr>
          <p:cNvPr id="1311" name="Shape 1311"/>
          <p:cNvSpPr txBox="1"/>
          <p:nvPr>
            <p:ph idx="1" type="body"/>
          </p:nvPr>
        </p:nvSpPr>
        <p:spPr>
          <a:xfrm>
            <a:off x="6381750" y="1892300"/>
            <a:ext cx="4437063" cy="4141788"/>
          </a:xfrm>
          <a:prstGeom prst="rect">
            <a:avLst/>
          </a:prstGeom>
          <a:solidFill>
            <a:srgbClr val="D9E9ED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39687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3125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對周遭環境保持好奇心並能進行</a:t>
            </a:r>
            <a:r>
              <a:rPr b="1" i="0" lang="en-US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主動地探索體驗、試驗、尋求答案與合作學習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31750" lvl="0" marL="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積極正向的參與家庭、學校、社會生活，並能主動地與周遭人、事、物及環境的互動中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觀察現象，尋求關係，解決問題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indent="-39687" lvl="0" marL="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3125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關注將所學內容轉化為</a:t>
            </a:r>
            <a:r>
              <a:rPr b="1" i="0" lang="en-US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實踐性的知識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，落實於生活中，以開放心胸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來適應及參與社會生活。</a:t>
            </a:r>
          </a:p>
          <a:p>
            <a:pPr indent="-355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Shape 1312"/>
          <p:cNvSpPr txBox="1"/>
          <p:nvPr/>
        </p:nvSpPr>
        <p:spPr>
          <a:xfrm>
            <a:off x="1908175" y="227013"/>
            <a:ext cx="8742363" cy="59848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素養導向教學中，教師與學生的角色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 txBox="1"/>
          <p:nvPr>
            <p:ph idx="1" type="body"/>
          </p:nvPr>
        </p:nvSpPr>
        <p:spPr>
          <a:xfrm>
            <a:off x="679450" y="1700213"/>
            <a:ext cx="10972800" cy="4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400" lvl="0" marL="254000" marR="0" rtl="0" algn="just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714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應以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評量學生運算思維能力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為主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，避免流於記憶性知識或操作性程序之評量。</a:t>
            </a:r>
          </a:p>
          <a:p>
            <a:pPr indent="0" lvl="0" marL="228600" marR="0" rtl="0" algn="just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應能評量學生整合運用運算思維與資訊科技解決問題之能力。</a:t>
            </a:r>
          </a:p>
          <a:p>
            <a:pPr indent="0" lvl="0" marL="228600" marR="0" rtl="0" algn="just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應包含程式實作、合作專題製作等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多元評量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方式。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專題實作之評量應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包含學生溝通表達與合作共創能力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之評鑑。</a:t>
            </a:r>
          </a:p>
        </p:txBody>
      </p:sp>
      <p:sp>
        <p:nvSpPr>
          <p:cNvPr id="1318" name="Shape 1318"/>
          <p:cNvSpPr txBox="1"/>
          <p:nvPr/>
        </p:nvSpPr>
        <p:spPr>
          <a:xfrm>
            <a:off x="1735138" y="468313"/>
            <a:ext cx="8742300" cy="59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715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資訊科技素養導向教學的評量原則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53.PNG" id="1323" name="Shape 1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253" y="872100"/>
            <a:ext cx="8966665" cy="52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Shape 1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475" y="1246188"/>
            <a:ext cx="10360366" cy="48942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Shape 1329"/>
          <p:cNvSpPr txBox="1"/>
          <p:nvPr/>
        </p:nvSpPr>
        <p:spPr>
          <a:xfrm>
            <a:off x="1622425" y="374650"/>
            <a:ext cx="8947200" cy="747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核心素養導向的教學設計步驟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 txBox="1"/>
          <p:nvPr>
            <p:ph type="ctrTitle"/>
          </p:nvPr>
        </p:nvSpPr>
        <p:spPr>
          <a:xfrm>
            <a:off x="1274763" y="4008438"/>
            <a:ext cx="9901237" cy="1220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素養導向教學案例分享</a:t>
            </a:r>
          </a:p>
        </p:txBody>
      </p:sp>
      <p:sp>
        <p:nvSpPr>
          <p:cNvPr id="1336" name="Shape 1336"/>
          <p:cNvSpPr txBox="1"/>
          <p:nvPr>
            <p:ph idx="1" type="subTitle"/>
          </p:nvPr>
        </p:nvSpPr>
        <p:spPr>
          <a:xfrm>
            <a:off x="1387475" y="5476875"/>
            <a:ext cx="8062913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高雄市師大附中</a:t>
            </a:r>
          </a:p>
          <a:p>
            <a:pPr indent="-317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江其勳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Shape 820"/>
          <p:cNvGrpSpPr/>
          <p:nvPr/>
        </p:nvGrpSpPr>
        <p:grpSpPr>
          <a:xfrm>
            <a:off x="5464843" y="938213"/>
            <a:ext cx="6826173" cy="5909462"/>
            <a:chOff x="1050133" y="1119188"/>
            <a:chExt cx="6824808" cy="5909462"/>
          </a:xfrm>
        </p:grpSpPr>
        <p:grpSp>
          <p:nvGrpSpPr>
            <p:cNvPr id="821" name="Shape 821"/>
            <p:cNvGrpSpPr/>
            <p:nvPr/>
          </p:nvGrpSpPr>
          <p:grpSpPr>
            <a:xfrm>
              <a:off x="2411294" y="1119188"/>
              <a:ext cx="4321800" cy="1157400"/>
              <a:chOff x="2411294" y="1119188"/>
              <a:chExt cx="4321800" cy="1157400"/>
            </a:xfrm>
          </p:grpSpPr>
          <p:sp>
            <p:nvSpPr>
              <p:cNvPr id="822" name="Shape 822"/>
              <p:cNvSpPr txBox="1"/>
              <p:nvPr/>
            </p:nvSpPr>
            <p:spPr>
              <a:xfrm>
                <a:off x="3557587" y="1135063"/>
                <a:ext cx="2160600" cy="43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34925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3300"/>
                  </a:buClr>
                  <a:buSzPct val="25000"/>
                  <a:buFont typeface="Arial"/>
                  <a:buNone/>
                </a:pPr>
                <a:r>
                  <a:rPr b="1" i="0" lang="en-US" sz="2200" u="none" cap="none" strike="noStrike">
                    <a:solidFill>
                      <a:srgbClr val="CC3300"/>
                    </a:solidFill>
                    <a:latin typeface="Arial"/>
                    <a:ea typeface="Arial"/>
                    <a:cs typeface="Arial"/>
                    <a:sym typeface="Arial"/>
                  </a:rPr>
                  <a:t>生　活　情　境</a:t>
                </a:r>
              </a:p>
            </p:txBody>
          </p:sp>
          <p:sp>
            <p:nvSpPr>
              <p:cNvPr id="823" name="Shape 823"/>
              <p:cNvSpPr/>
              <p:nvPr/>
            </p:nvSpPr>
            <p:spPr>
              <a:xfrm>
                <a:off x="2411294" y="1119188"/>
                <a:ext cx="4321800" cy="1157400"/>
              </a:xfrm>
              <a:prstGeom prst="curvedDownArrow">
                <a:avLst>
                  <a:gd fmla="val 0" name="adj1"/>
                  <a:gd fmla="val 33077" name="adj2"/>
                  <a:gd fmla="val 17369" name="adj3"/>
                </a:avLst>
              </a:prstGeom>
              <a:gradFill>
                <a:gsLst>
                  <a:gs pos="0">
                    <a:srgbClr val="BABABA"/>
                  </a:gs>
                  <a:gs pos="50000">
                    <a:schemeClr val="accent2"/>
                  </a:gs>
                  <a:gs pos="100000">
                    <a:srgbClr val="9D9D9D"/>
                  </a:gs>
                </a:gsLst>
                <a:lin ang="5400012" scaled="0"/>
              </a:gra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Shape 824"/>
            <p:cNvGrpSpPr/>
            <p:nvPr/>
          </p:nvGrpSpPr>
          <p:grpSpPr>
            <a:xfrm>
              <a:off x="4786741" y="3240850"/>
              <a:ext cx="3088200" cy="3787800"/>
              <a:chOff x="4786741" y="3240850"/>
              <a:chExt cx="3088200" cy="3787800"/>
            </a:xfrm>
          </p:grpSpPr>
          <p:grpSp>
            <p:nvGrpSpPr>
              <p:cNvPr id="825" name="Shape 825"/>
              <p:cNvGrpSpPr/>
              <p:nvPr/>
            </p:nvGrpSpPr>
            <p:grpSpPr>
              <a:xfrm>
                <a:off x="6263438" y="4323417"/>
                <a:ext cx="1012798" cy="1350577"/>
                <a:chOff x="6193438" y="3781785"/>
                <a:chExt cx="1116646" cy="1490868"/>
              </a:xfrm>
            </p:grpSpPr>
            <p:sp>
              <p:nvSpPr>
                <p:cNvPr id="826" name="Shape 826"/>
                <p:cNvSpPr txBox="1"/>
                <p:nvPr/>
              </p:nvSpPr>
              <p:spPr>
                <a:xfrm>
                  <a:off x="6795284" y="3781785"/>
                  <a:ext cx="514800" cy="47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6600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3366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生</a:t>
                  </a:r>
                </a:p>
              </p:txBody>
            </p:sp>
            <p:sp>
              <p:nvSpPr>
                <p:cNvPr id="827" name="Shape 827"/>
                <p:cNvSpPr txBox="1"/>
                <p:nvPr/>
              </p:nvSpPr>
              <p:spPr>
                <a:xfrm>
                  <a:off x="6670343" y="4159246"/>
                  <a:ext cx="514800" cy="47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6600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3366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活</a:t>
                  </a:r>
                </a:p>
              </p:txBody>
            </p:sp>
            <p:sp>
              <p:nvSpPr>
                <p:cNvPr id="828" name="Shape 828"/>
                <p:cNvSpPr txBox="1"/>
                <p:nvPr/>
              </p:nvSpPr>
              <p:spPr>
                <a:xfrm>
                  <a:off x="6481470" y="4510281"/>
                  <a:ext cx="514800" cy="47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6600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3366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情</a:t>
                  </a:r>
                </a:p>
              </p:txBody>
            </p:sp>
            <p:sp>
              <p:nvSpPr>
                <p:cNvPr id="829" name="Shape 829"/>
                <p:cNvSpPr txBox="1"/>
                <p:nvPr/>
              </p:nvSpPr>
              <p:spPr>
                <a:xfrm>
                  <a:off x="6193438" y="4797153"/>
                  <a:ext cx="514800" cy="47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6600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3366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境</a:t>
                  </a:r>
                </a:p>
              </p:txBody>
            </p:sp>
          </p:grpSp>
          <p:sp>
            <p:nvSpPr>
              <p:cNvPr id="830" name="Shape 830"/>
              <p:cNvSpPr/>
              <p:nvPr/>
            </p:nvSpPr>
            <p:spPr>
              <a:xfrm rot="7476482">
                <a:off x="4409223" y="4584778"/>
                <a:ext cx="3843234" cy="1099943"/>
              </a:xfrm>
              <a:prstGeom prst="curvedDownArrow">
                <a:avLst>
                  <a:gd fmla="val 0" name="adj1"/>
                  <a:gd fmla="val 31048" name="adj2"/>
                  <a:gd fmla="val 17369" name="adj3"/>
                </a:avLst>
              </a:prstGeom>
              <a:solidFill>
                <a:srgbClr val="009900"/>
              </a:solidFill>
              <a:ln cap="flat" cmpd="sng" w="12700">
                <a:solidFill>
                  <a:srgbClr val="0099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1" name="Shape 831"/>
            <p:cNvGrpSpPr/>
            <p:nvPr/>
          </p:nvGrpSpPr>
          <p:grpSpPr>
            <a:xfrm>
              <a:off x="1050133" y="3380948"/>
              <a:ext cx="2873100" cy="3504600"/>
              <a:chOff x="1050133" y="3380948"/>
              <a:chExt cx="2873100" cy="3504600"/>
            </a:xfrm>
          </p:grpSpPr>
          <p:grpSp>
            <p:nvGrpSpPr>
              <p:cNvPr id="832" name="Shape 832"/>
              <p:cNvGrpSpPr/>
              <p:nvPr/>
            </p:nvGrpSpPr>
            <p:grpSpPr>
              <a:xfrm>
                <a:off x="1787532" y="4298925"/>
                <a:ext cx="958686" cy="1376355"/>
                <a:chOff x="1258593" y="3754750"/>
                <a:chExt cx="1056986" cy="1519323"/>
              </a:xfrm>
            </p:grpSpPr>
            <p:sp>
              <p:nvSpPr>
                <p:cNvPr id="833" name="Shape 833"/>
                <p:cNvSpPr txBox="1"/>
                <p:nvPr/>
              </p:nvSpPr>
              <p:spPr>
                <a:xfrm>
                  <a:off x="1384590" y="4113990"/>
                  <a:ext cx="514500" cy="4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6D291A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6D291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活</a:t>
                  </a:r>
                </a:p>
              </p:txBody>
            </p:sp>
            <p:sp>
              <p:nvSpPr>
                <p:cNvPr id="834" name="Shape 834"/>
                <p:cNvSpPr txBox="1"/>
                <p:nvPr/>
              </p:nvSpPr>
              <p:spPr>
                <a:xfrm>
                  <a:off x="1258593" y="3754750"/>
                  <a:ext cx="542400" cy="4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6D291A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6D291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生</a:t>
                  </a:r>
                </a:p>
              </p:txBody>
            </p:sp>
            <p:sp>
              <p:nvSpPr>
                <p:cNvPr id="835" name="Shape 835"/>
                <p:cNvSpPr txBox="1"/>
                <p:nvPr/>
              </p:nvSpPr>
              <p:spPr>
                <a:xfrm>
                  <a:off x="1584085" y="4438181"/>
                  <a:ext cx="516300" cy="4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6D291A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6D291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情</a:t>
                  </a:r>
                </a:p>
              </p:txBody>
            </p:sp>
            <p:sp>
              <p:nvSpPr>
                <p:cNvPr id="836" name="Shape 836"/>
                <p:cNvSpPr txBox="1"/>
                <p:nvPr/>
              </p:nvSpPr>
              <p:spPr>
                <a:xfrm>
                  <a:off x="1801079" y="4799173"/>
                  <a:ext cx="514500" cy="4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4925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6D291A"/>
                    </a:buClr>
                    <a:buSzPct val="25000"/>
                    <a:buFont typeface="Arial"/>
                    <a:buNone/>
                  </a:pPr>
                  <a:r>
                    <a:rPr b="1" i="0" lang="en-US" sz="2200" u="none" cap="none" strike="noStrike">
                      <a:solidFill>
                        <a:srgbClr val="6D291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境</a:t>
                  </a:r>
                </a:p>
              </p:txBody>
            </p:sp>
          </p:grpSp>
          <p:sp>
            <p:nvSpPr>
              <p:cNvPr id="837" name="Shape 837"/>
              <p:cNvSpPr/>
              <p:nvPr/>
            </p:nvSpPr>
            <p:spPr>
              <a:xfrm rot="-7562295">
                <a:off x="628527" y="4708672"/>
                <a:ext cx="3716311" cy="849151"/>
              </a:xfrm>
              <a:prstGeom prst="curvedDownArrow">
                <a:avLst>
                  <a:gd fmla="val 0" name="adj1"/>
                  <a:gd fmla="val 37111" name="adj2"/>
                  <a:gd fmla="val 27163" name="adj3"/>
                </a:avLst>
              </a:prstGeom>
              <a:solidFill>
                <a:schemeClr val="accent1"/>
              </a:solidFill>
              <a:ln cap="flat" cmpd="sng" w="12700">
                <a:solidFill>
                  <a:srgbClr val="98412D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8" name="Shape 838"/>
          <p:cNvGrpSpPr/>
          <p:nvPr/>
        </p:nvGrpSpPr>
        <p:grpSpPr>
          <a:xfrm>
            <a:off x="6507206" y="1370017"/>
            <a:ext cx="4773648" cy="4565736"/>
            <a:chOff x="1580333" y="261188"/>
            <a:chExt cx="5263118" cy="5040000"/>
          </a:xfrm>
        </p:grpSpPr>
        <p:grpSp>
          <p:nvGrpSpPr>
            <p:cNvPr id="839" name="Shape 839"/>
            <p:cNvGrpSpPr/>
            <p:nvPr/>
          </p:nvGrpSpPr>
          <p:grpSpPr>
            <a:xfrm>
              <a:off x="1688125" y="261188"/>
              <a:ext cx="5155326" cy="5040000"/>
              <a:chOff x="1688125" y="261188"/>
              <a:chExt cx="5155326" cy="5040000"/>
            </a:xfrm>
          </p:grpSpPr>
          <p:grpSp>
            <p:nvGrpSpPr>
              <p:cNvPr id="840" name="Shape 840"/>
              <p:cNvGrpSpPr/>
              <p:nvPr/>
            </p:nvGrpSpPr>
            <p:grpSpPr>
              <a:xfrm>
                <a:off x="1688125" y="261188"/>
                <a:ext cx="5040000" cy="5040000"/>
                <a:chOff x="1688125" y="261188"/>
                <a:chExt cx="5040000" cy="5040000"/>
              </a:xfrm>
            </p:grpSpPr>
            <p:grpSp>
              <p:nvGrpSpPr>
                <p:cNvPr id="841" name="Shape 841"/>
                <p:cNvGrpSpPr/>
                <p:nvPr/>
              </p:nvGrpSpPr>
              <p:grpSpPr>
                <a:xfrm>
                  <a:off x="1688125" y="261188"/>
                  <a:ext cx="5040000" cy="5040000"/>
                  <a:chOff x="1692000" y="549000"/>
                  <a:chExt cx="5040000" cy="5040000"/>
                </a:xfrm>
              </p:grpSpPr>
              <p:grpSp>
                <p:nvGrpSpPr>
                  <p:cNvPr id="842" name="Shape 842"/>
                  <p:cNvGrpSpPr/>
                  <p:nvPr/>
                </p:nvGrpSpPr>
                <p:grpSpPr>
                  <a:xfrm>
                    <a:off x="1692000" y="549000"/>
                    <a:ext cx="5040000" cy="5040000"/>
                    <a:chOff x="1692000" y="549000"/>
                    <a:chExt cx="5040000" cy="5040000"/>
                  </a:xfrm>
                </p:grpSpPr>
                <p:grpSp>
                  <p:nvGrpSpPr>
                    <p:cNvPr id="843" name="Shape 843"/>
                    <p:cNvGrpSpPr/>
                    <p:nvPr/>
                  </p:nvGrpSpPr>
                  <p:grpSpPr>
                    <a:xfrm>
                      <a:off x="1692000" y="549000"/>
                      <a:ext cx="5040000" cy="5040000"/>
                      <a:chOff x="1692000" y="549000"/>
                      <a:chExt cx="5040000" cy="5040000"/>
                    </a:xfrm>
                  </p:grpSpPr>
                  <p:grpSp>
                    <p:nvGrpSpPr>
                      <p:cNvPr id="844" name="Shape 844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760000" cy="5760000"/>
                      </a:xfrm>
                    </p:grpSpPr>
                    <p:sp>
                      <p:nvSpPr>
                        <p:cNvPr id="845" name="Shape 845"/>
                        <p:cNvSpPr/>
                        <p:nvPr/>
                      </p:nvSpPr>
                      <p:spPr>
                        <a:xfrm>
                          <a:off x="1692000" y="549000"/>
                          <a:ext cx="5760000" cy="5760000"/>
                        </a:xfrm>
                        <a:prstGeom prst="ellipse">
                          <a:avLst/>
                        </a:prstGeom>
                        <a:solidFill>
                          <a:srgbClr val="FFFFCC"/>
                        </a:solidFill>
                        <a:ln cap="flat" cmpd="sng" w="12700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med" w="med" type="none"/>
                          <a:tailEnd len="med" w="med" type="none"/>
                        </a:ln>
                      </p:spPr>
                      <p:txBody>
                        <a:bodyPr anchorCtr="0" anchor="ctr" bIns="45700" lIns="91425" rIns="91425" wrap="square" tIns="45700">
                          <a:noAutofit/>
                        </a:bodyPr>
                        <a:lstStyle/>
                        <a:p>
                          <a:pPr indent="-11430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Arial"/>
                            <a:buNone/>
                          </a:pPr>
                          <a:r>
                            <a:t/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46" name="Shape 846"/>
                        <p:cNvSpPr/>
                        <p:nvPr/>
                      </p:nvSpPr>
                      <p:spPr>
                        <a:xfrm>
                          <a:off x="3132000" y="1989000"/>
                          <a:ext cx="2880000" cy="2880000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  <a:ln cap="flat" cmpd="sng" w="12700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med" w="med" type="none"/>
                          <a:tailEnd len="med" w="med" type="none"/>
                        </a:ln>
                      </p:spPr>
                      <p:txBody>
                        <a:bodyPr anchorCtr="0" anchor="ctr" bIns="45700" lIns="91425" rIns="91425" wrap="square" tIns="45700">
                          <a:noAutofit/>
                        </a:bodyPr>
                        <a:lstStyle/>
                        <a:p>
                          <a:pPr indent="-11430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Arial"/>
                            <a:buNone/>
                          </a:pPr>
                          <a:r>
                            <a:t/>
                          </a:r>
                          <a:endParaRPr b="0" i="0" sz="1800" u="none" cap="none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47" name="Shape 847"/>
                        <p:cNvSpPr/>
                        <p:nvPr/>
                      </p:nvSpPr>
                      <p:spPr>
                        <a:xfrm>
                          <a:off x="3852000" y="2709000"/>
                          <a:ext cx="1440000" cy="144000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cap="flat" cmpd="sng" w="12700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med" w="med" type="none"/>
                          <a:tailEnd len="med" w="med" type="none"/>
                        </a:ln>
                      </p:spPr>
                      <p:txBody>
                        <a:bodyPr anchorCtr="0" anchor="ctr" bIns="45700" lIns="91425" rIns="91425" wrap="square" tIns="45700">
                          <a:noAutofit/>
                        </a:bodyPr>
                        <a:lstStyle/>
                        <a:p>
                          <a:pPr indent="-34925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ct val="25000"/>
                            <a:buFont typeface="Arial"/>
                            <a:buNone/>
                          </a:pPr>
                          <a:r>
                            <a:rPr b="1" i="0" lang="en-US" sz="2200" u="none" cap="none" strike="noStrike">
                              <a:solidFill>
                                <a:schemeClr val="dk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終身</a:t>
                          </a:r>
                        </a:p>
                        <a:p>
                          <a:pPr indent="-34925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ct val="25000"/>
                            <a:buFont typeface="Arial"/>
                            <a:buNone/>
                          </a:pPr>
                          <a:r>
                            <a:rPr b="1" i="0" lang="en-US" sz="2200" u="none" cap="none" strike="noStrike">
                              <a:solidFill>
                                <a:schemeClr val="dk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學習者</a:t>
                          </a:r>
                        </a:p>
                      </p:txBody>
                    </p:sp>
                  </p:grpSp>
                  <p:cxnSp>
                    <p:nvCxnSpPr>
                      <p:cNvPr id="848" name="Shape 848"/>
                      <p:cNvCxnSpPr/>
                      <p:nvPr/>
                    </p:nvCxnSpPr>
                    <p:spPr>
                      <a:xfrm>
                        <a:off x="1907704" y="1955307"/>
                        <a:ext cx="1674300" cy="1113600"/>
                      </a:xfrm>
                      <a:prstGeom prst="straightConnector1">
                        <a:avLst/>
                      </a:prstGeom>
                      <a:noFill/>
                      <a:ln cap="flat" cmpd="sng" w="28575">
                        <a:solidFill>
                          <a:schemeClr val="dk1"/>
                        </a:solidFill>
                        <a:prstDash val="dash"/>
                        <a:miter lim="800000"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849" name="Shape 849"/>
                      <p:cNvCxnSpPr>
                        <a:stCxn id="845" idx="4"/>
                      </p:cNvCxnSpPr>
                      <p:nvPr/>
                    </p:nvCxnSpPr>
                    <p:spPr>
                      <a:xfrm rot="10800000">
                        <a:off x="4212000" y="3699000"/>
                        <a:ext cx="0" cy="1890000"/>
                      </a:xfrm>
                      <a:prstGeom prst="straightConnector1">
                        <a:avLst/>
                      </a:prstGeom>
                      <a:noFill/>
                      <a:ln cap="flat" cmpd="sng" w="28575">
                        <a:solidFill>
                          <a:schemeClr val="dk1"/>
                        </a:solidFill>
                        <a:prstDash val="dash"/>
                        <a:miter lim="800000"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850" name="Shape 850"/>
                      <p:cNvCxnSpPr/>
                      <p:nvPr/>
                    </p:nvCxnSpPr>
                    <p:spPr>
                      <a:xfrm flipH="1" rot="10800000">
                        <a:off x="4842000" y="2133001"/>
                        <a:ext cx="1674300" cy="936000"/>
                      </a:xfrm>
                      <a:prstGeom prst="straightConnector1">
                        <a:avLst/>
                      </a:prstGeom>
                      <a:noFill/>
                      <a:ln cap="flat" cmpd="sng" w="28575">
                        <a:solidFill>
                          <a:schemeClr val="dk1"/>
                        </a:solidFill>
                        <a:prstDash val="dash"/>
                        <a:miter lim="800000"/>
                        <a:headEnd len="med" w="med" type="none"/>
                        <a:tailEnd len="med" w="med" type="none"/>
                      </a:ln>
                    </p:spPr>
                  </p:cxnSp>
                </p:grpSp>
                <p:cxnSp>
                  <p:nvCxnSpPr>
                    <p:cNvPr id="851" name="Shape 851"/>
                    <p:cNvCxnSpPr/>
                    <p:nvPr/>
                  </p:nvCxnSpPr>
                  <p:spPr>
                    <a:xfrm>
                      <a:off x="3203848" y="764704"/>
                      <a:ext cx="648000" cy="11160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2" name="Shape 852"/>
                    <p:cNvCxnSpPr/>
                    <p:nvPr/>
                  </p:nvCxnSpPr>
                  <p:spPr>
                    <a:xfrm flipH="1">
                      <a:off x="4643933" y="836712"/>
                      <a:ext cx="794700" cy="10440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3" name="Shape 853"/>
                    <p:cNvCxnSpPr/>
                    <p:nvPr/>
                  </p:nvCxnSpPr>
                  <p:spPr>
                    <a:xfrm>
                      <a:off x="1763688" y="3573016"/>
                      <a:ext cx="1330800" cy="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4" name="Shape 854"/>
                    <p:cNvCxnSpPr/>
                    <p:nvPr/>
                  </p:nvCxnSpPr>
                  <p:spPr>
                    <a:xfrm flipH="1">
                      <a:off x="2697180" y="4077184"/>
                      <a:ext cx="794700" cy="10080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5" name="Shape 855"/>
                    <p:cNvCxnSpPr/>
                    <p:nvPr/>
                  </p:nvCxnSpPr>
                  <p:spPr>
                    <a:xfrm flipH="1" rot="10800000">
                      <a:off x="5360215" y="3486917"/>
                      <a:ext cx="1306200" cy="861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6" name="Shape 856"/>
                    <p:cNvCxnSpPr/>
                    <p:nvPr/>
                  </p:nvCxnSpPr>
                  <p:spPr>
                    <a:xfrm>
                      <a:off x="5041320" y="4005064"/>
                      <a:ext cx="637800" cy="10800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sp>
                <p:nvSpPr>
                  <p:cNvPr id="857" name="Shape 857"/>
                  <p:cNvSpPr txBox="1"/>
                  <p:nvPr/>
                </p:nvSpPr>
                <p:spPr>
                  <a:xfrm>
                    <a:off x="3495644" y="1987004"/>
                    <a:ext cx="1447800" cy="47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C0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自主行動</a:t>
                    </a:r>
                  </a:p>
                </p:txBody>
              </p:sp>
              <p:sp>
                <p:nvSpPr>
                  <p:cNvPr id="858" name="Shape 858"/>
                  <p:cNvSpPr txBox="1"/>
                  <p:nvPr/>
                </p:nvSpPr>
                <p:spPr>
                  <a:xfrm>
                    <a:off x="3097094" y="3212976"/>
                    <a:ext cx="514800" cy="47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CC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會</a:t>
                    </a:r>
                  </a:p>
                </p:txBody>
              </p:sp>
              <p:sp>
                <p:nvSpPr>
                  <p:cNvPr id="859" name="Shape 859"/>
                  <p:cNvSpPr txBox="1"/>
                  <p:nvPr/>
                </p:nvSpPr>
                <p:spPr>
                  <a:xfrm>
                    <a:off x="2970450" y="2853557"/>
                    <a:ext cx="514800" cy="47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CC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社</a:t>
                    </a:r>
                  </a:p>
                </p:txBody>
              </p:sp>
              <p:sp>
                <p:nvSpPr>
                  <p:cNvPr id="860" name="Shape 860"/>
                  <p:cNvSpPr txBox="1"/>
                  <p:nvPr/>
                </p:nvSpPr>
                <p:spPr>
                  <a:xfrm>
                    <a:off x="3347864" y="3501008"/>
                    <a:ext cx="514800" cy="47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CC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參</a:t>
                    </a:r>
                  </a:p>
                </p:txBody>
              </p:sp>
              <p:sp>
                <p:nvSpPr>
                  <p:cNvPr id="861" name="Shape 861"/>
                  <p:cNvSpPr txBox="1"/>
                  <p:nvPr/>
                </p:nvSpPr>
                <p:spPr>
                  <a:xfrm>
                    <a:off x="3662139" y="3789620"/>
                    <a:ext cx="514800" cy="47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CC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與</a:t>
                    </a:r>
                  </a:p>
                </p:txBody>
              </p:sp>
              <p:sp>
                <p:nvSpPr>
                  <p:cNvPr id="862" name="Shape 862"/>
                  <p:cNvSpPr txBox="1"/>
                  <p:nvPr/>
                </p:nvSpPr>
                <p:spPr>
                  <a:xfrm>
                    <a:off x="4932040" y="2926105"/>
                    <a:ext cx="514800" cy="47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66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3366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溝</a:t>
                    </a:r>
                  </a:p>
                </p:txBody>
              </p:sp>
              <p:sp>
                <p:nvSpPr>
                  <p:cNvPr id="863" name="Shape 863"/>
                  <p:cNvSpPr txBox="1"/>
                  <p:nvPr/>
                </p:nvSpPr>
                <p:spPr>
                  <a:xfrm>
                    <a:off x="4807099" y="3303565"/>
                    <a:ext cx="514800" cy="47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66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3366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通</a:t>
                    </a:r>
                  </a:p>
                </p:txBody>
              </p:sp>
              <p:sp>
                <p:nvSpPr>
                  <p:cNvPr id="864" name="Shape 864"/>
                  <p:cNvSpPr txBox="1"/>
                  <p:nvPr/>
                </p:nvSpPr>
                <p:spPr>
                  <a:xfrm>
                    <a:off x="4538801" y="3574177"/>
                    <a:ext cx="514800" cy="47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66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3366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互</a:t>
                    </a:r>
                  </a:p>
                </p:txBody>
              </p:sp>
              <p:sp>
                <p:nvSpPr>
                  <p:cNvPr id="865" name="Shape 865"/>
                  <p:cNvSpPr txBox="1"/>
                  <p:nvPr/>
                </p:nvSpPr>
                <p:spPr>
                  <a:xfrm>
                    <a:off x="4234820" y="3789040"/>
                    <a:ext cx="514800" cy="47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34925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66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2200" u="none" cap="none" strike="noStrike">
                        <a:solidFill>
                          <a:srgbClr val="3366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動</a:t>
                    </a:r>
                  </a:p>
                </p:txBody>
              </p:sp>
            </p:grpSp>
            <p:grpSp>
              <p:nvGrpSpPr>
                <p:cNvPr id="866" name="Shape 866"/>
                <p:cNvGrpSpPr/>
                <p:nvPr/>
              </p:nvGrpSpPr>
              <p:grpSpPr>
                <a:xfrm>
                  <a:off x="2084407" y="472149"/>
                  <a:ext cx="4284727" cy="1360031"/>
                  <a:chOff x="2084407" y="472149"/>
                  <a:chExt cx="4284727" cy="1360031"/>
                </a:xfrm>
              </p:grpSpPr>
              <p:sp>
                <p:nvSpPr>
                  <p:cNvPr id="867" name="Shape 867"/>
                  <p:cNvSpPr txBox="1"/>
                  <p:nvPr/>
                </p:nvSpPr>
                <p:spPr>
                  <a:xfrm>
                    <a:off x="3533033" y="472149"/>
                    <a:ext cx="1476600" cy="71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系統思考</a:t>
                    </a:r>
                  </a:p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與解決問題</a:t>
                    </a:r>
                  </a:p>
                </p:txBody>
              </p:sp>
              <p:sp>
                <p:nvSpPr>
                  <p:cNvPr id="868" name="Shape 868"/>
                  <p:cNvSpPr txBox="1"/>
                  <p:nvPr/>
                </p:nvSpPr>
                <p:spPr>
                  <a:xfrm>
                    <a:off x="4892534" y="1118480"/>
                    <a:ext cx="1476600" cy="71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規劃執行</a:t>
                    </a:r>
                  </a:p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與創新應變</a:t>
                    </a:r>
                  </a:p>
                </p:txBody>
              </p:sp>
              <p:sp>
                <p:nvSpPr>
                  <p:cNvPr id="869" name="Shape 869"/>
                  <p:cNvSpPr txBox="1"/>
                  <p:nvPr/>
                </p:nvSpPr>
                <p:spPr>
                  <a:xfrm>
                    <a:off x="2084407" y="1031414"/>
                    <a:ext cx="1476000" cy="71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身心素質</a:t>
                    </a:r>
                  </a:p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20000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rgbClr val="92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與自我精進</a:t>
                    </a:r>
                  </a:p>
                </p:txBody>
              </p:sp>
            </p:grpSp>
          </p:grpSp>
          <p:grpSp>
            <p:nvGrpSpPr>
              <p:cNvPr id="870" name="Shape 870"/>
              <p:cNvGrpSpPr/>
              <p:nvPr/>
            </p:nvGrpSpPr>
            <p:grpSpPr>
              <a:xfrm>
                <a:off x="4143318" y="2348880"/>
                <a:ext cx="2700133" cy="2591890"/>
                <a:chOff x="4143318" y="2348880"/>
                <a:chExt cx="2700133" cy="2591890"/>
              </a:xfrm>
            </p:grpSpPr>
            <p:sp>
              <p:nvSpPr>
                <p:cNvPr id="871" name="Shape 871"/>
                <p:cNvSpPr txBox="1"/>
                <p:nvPr/>
              </p:nvSpPr>
              <p:spPr>
                <a:xfrm>
                  <a:off x="5367451" y="2348880"/>
                  <a:ext cx="1476000" cy="71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符號運用</a:t>
                  </a:r>
                </a:p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與溝通表達</a:t>
                  </a:r>
                </a:p>
              </p:txBody>
            </p:sp>
            <p:sp>
              <p:nvSpPr>
                <p:cNvPr id="872" name="Shape 872"/>
                <p:cNvSpPr txBox="1"/>
                <p:nvPr/>
              </p:nvSpPr>
              <p:spPr>
                <a:xfrm>
                  <a:off x="5079423" y="3428639"/>
                  <a:ext cx="1476000" cy="71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科技資訊</a:t>
                  </a:r>
                </a:p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與媒體素養</a:t>
                  </a:r>
                </a:p>
              </p:txBody>
            </p:sp>
            <p:sp>
              <p:nvSpPr>
                <p:cNvPr id="873" name="Shape 873"/>
                <p:cNvSpPr txBox="1"/>
                <p:nvPr/>
              </p:nvSpPr>
              <p:spPr>
                <a:xfrm>
                  <a:off x="4143318" y="4227370"/>
                  <a:ext cx="1476000" cy="71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藝術涵養</a:t>
                  </a:r>
                </a:p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3300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與美感素養</a:t>
                  </a:r>
                </a:p>
              </p:txBody>
            </p:sp>
          </p:grpSp>
        </p:grpSp>
        <p:grpSp>
          <p:nvGrpSpPr>
            <p:cNvPr id="874" name="Shape 874"/>
            <p:cNvGrpSpPr/>
            <p:nvPr/>
          </p:nvGrpSpPr>
          <p:grpSpPr>
            <a:xfrm>
              <a:off x="1580333" y="2399234"/>
              <a:ext cx="2716954" cy="2534130"/>
              <a:chOff x="1580333" y="2399234"/>
              <a:chExt cx="2716954" cy="2534130"/>
            </a:xfrm>
          </p:grpSpPr>
          <p:sp>
            <p:nvSpPr>
              <p:cNvPr id="875" name="Shape 875"/>
              <p:cNvSpPr txBox="1"/>
              <p:nvPr/>
            </p:nvSpPr>
            <p:spPr>
              <a:xfrm>
                <a:off x="1580333" y="2399234"/>
                <a:ext cx="1476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多元文化</a:t>
                </a:r>
              </a:p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與國際理解</a:t>
                </a:r>
              </a:p>
            </p:txBody>
          </p:sp>
          <p:sp>
            <p:nvSpPr>
              <p:cNvPr id="876" name="Shape 876"/>
              <p:cNvSpPr txBox="1"/>
              <p:nvPr/>
            </p:nvSpPr>
            <p:spPr>
              <a:xfrm>
                <a:off x="1939455" y="3429638"/>
                <a:ext cx="1477200" cy="71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人際關係</a:t>
                </a:r>
              </a:p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與團隊合作</a:t>
                </a:r>
              </a:p>
            </p:txBody>
          </p:sp>
          <p:sp>
            <p:nvSpPr>
              <p:cNvPr id="877" name="Shape 877"/>
              <p:cNvSpPr txBox="1"/>
              <p:nvPr/>
            </p:nvSpPr>
            <p:spPr>
              <a:xfrm>
                <a:off x="2821287" y="4219964"/>
                <a:ext cx="1476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道德實踐</a:t>
                </a:r>
              </a:p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與公民意識</a:t>
                </a:r>
              </a:p>
            </p:txBody>
          </p:sp>
        </p:grpSp>
      </p:grpSp>
      <p:sp>
        <p:nvSpPr>
          <p:cNvPr id="878" name="Shape 878"/>
          <p:cNvSpPr txBox="1"/>
          <p:nvPr/>
        </p:nvSpPr>
        <p:spPr>
          <a:xfrm>
            <a:off x="512763" y="2422525"/>
            <a:ext cx="4749900" cy="2070000"/>
          </a:xfrm>
          <a:prstGeom prst="rect">
            <a:avLst/>
          </a:prstGeom>
          <a:solidFill>
            <a:srgbClr val="92D050"/>
          </a:solidFill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以核心素養為主軸</a:t>
            </a:r>
          </a:p>
          <a:p>
            <a:pPr indent="-444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裨益各教育階段之間的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連貫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以及各領域/科目之間的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統整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2446338" y="212725"/>
            <a:ext cx="6856500" cy="59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核心素養的三大面向與九大項目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設計步驟</a:t>
            </a:r>
          </a:p>
        </p:txBody>
      </p:sp>
      <p:sp>
        <p:nvSpPr>
          <p:cNvPr id="1343" name="Shape 1343"/>
          <p:cNvSpPr txBox="1"/>
          <p:nvPr>
            <p:ph idx="1" type="body"/>
          </p:nvPr>
        </p:nvSpPr>
        <p:spPr>
          <a:xfrm>
            <a:off x="1295400" y="1981200"/>
            <a:ext cx="9601200" cy="381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先</a:t>
            </a:r>
            <a:r>
              <a:rPr lang="en-US" sz="2400"/>
              <a:t>找到生活脈絡：讀心術破冰遊戲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對應「學習內容」：</a:t>
            </a:r>
            <a:r>
              <a:rPr lang="en-US" sz="2400">
                <a:solidFill>
                  <a:srgbClr val="695D46"/>
                </a:solidFill>
              </a:rPr>
              <a:t>資 A-IV-1 演算法基本概念－問題解析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對應「運算思維」：樣式辨識、演算法則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設定教學目標：自製讀心術遊戲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對應「學習表現」：</a:t>
            </a:r>
            <a:r>
              <a:rPr lang="en-US" sz="2400">
                <a:solidFill>
                  <a:srgbClr val="695D46"/>
                </a:solidFill>
              </a:rPr>
              <a:t>資 t-IV-3 能設計資訊作品以解決生活問題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評量方式：製作文字檔、自動檢測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設計教學活動！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/>
          <p:nvPr/>
        </p:nvSpPr>
        <p:spPr>
          <a:xfrm>
            <a:off x="1184275" y="1371600"/>
            <a:ext cx="47910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25000"/>
              <a:buFont typeface="Open Sans"/>
              <a:buNone/>
            </a:pPr>
            <a:r>
              <a:rPr b="1" lang="en-US" sz="2400">
                <a:solidFill>
                  <a:srgbClr val="EF6C00"/>
                </a:solidFill>
              </a:rPr>
              <a:t>學習內容：</a:t>
            </a:r>
          </a:p>
          <a:p>
            <a:pPr indent="-304800" lvl="0" marL="30480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</a:rPr>
              <a:t>資 A-IV-1 演算法基本概念－問題解析</a:t>
            </a:r>
          </a:p>
          <a:p>
            <a:pPr indent="-304800" lvl="0" marL="30480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</a:rPr>
              <a:t>資 D-IV-1 資料數位化之原理與方法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A1E8D9"/>
              </a:buClr>
              <a:buSzPct val="25000"/>
              <a:buFont typeface="Open Sans"/>
              <a:buNone/>
            </a:pPr>
            <a:r>
              <a:t/>
            </a:r>
            <a:endParaRPr b="1" sz="2400">
              <a:solidFill>
                <a:srgbClr val="EF6C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A1E8D9"/>
              </a:buClr>
              <a:buSzPct val="25000"/>
              <a:buFont typeface="Open Sans"/>
              <a:buNone/>
            </a:pPr>
            <a:r>
              <a:rPr b="1" lang="en-US" sz="2400">
                <a:solidFill>
                  <a:srgbClr val="EF6C00"/>
                </a:solidFill>
              </a:rPr>
              <a:t>學習表現：</a:t>
            </a:r>
          </a:p>
          <a:p>
            <a:pPr indent="-304800" lvl="0" marL="30480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</a:rPr>
              <a:t>資 t-IV-3 能設計資訊作品以解決生活問題</a:t>
            </a:r>
          </a:p>
          <a:p>
            <a:pPr indent="-304800" lvl="0" marL="30480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</a:rPr>
              <a:t>資 t-IV-4 能運用運算思維解析問題</a:t>
            </a:r>
          </a:p>
        </p:txBody>
      </p:sp>
      <p:sp>
        <p:nvSpPr>
          <p:cNvPr id="1349" name="Shape 1349"/>
          <p:cNvSpPr txBox="1"/>
          <p:nvPr/>
        </p:nvSpPr>
        <p:spPr>
          <a:xfrm>
            <a:off x="5975350" y="1371600"/>
            <a:ext cx="5287963" cy="457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EF6C00"/>
                </a:solidFill>
              </a:rPr>
              <a:t>核心素養：</a:t>
            </a:r>
          </a:p>
          <a:p>
            <a:pPr indent="-304800" lvl="0" marL="304800" rtl="0">
              <a:lnSpc>
                <a:spcPct val="115000"/>
              </a:lnSpc>
              <a:spcBef>
                <a:spcPts val="1600"/>
              </a:spcBef>
              <a:buClr>
                <a:srgbClr val="695D4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95D46"/>
                </a:solidFill>
              </a:rPr>
              <a:t>科-J-A2 具備理解情境與獨立思考的能力，並運用適當科技工具與策略處理，以解決並處理生活問題與生命議題。</a:t>
            </a:r>
          </a:p>
          <a:p>
            <a:pPr indent="-304800" lvl="0" marL="3048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66666"/>
                </a:solidFill>
              </a:rPr>
              <a:t>科-J-B2 理解資訊與科技的基 本原理，具備科技、資 訊、媒體的應用能力， 並能分析人與科技、資 訊、媒體的互動關係。 </a:t>
            </a:r>
          </a:p>
          <a:p>
            <a:pPr indent="-304800" lvl="0" marL="3048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666666"/>
                </a:solidFill>
              </a:rPr>
              <a:t>科-J-B1 具備運用各種科技符 號與運算思維表達溝 通的素養，並理解日常 生活中科技與運算的 基本概念，應用於日常 生活。</a:t>
            </a:r>
          </a:p>
        </p:txBody>
      </p:sp>
      <p:sp>
        <p:nvSpPr>
          <p:cNvPr id="1350" name="Shape 1350"/>
          <p:cNvSpPr txBox="1"/>
          <p:nvPr/>
        </p:nvSpPr>
        <p:spPr>
          <a:xfrm>
            <a:off x="1622425" y="374650"/>
            <a:ext cx="8947150" cy="74771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核心素養、學習內容與學習表現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螢幕快照 2017-10-04 下午4.39.42.png" id="1355" name="Shape 1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063" y="1355725"/>
            <a:ext cx="5831544" cy="464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Shape 1356"/>
          <p:cNvSpPr txBox="1"/>
          <p:nvPr/>
        </p:nvSpPr>
        <p:spPr>
          <a:xfrm>
            <a:off x="1622425" y="374650"/>
            <a:ext cx="8947150" cy="74771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教學活動、破冰遊戲 – 讀心術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螢幕快照 2017-10-04 下午4.38.32.png" id="1361" name="Shape 1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538" y="1366838"/>
            <a:ext cx="8172147" cy="46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Shape 1362"/>
          <p:cNvSpPr txBox="1"/>
          <p:nvPr/>
        </p:nvSpPr>
        <p:spPr>
          <a:xfrm>
            <a:off x="1622425" y="374650"/>
            <a:ext cx="8947150" cy="74771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教學活動、破冰遊戲 – 讀心術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Shape 1367"/>
          <p:cNvSpPr txBox="1"/>
          <p:nvPr>
            <p:ph type="title"/>
          </p:nvPr>
        </p:nvSpPr>
        <p:spPr>
          <a:xfrm>
            <a:off x="1622425" y="1533525"/>
            <a:ext cx="8229600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分組、分角色</a:t>
            </a:r>
          </a:p>
        </p:txBody>
      </p:sp>
      <p:pic>
        <p:nvPicPr>
          <p:cNvPr descr="螢幕快照 2017-10-04 下午9.31.33.png" id="1368" name="Shape 1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625" y="2297113"/>
            <a:ext cx="7559628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螢幕快照 2017-10-04 下午9.31.46.png" id="1369" name="Shape 13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825" y="3728618"/>
            <a:ext cx="7062961" cy="192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Shape 1370"/>
          <p:cNvSpPr txBox="1"/>
          <p:nvPr/>
        </p:nvSpPr>
        <p:spPr>
          <a:xfrm>
            <a:off x="1622425" y="374650"/>
            <a:ext cx="8947150" cy="74771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教學活動、以程式分析活動破解方式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 txBox="1"/>
          <p:nvPr>
            <p:ph type="title"/>
          </p:nvPr>
        </p:nvSpPr>
        <p:spPr>
          <a:xfrm>
            <a:off x="1981200" y="1474788"/>
            <a:ext cx="335915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引導－自製卡片</a:t>
            </a:r>
          </a:p>
        </p:txBody>
      </p:sp>
      <p:sp>
        <p:nvSpPr>
          <p:cNvPr id="1376" name="Shape 1376"/>
          <p:cNvSpPr txBox="1"/>
          <p:nvPr>
            <p:ph idx="1" type="body"/>
          </p:nvPr>
        </p:nvSpPr>
        <p:spPr>
          <a:xfrm>
            <a:off x="5340350" y="1501775"/>
            <a:ext cx="4287838" cy="450850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6035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演算法－找出貫穿所有卡片的規律</a:t>
            </a:r>
          </a:p>
        </p:txBody>
      </p:sp>
      <p:pic>
        <p:nvPicPr>
          <p:cNvPr descr="螢幕快照 2017-10-04 下午4.44.13.png" id="1377" name="Shape 1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098675"/>
            <a:ext cx="8134689" cy="403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Shape 1378"/>
          <p:cNvSpPr txBox="1"/>
          <p:nvPr/>
        </p:nvSpPr>
        <p:spPr>
          <a:xfrm>
            <a:off x="1622425" y="374650"/>
            <a:ext cx="8947150" cy="74771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教學活動、以程式分析活動破解方式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Shape 1383"/>
          <p:cNvSpPr txBox="1"/>
          <p:nvPr>
            <p:ph type="title"/>
          </p:nvPr>
        </p:nvSpPr>
        <p:spPr>
          <a:xfrm>
            <a:off x="323850" y="234950"/>
            <a:ext cx="1836738" cy="619125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發現規律</a:t>
            </a:r>
          </a:p>
        </p:txBody>
      </p:sp>
      <p:sp>
        <p:nvSpPr>
          <p:cNvPr id="1384" name="Shape 1384"/>
          <p:cNvSpPr txBox="1"/>
          <p:nvPr>
            <p:ph idx="1" type="body"/>
          </p:nvPr>
        </p:nvSpPr>
        <p:spPr>
          <a:xfrm>
            <a:off x="665163" y="1104900"/>
            <a:ext cx="4918075" cy="4752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60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現在我們知道了這幾張卡片是怎麼分佈的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請嘗試把整個過程一步一步記錄下來。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卡片1: 跳 1 個數字，連續 1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卡片2: 跳 2 個數字，連續 2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卡片3: 跳 4 個數字，連續 4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卡片4: 跳 8 個數字，連續 8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卡片5: 跳 16 個數字，連續 16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卡片6: 跳 32 個數字，連續 32 個數字</a:t>
            </a: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95D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95D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D2E2D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95D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Shape 1385"/>
          <p:cNvSpPr txBox="1"/>
          <p:nvPr>
            <p:ph idx="1" type="body"/>
          </p:nvPr>
        </p:nvSpPr>
        <p:spPr>
          <a:xfrm>
            <a:off x="5583238" y="854075"/>
            <a:ext cx="6221412" cy="5159375"/>
          </a:xfrm>
          <a:prstGeom prst="rect">
            <a:avLst/>
          </a:prstGeom>
          <a:solidFill>
            <a:srgbClr val="FBF0D6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305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6"/>
              <a:buFont typeface="Arial"/>
              <a:buNone/>
            </a:pPr>
            <a: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卡片 n:  </a:t>
            </a:r>
            <a:b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「跳 2</a:t>
            </a:r>
            <a:r>
              <a:rPr b="1" baseline="30000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 個數字，連續 2</a:t>
            </a:r>
            <a:r>
              <a:rPr b="1" baseline="30000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  個數字」</a:t>
            </a:r>
            <a:b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 n = 1 ~ 6</a:t>
            </a:r>
          </a:p>
          <a:p>
            <a:pPr indent="-273050" lvl="0" marL="228600" marR="0" rtl="0" algn="l">
              <a:lnSpc>
                <a:spcPct val="9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ct val="29166"/>
              <a:buFont typeface="Arial"/>
              <a:buNone/>
            </a:pPr>
            <a: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如何把</a:t>
            </a: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「跳 2</a:t>
            </a:r>
            <a:r>
              <a:rPr b="1" baseline="30000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 個數字，連續 2</a:t>
            </a:r>
            <a:r>
              <a:rPr b="1" baseline="30000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  個數字」</a:t>
            </a:r>
            <a: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進一步步驟化？對一個計算機來說，你如何讓它了解上面這一段話？</a:t>
            </a:r>
          </a:p>
          <a:p>
            <a:pPr indent="-273050" lvl="0" marL="228600" marR="0" rtl="0" algn="l">
              <a:lnSpc>
                <a:spcPct val="9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ct val="29166"/>
              <a:buFont typeface="Arial"/>
              <a:buNone/>
            </a:pPr>
            <a: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問題簡化為：</a:t>
            </a:r>
            <a:br>
              <a:rPr b="1" i="0" lang="en-US" sz="24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對 0 到 63 的每一個數字來說，有什麼方式可以判斷是否應該出現在數字卡內？</a:t>
            </a:r>
          </a:p>
          <a:p>
            <a:pPr indent="-266700" lvl="0" marL="228600" marR="0" rtl="0" algn="l">
              <a:lnSpc>
                <a:spcPct val="90000"/>
              </a:lnSpc>
              <a:spcBef>
                <a:spcPts val="3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 txBox="1"/>
          <p:nvPr>
            <p:ph idx="1" type="body"/>
          </p:nvPr>
        </p:nvSpPr>
        <p:spPr>
          <a:xfrm>
            <a:off x="350838" y="3451225"/>
            <a:ext cx="3992562" cy="414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6035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更方便的觀察空格與數字的關係。</a:t>
            </a:r>
          </a:p>
        </p:txBody>
      </p:sp>
      <p:pic>
        <p:nvPicPr>
          <p:cNvPr descr="螢幕快照 2017-10-04 下午4.53.39.png" id="1391" name="Shape 1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5013" y="555625"/>
            <a:ext cx="7298542" cy="529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Shape 1392"/>
          <p:cNvSpPr txBox="1"/>
          <p:nvPr/>
        </p:nvSpPr>
        <p:spPr>
          <a:xfrm>
            <a:off x="350838" y="2686050"/>
            <a:ext cx="3881437" cy="620713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將文字更換為數字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螢幕快照 2017-10-04 下午4.53.39.png" id="1397" name="Shape 1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588" y="541338"/>
            <a:ext cx="7300115" cy="529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Shape 1398"/>
          <p:cNvSpPr txBox="1"/>
          <p:nvPr/>
        </p:nvSpPr>
        <p:spPr>
          <a:xfrm>
            <a:off x="701675" y="2160588"/>
            <a:ext cx="3881438" cy="619125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濃縮出單一規則</a:t>
            </a:r>
          </a:p>
        </p:txBody>
      </p:sp>
      <p:sp>
        <p:nvSpPr>
          <p:cNvPr id="1399" name="Shape 1399"/>
          <p:cNvSpPr txBox="1"/>
          <p:nvPr/>
        </p:nvSpPr>
        <p:spPr>
          <a:xfrm>
            <a:off x="303213" y="2897188"/>
            <a:ext cx="46767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305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該數字除以「卡片第一個數」的商是奇數就是卡片數字</a:t>
            </a:r>
          </a:p>
          <a:p>
            <a:pPr indent="-406400" lvl="0" marL="22860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螢幕快照 2017-10-04 下午8.09.59.png" id="1404" name="Shape 1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550" y="3062288"/>
            <a:ext cx="9209039" cy="27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Shape 1405"/>
          <p:cNvSpPr txBox="1"/>
          <p:nvPr/>
        </p:nvSpPr>
        <p:spPr>
          <a:xfrm>
            <a:off x="908050" y="925513"/>
            <a:ext cx="3881438" cy="619125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步驟化</a:t>
            </a:r>
          </a:p>
        </p:txBody>
      </p:sp>
      <p:sp>
        <p:nvSpPr>
          <p:cNvPr id="1406" name="Shape 1406"/>
          <p:cNvSpPr txBox="1"/>
          <p:nvPr/>
        </p:nvSpPr>
        <p:spPr>
          <a:xfrm>
            <a:off x="649288" y="1643063"/>
            <a:ext cx="7046912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305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仿照紙筆思維，所有 0 ~ 63 數字看一次，</a:t>
            </a:r>
          </a:p>
          <a:p>
            <a:pPr indent="-273050" lvl="0" marL="22860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把該出現的數字列入「卡片數字」當中。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Shape 885"/>
          <p:cNvGrpSpPr/>
          <p:nvPr/>
        </p:nvGrpSpPr>
        <p:grpSpPr>
          <a:xfrm>
            <a:off x="1760550" y="381001"/>
            <a:ext cx="8625068" cy="5592991"/>
            <a:chOff x="323528" y="89477"/>
            <a:chExt cx="8625931" cy="5891700"/>
          </a:xfrm>
        </p:grpSpPr>
        <p:sp>
          <p:nvSpPr>
            <p:cNvPr id="886" name="Shape 886"/>
            <p:cNvSpPr/>
            <p:nvPr/>
          </p:nvSpPr>
          <p:spPr>
            <a:xfrm>
              <a:off x="323528" y="89477"/>
              <a:ext cx="3808800" cy="5891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E99FF"/>
                </a:gs>
                <a:gs pos="50000">
                  <a:srgbClr val="B1BFFF"/>
                </a:gs>
                <a:gs pos="100000">
                  <a:srgbClr val="D9DFFF"/>
                </a:gs>
              </a:gsLst>
              <a:lin ang="1350003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4700859" y="89477"/>
              <a:ext cx="4248600" cy="5891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BC7E"/>
                </a:gs>
                <a:gs pos="50000">
                  <a:srgbClr val="FFD4B1"/>
                </a:gs>
                <a:gs pos="100000">
                  <a:srgbClr val="FFE9D9"/>
                </a:gs>
              </a:gsLst>
              <a:lin ang="1350003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323528" y="89477"/>
              <a:ext cx="3808800" cy="891300"/>
            </a:xfrm>
            <a:prstGeom prst="roundRect">
              <a:avLst>
                <a:gd fmla="val 16667" name="adj"/>
              </a:avLst>
            </a:prstGeom>
            <a:solidFill>
              <a:srgbClr val="6699FF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35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九年一貫課程架構</a:t>
              </a:r>
            </a:p>
          </p:txBody>
        </p:sp>
        <p:sp>
          <p:nvSpPr>
            <p:cNvPr id="889" name="Shape 889"/>
            <p:cNvSpPr/>
            <p:nvPr/>
          </p:nvSpPr>
          <p:spPr>
            <a:xfrm>
              <a:off x="4700859" y="89477"/>
              <a:ext cx="4248600" cy="8913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35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D291A"/>
                </a:buClr>
                <a:buSzPct val="250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6D291A"/>
                  </a:solidFill>
                  <a:latin typeface="Arial"/>
                  <a:ea typeface="Arial"/>
                  <a:cs typeface="Arial"/>
                  <a:sym typeface="Arial"/>
                </a:rPr>
                <a:t>十二年國教課程架構</a:t>
              </a:r>
            </a:p>
          </p:txBody>
        </p:sp>
      </p:grpSp>
      <p:sp>
        <p:nvSpPr>
          <p:cNvPr id="890" name="Shape 890"/>
          <p:cNvSpPr txBox="1"/>
          <p:nvPr/>
        </p:nvSpPr>
        <p:spPr>
          <a:xfrm>
            <a:off x="2112963" y="1385888"/>
            <a:ext cx="34164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一、修訂背景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二、基本理念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三、課程目標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四、(十大) 基本能力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五、(七大) 學習領域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--分段能力指標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六、實施要點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6432550" y="1343025"/>
            <a:ext cx="3878400" cy="4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一、修訂背景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二、基本理念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三、課程目標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四、(三面九項) 核心素養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五、學習階段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六、課程架構 (八大領域)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-- 學習重點 (雙向細目表)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1. 學習內容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2. 學習表現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七、實施要點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八、附錄</a:t>
            </a:r>
          </a:p>
        </p:txBody>
      </p:sp>
      <p:sp>
        <p:nvSpPr>
          <p:cNvPr id="892" name="Shape 892"/>
          <p:cNvSpPr/>
          <p:nvPr/>
        </p:nvSpPr>
        <p:spPr>
          <a:xfrm>
            <a:off x="5205413" y="2974975"/>
            <a:ext cx="1079400" cy="1008000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6ADA4"/>
              </a:gs>
              <a:gs pos="50000">
                <a:srgbClr val="E1A096"/>
              </a:gs>
              <a:gs pos="100000">
                <a:srgbClr val="E18F83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Shape 893"/>
          <p:cNvSpPr/>
          <p:nvPr/>
        </p:nvSpPr>
        <p:spPr>
          <a:xfrm>
            <a:off x="2112963" y="2828925"/>
            <a:ext cx="2735400" cy="576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Shape 894"/>
          <p:cNvSpPr/>
          <p:nvPr/>
        </p:nvSpPr>
        <p:spPr>
          <a:xfrm>
            <a:off x="6432550" y="2838450"/>
            <a:ext cx="3219600" cy="471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2062163" y="3648075"/>
            <a:ext cx="3467100" cy="908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6383338" y="3625850"/>
            <a:ext cx="4002000" cy="1555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Shape 1411"/>
          <p:cNvSpPr txBox="1"/>
          <p:nvPr>
            <p:ph idx="1" type="body"/>
          </p:nvPr>
        </p:nvSpPr>
        <p:spPr>
          <a:xfrm>
            <a:off x="430225" y="1170028"/>
            <a:ext cx="10512300" cy="4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667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取代姓氏，重新設計自己感興趣的問題。</a:t>
            </a: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右圖為學生作業</a:t>
            </a: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螢幕快照 2017-10-04 下午5.27.56.png" id="1412" name="Shape 1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1275" y="0"/>
            <a:ext cx="5856419" cy="598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Shape 1413"/>
          <p:cNvSpPr txBox="1"/>
          <p:nvPr/>
        </p:nvSpPr>
        <p:spPr>
          <a:xfrm>
            <a:off x="430213" y="433388"/>
            <a:ext cx="3881400" cy="620700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重新設計問題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 txBox="1"/>
          <p:nvPr>
            <p:ph idx="1" type="body"/>
          </p:nvPr>
        </p:nvSpPr>
        <p:spPr>
          <a:xfrm>
            <a:off x="430225" y="1170025"/>
            <a:ext cx="4449900" cy="4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有沒有發覺，上一頁作業很難改？</a:t>
            </a: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該如何快速的知道學生教來的作業卡片內的項目是不是都正確呢？</a:t>
            </a: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我們可以利用「運算思維教學平台」做為輔助評分工具。網址如下：</a:t>
            </a: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http://junior.zerojudge.tw/ShowProblem?problemid=a002</a:t>
            </a: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Shape 1419"/>
          <p:cNvSpPr txBox="1"/>
          <p:nvPr/>
        </p:nvSpPr>
        <p:spPr>
          <a:xfrm>
            <a:off x="430213" y="433388"/>
            <a:ext cx="3881400" cy="620700"/>
          </a:xfrm>
          <a:prstGeom prst="rect">
            <a:avLst/>
          </a:prstGeom>
          <a:solidFill>
            <a:srgbClr val="F5DCD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評分平台</a:t>
            </a:r>
          </a:p>
        </p:txBody>
      </p:sp>
      <p:pic>
        <p:nvPicPr>
          <p:cNvPr descr="螢幕快照 2017-10-17 下午3.37.53.png" id="1420" name="Shape 14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0154" y="4"/>
            <a:ext cx="7292717" cy="280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Shape 1421"/>
          <p:cNvSpPr txBox="1"/>
          <p:nvPr/>
        </p:nvSpPr>
        <p:spPr>
          <a:xfrm>
            <a:off x="4952250" y="2806425"/>
            <a:ext cx="2677200" cy="3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在平台內可以讓學生依據以上的輸入樣式送入系統，便可以自動的判定作業是否正確。並且自動統計分數。可以節省大量批改時間。</a:t>
            </a:r>
          </a:p>
        </p:txBody>
      </p:sp>
      <p:pic>
        <p:nvPicPr>
          <p:cNvPr descr="螢幕快照 2017-10-17 下午3.41.37.png" id="1422" name="Shape 14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9513" y="2695563"/>
            <a:ext cx="4552970" cy="415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Shape 142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100" y="5651565"/>
            <a:ext cx="841225" cy="8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可利用的資源</a:t>
            </a:r>
          </a:p>
        </p:txBody>
      </p:sp>
      <p:sp>
        <p:nvSpPr>
          <p:cNvPr id="1429" name="Shape 1429"/>
          <p:cNvSpPr txBox="1"/>
          <p:nvPr>
            <p:ph idx="1" type="body"/>
          </p:nvPr>
        </p:nvSpPr>
        <p:spPr>
          <a:xfrm>
            <a:off x="1295400" y="1713344"/>
            <a:ext cx="10423500" cy="4641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協力同行(國教院)：課綱文件、課程手冊、教學模組</a:t>
            </a:r>
          </a:p>
          <a:p>
            <a:pPr indent="-457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http://12cur.naer.edu.tw</a:t>
            </a:r>
          </a:p>
          <a:p>
            <a:pPr indent="-457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運算思維(臺師大)：運算思維內涵、教學示例</a:t>
            </a:r>
          </a:p>
          <a:p>
            <a:pPr indent="-457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https://ctfork12.ice.ntnu.edu.tw</a:t>
            </a:r>
          </a:p>
          <a:p>
            <a:pPr indent="-457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30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師藝司增能學分班及二專班開課資訊</a:t>
            </a:r>
          </a:p>
          <a:p>
            <a:pPr indent="-4572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師藝司首頁-&gt;教師專業進修</a:t>
            </a:r>
          </a:p>
          <a:p>
            <a:pPr indent="-4572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中央及各縣市輔導團網站 </a:t>
            </a:r>
            <a:r>
              <a:rPr lang="en-US" sz="3200"/>
              <a:t>CIRN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 txBox="1"/>
          <p:nvPr>
            <p:ph type="title"/>
          </p:nvPr>
        </p:nvSpPr>
        <p:spPr>
          <a:xfrm>
            <a:off x="1295400" y="503238"/>
            <a:ext cx="96012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競賽資訊</a:t>
            </a:r>
          </a:p>
        </p:txBody>
      </p:sp>
      <p:sp>
        <p:nvSpPr>
          <p:cNvPr id="1436" name="Shape 1436"/>
          <p:cNvSpPr txBox="1"/>
          <p:nvPr>
            <p:ph idx="1" type="body"/>
          </p:nvPr>
        </p:nvSpPr>
        <p:spPr>
          <a:xfrm>
            <a:off x="1295400" y="1818322"/>
            <a:ext cx="4572000" cy="641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高中競賽</a:t>
            </a:r>
          </a:p>
        </p:txBody>
      </p:sp>
      <p:sp>
        <p:nvSpPr>
          <p:cNvPr id="1437" name="Shape 1437"/>
          <p:cNvSpPr txBox="1"/>
          <p:nvPr>
            <p:ph idx="2" type="body"/>
          </p:nvPr>
        </p:nvSpPr>
        <p:spPr>
          <a:xfrm>
            <a:off x="1295400" y="2503713"/>
            <a:ext cx="4572000" cy="328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NPSC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APCS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全國資訊學科能力競賽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資訊奧林匹亞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Bebras</a:t>
            </a:r>
          </a:p>
        </p:txBody>
      </p:sp>
      <p:sp>
        <p:nvSpPr>
          <p:cNvPr id="1438" name="Shape 1438"/>
          <p:cNvSpPr txBox="1"/>
          <p:nvPr>
            <p:ph idx="3" type="body"/>
          </p:nvPr>
        </p:nvSpPr>
        <p:spPr>
          <a:xfrm>
            <a:off x="6324600" y="1818322"/>
            <a:ext cx="4572000" cy="641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國中競賽</a:t>
            </a:r>
          </a:p>
        </p:txBody>
      </p:sp>
      <p:sp>
        <p:nvSpPr>
          <p:cNvPr id="1439" name="Shape 1439"/>
          <p:cNvSpPr txBox="1"/>
          <p:nvPr>
            <p:ph idx="4" type="body"/>
          </p:nvPr>
        </p:nvSpPr>
        <p:spPr>
          <a:xfrm>
            <a:off x="6324600" y="2503713"/>
            <a:ext cx="4572000" cy="328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NPSC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全國貓咪盃程式設計競賽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宜蘭縣貓咪盃－數理解題組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高雄市中學生應用程式設計競賽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Bebras 運算思維挑戰賽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Hour of Code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 txBox="1"/>
          <p:nvPr>
            <p:ph type="title"/>
          </p:nvPr>
        </p:nvSpPr>
        <p:spPr>
          <a:xfrm>
            <a:off x="1974850" y="1238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04775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6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感謝聆聽   敬請指教</a:t>
            </a:r>
          </a:p>
        </p:txBody>
      </p:sp>
      <p:grpSp>
        <p:nvGrpSpPr>
          <p:cNvPr id="1446" name="Shape 1446"/>
          <p:cNvGrpSpPr/>
          <p:nvPr/>
        </p:nvGrpSpPr>
        <p:grpSpPr>
          <a:xfrm>
            <a:off x="3750557" y="2771775"/>
            <a:ext cx="5926620" cy="2601289"/>
            <a:chOff x="2980156" y="2552609"/>
            <a:chExt cx="6422389" cy="3469436"/>
          </a:xfrm>
        </p:grpSpPr>
        <p:grpSp>
          <p:nvGrpSpPr>
            <p:cNvPr id="1447" name="Shape 1447"/>
            <p:cNvGrpSpPr/>
            <p:nvPr/>
          </p:nvGrpSpPr>
          <p:grpSpPr>
            <a:xfrm>
              <a:off x="4885289" y="2552609"/>
              <a:ext cx="1950817" cy="1382604"/>
              <a:chOff x="4879200" y="1865064"/>
              <a:chExt cx="2174960" cy="1156096"/>
            </a:xfrm>
          </p:grpSpPr>
          <p:sp>
            <p:nvSpPr>
              <p:cNvPr id="1448" name="Shape 1448"/>
              <p:cNvSpPr/>
              <p:nvPr/>
            </p:nvSpPr>
            <p:spPr>
              <a:xfrm>
                <a:off x="6139296" y="1865064"/>
                <a:ext cx="157272" cy="157569"/>
              </a:xfrm>
              <a:prstGeom prst="ellipse">
                <a:avLst/>
              </a:prstGeom>
              <a:solidFill>
                <a:srgbClr val="5A702E"/>
              </a:solidFill>
              <a:ln cap="flat" cmpd="sng" w="57150">
                <a:solidFill>
                  <a:srgbClr val="5A702E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Shape 1449"/>
              <p:cNvSpPr/>
              <p:nvPr/>
            </p:nvSpPr>
            <p:spPr>
              <a:xfrm>
                <a:off x="4879200" y="1875687"/>
                <a:ext cx="2174960" cy="1145473"/>
              </a:xfrm>
              <a:custGeom>
                <a:pathLst>
                  <a:path extrusionOk="0" h="120000" w="120000">
                    <a:moveTo>
                      <a:pt x="0" y="117524"/>
                    </a:moveTo>
                    <a:lnTo>
                      <a:pt x="71010" y="0"/>
                    </a:lnTo>
                    <a:lnTo>
                      <a:pt x="77470" y="1777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57150">
                <a:solidFill>
                  <a:srgbClr val="5A702E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0" name="Shape 1450"/>
            <p:cNvSpPr/>
            <p:nvPr/>
          </p:nvSpPr>
          <p:spPr>
            <a:xfrm rot="199097">
              <a:off x="3094461" y="3708659"/>
              <a:ext cx="6251557" cy="21342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Shape 1451"/>
            <p:cNvSpPr txBox="1"/>
            <p:nvPr/>
          </p:nvSpPr>
          <p:spPr>
            <a:xfrm rot="180406">
              <a:off x="5738556" y="4409489"/>
              <a:ext cx="2798923" cy="113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777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Thanks</a:t>
              </a:r>
            </a:p>
          </p:txBody>
        </p:sp>
        <p:grpSp>
          <p:nvGrpSpPr>
            <p:cNvPr id="1452" name="Shape 1452"/>
            <p:cNvGrpSpPr/>
            <p:nvPr/>
          </p:nvGrpSpPr>
          <p:grpSpPr>
            <a:xfrm>
              <a:off x="2980156" y="3539134"/>
              <a:ext cx="1897158" cy="2236189"/>
              <a:chOff x="3802436" y="3021894"/>
              <a:chExt cx="854155" cy="1527004"/>
            </a:xfrm>
          </p:grpSpPr>
          <p:sp>
            <p:nvSpPr>
              <p:cNvPr id="1453" name="Shape 1453"/>
              <p:cNvSpPr/>
              <p:nvPr/>
            </p:nvSpPr>
            <p:spPr>
              <a:xfrm rot="199097">
                <a:off x="3822918" y="3796952"/>
                <a:ext cx="774528" cy="73014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Shape 1454"/>
              <p:cNvSpPr/>
              <p:nvPr/>
            </p:nvSpPr>
            <p:spPr>
              <a:xfrm rot="199097">
                <a:off x="3860870" y="3043677"/>
                <a:ext cx="774528" cy="754721"/>
              </a:xfrm>
              <a:prstGeom prst="rect">
                <a:avLst/>
              </a:prstGeom>
              <a:solidFill>
                <a:srgbClr val="F0644D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Shape 902"/>
          <p:cNvGrpSpPr/>
          <p:nvPr/>
        </p:nvGrpSpPr>
        <p:grpSpPr>
          <a:xfrm>
            <a:off x="2855844" y="2303407"/>
            <a:ext cx="3672086" cy="2292213"/>
            <a:chOff x="1331515" y="1851270"/>
            <a:chExt cx="3672453" cy="2291296"/>
          </a:xfrm>
        </p:grpSpPr>
        <p:cxnSp>
          <p:nvCxnSpPr>
            <p:cNvPr id="903" name="Shape 903"/>
            <p:cNvCxnSpPr/>
            <p:nvPr/>
          </p:nvCxnSpPr>
          <p:spPr>
            <a:xfrm flipH="1">
              <a:off x="1331515" y="2205130"/>
              <a:ext cx="3300" cy="1872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grpSp>
          <p:nvGrpSpPr>
            <p:cNvPr id="904" name="Shape 904"/>
            <p:cNvGrpSpPr/>
            <p:nvPr/>
          </p:nvGrpSpPr>
          <p:grpSpPr>
            <a:xfrm>
              <a:off x="4208473" y="1851270"/>
              <a:ext cx="795495" cy="714000"/>
              <a:chOff x="4784537" y="1851270"/>
              <a:chExt cx="795495" cy="714000"/>
            </a:xfrm>
          </p:grpSpPr>
          <p:cxnSp>
            <p:nvCxnSpPr>
              <p:cNvPr id="905" name="Shape 905"/>
              <p:cNvCxnSpPr/>
              <p:nvPr/>
            </p:nvCxnSpPr>
            <p:spPr>
              <a:xfrm flipH="1">
                <a:off x="4784537" y="1851270"/>
                <a:ext cx="3300" cy="714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lg" w="lg" type="stealth"/>
              </a:ln>
            </p:spPr>
          </p:cxnSp>
          <p:sp>
            <p:nvSpPr>
              <p:cNvPr id="906" name="Shape 906"/>
              <p:cNvSpPr txBox="1"/>
              <p:nvPr/>
            </p:nvSpPr>
            <p:spPr>
              <a:xfrm>
                <a:off x="4860032" y="1988840"/>
                <a:ext cx="72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轉化</a:t>
                </a:r>
              </a:p>
            </p:txBody>
          </p:sp>
        </p:grpSp>
        <p:grpSp>
          <p:nvGrpSpPr>
            <p:cNvPr id="907" name="Shape 907"/>
            <p:cNvGrpSpPr/>
            <p:nvPr/>
          </p:nvGrpSpPr>
          <p:grpSpPr>
            <a:xfrm>
              <a:off x="4208473" y="3428566"/>
              <a:ext cx="795495" cy="714000"/>
              <a:chOff x="4784537" y="1850836"/>
              <a:chExt cx="795495" cy="714000"/>
            </a:xfrm>
          </p:grpSpPr>
          <p:cxnSp>
            <p:nvCxnSpPr>
              <p:cNvPr id="908" name="Shape 908"/>
              <p:cNvCxnSpPr/>
              <p:nvPr/>
            </p:nvCxnSpPr>
            <p:spPr>
              <a:xfrm flipH="1">
                <a:off x="4784537" y="1850836"/>
                <a:ext cx="3300" cy="714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lg" w="lg" type="stealth"/>
              </a:ln>
            </p:spPr>
          </p:cxnSp>
          <p:sp>
            <p:nvSpPr>
              <p:cNvPr id="909" name="Shape 909"/>
              <p:cNvSpPr txBox="1"/>
              <p:nvPr/>
            </p:nvSpPr>
            <p:spPr>
              <a:xfrm>
                <a:off x="4860032" y="1988840"/>
                <a:ext cx="72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285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轉化</a:t>
                </a:r>
              </a:p>
            </p:txBody>
          </p:sp>
        </p:grpSp>
      </p:grpSp>
      <p:sp>
        <p:nvSpPr>
          <p:cNvPr id="910" name="Shape 910"/>
          <p:cNvSpPr/>
          <p:nvPr/>
        </p:nvSpPr>
        <p:spPr>
          <a:xfrm>
            <a:off x="3863975" y="1720850"/>
            <a:ext cx="431700" cy="1655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1" name="Shape 911"/>
          <p:cNvGrpSpPr/>
          <p:nvPr/>
        </p:nvGrpSpPr>
        <p:grpSpPr>
          <a:xfrm>
            <a:off x="1847842" y="1433519"/>
            <a:ext cx="5327664" cy="2376414"/>
            <a:chOff x="323528" y="980728"/>
            <a:chExt cx="5328730" cy="2376176"/>
          </a:xfrm>
        </p:grpSpPr>
        <p:grpSp>
          <p:nvGrpSpPr>
            <p:cNvPr id="912" name="Shape 912"/>
            <p:cNvGrpSpPr/>
            <p:nvPr/>
          </p:nvGrpSpPr>
          <p:grpSpPr>
            <a:xfrm>
              <a:off x="323528" y="1772816"/>
              <a:ext cx="1872000" cy="792000"/>
              <a:chOff x="611560" y="1412776"/>
              <a:chExt cx="1872000" cy="792000"/>
            </a:xfrm>
          </p:grpSpPr>
          <p:sp>
            <p:nvSpPr>
              <p:cNvPr id="913" name="Shape 913"/>
              <p:cNvSpPr/>
              <p:nvPr/>
            </p:nvSpPr>
            <p:spPr>
              <a:xfrm>
                <a:off x="611560" y="1412776"/>
                <a:ext cx="1872000" cy="792000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Shape 914"/>
              <p:cNvSpPr txBox="1"/>
              <p:nvPr/>
            </p:nvSpPr>
            <p:spPr>
              <a:xfrm>
                <a:off x="611560" y="1484207"/>
                <a:ext cx="1872000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571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總綱</a:t>
                </a:r>
              </a:p>
            </p:txBody>
          </p:sp>
        </p:grpSp>
        <p:grpSp>
          <p:nvGrpSpPr>
            <p:cNvPr id="915" name="Shape 915"/>
            <p:cNvGrpSpPr/>
            <p:nvPr/>
          </p:nvGrpSpPr>
          <p:grpSpPr>
            <a:xfrm>
              <a:off x="2843808" y="980728"/>
              <a:ext cx="2808450" cy="792000"/>
              <a:chOff x="611560" y="1412776"/>
              <a:chExt cx="1872300" cy="792000"/>
            </a:xfrm>
          </p:grpSpPr>
          <p:sp>
            <p:nvSpPr>
              <p:cNvPr id="916" name="Shape 916"/>
              <p:cNvSpPr/>
              <p:nvPr/>
            </p:nvSpPr>
            <p:spPr>
              <a:xfrm>
                <a:off x="611560" y="1412776"/>
                <a:ext cx="1872300" cy="792000"/>
              </a:xfrm>
              <a:prstGeom prst="roundRect">
                <a:avLst>
                  <a:gd fmla="val 16667" name="adj"/>
                </a:avLst>
              </a:prstGeom>
              <a:solidFill>
                <a:srgbClr val="D60093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Shape 917"/>
              <p:cNvSpPr txBox="1"/>
              <p:nvPr/>
            </p:nvSpPr>
            <p:spPr>
              <a:xfrm>
                <a:off x="611560" y="1484784"/>
                <a:ext cx="18723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核心素養</a:t>
                </a:r>
              </a:p>
            </p:txBody>
          </p:sp>
        </p:grpSp>
        <p:grpSp>
          <p:nvGrpSpPr>
            <p:cNvPr id="918" name="Shape 918"/>
            <p:cNvGrpSpPr/>
            <p:nvPr/>
          </p:nvGrpSpPr>
          <p:grpSpPr>
            <a:xfrm>
              <a:off x="2771800" y="2564904"/>
              <a:ext cx="2808450" cy="792000"/>
              <a:chOff x="611560" y="1412776"/>
              <a:chExt cx="1872300" cy="792000"/>
            </a:xfrm>
          </p:grpSpPr>
          <p:sp>
            <p:nvSpPr>
              <p:cNvPr id="919" name="Shape 919"/>
              <p:cNvSpPr/>
              <p:nvPr/>
            </p:nvSpPr>
            <p:spPr>
              <a:xfrm>
                <a:off x="611560" y="1412776"/>
                <a:ext cx="1872300" cy="792000"/>
              </a:xfrm>
              <a:prstGeom prst="roundRect">
                <a:avLst>
                  <a:gd fmla="val 16667" name="adj"/>
                </a:avLst>
              </a:prstGeom>
              <a:solidFill>
                <a:srgbClr val="FF3300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Shape 920"/>
              <p:cNvSpPr txBox="1"/>
              <p:nvPr/>
            </p:nvSpPr>
            <p:spPr>
              <a:xfrm>
                <a:off x="611560" y="1628800"/>
                <a:ext cx="18723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33337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1" i="0" lang="en-US" sz="2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各教育階段核心素養</a:t>
                </a:r>
              </a:p>
            </p:txBody>
          </p:sp>
        </p:grpSp>
      </p:grpSp>
      <p:grpSp>
        <p:nvGrpSpPr>
          <p:cNvPr id="921" name="Shape 921"/>
          <p:cNvGrpSpPr/>
          <p:nvPr/>
        </p:nvGrpSpPr>
        <p:grpSpPr>
          <a:xfrm>
            <a:off x="1738326" y="4602190"/>
            <a:ext cx="5653259" cy="792079"/>
            <a:chOff x="35509" y="4149080"/>
            <a:chExt cx="5652693" cy="792000"/>
          </a:xfrm>
        </p:grpSpPr>
        <p:grpSp>
          <p:nvGrpSpPr>
            <p:cNvPr id="922" name="Shape 922"/>
            <p:cNvGrpSpPr/>
            <p:nvPr/>
          </p:nvGrpSpPr>
          <p:grpSpPr>
            <a:xfrm>
              <a:off x="2411788" y="4149080"/>
              <a:ext cx="3276414" cy="792000"/>
              <a:chOff x="2411788" y="4149080"/>
              <a:chExt cx="3276414" cy="792000"/>
            </a:xfrm>
          </p:grpSpPr>
          <p:cxnSp>
            <p:nvCxnSpPr>
              <p:cNvPr id="923" name="Shape 923"/>
              <p:cNvCxnSpPr/>
              <p:nvPr/>
            </p:nvCxnSpPr>
            <p:spPr>
              <a:xfrm>
                <a:off x="2411788" y="4580840"/>
                <a:ext cx="7206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924" name="Shape 924"/>
              <p:cNvGrpSpPr/>
              <p:nvPr/>
            </p:nvGrpSpPr>
            <p:grpSpPr>
              <a:xfrm>
                <a:off x="2843568" y="4149080"/>
                <a:ext cx="2844635" cy="792000"/>
                <a:chOff x="661980" y="1412776"/>
                <a:chExt cx="1998900" cy="792000"/>
              </a:xfrm>
            </p:grpSpPr>
            <p:sp>
              <p:nvSpPr>
                <p:cNvPr id="925" name="Shape 925"/>
                <p:cNvSpPr/>
                <p:nvPr/>
              </p:nvSpPr>
              <p:spPr>
                <a:xfrm>
                  <a:off x="661980" y="1412776"/>
                  <a:ext cx="1998900" cy="7920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6600"/>
                </a:solidFill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11430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Shape 926"/>
                <p:cNvSpPr txBox="1"/>
                <p:nvPr/>
              </p:nvSpPr>
              <p:spPr>
                <a:xfrm>
                  <a:off x="661980" y="1628656"/>
                  <a:ext cx="1973100" cy="4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33337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b="1" i="0" lang="en-US" sz="21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各領域/科目核心素養</a:t>
                  </a:r>
                </a:p>
              </p:txBody>
            </p:sp>
          </p:grpSp>
        </p:grpSp>
        <p:grpSp>
          <p:nvGrpSpPr>
            <p:cNvPr id="927" name="Shape 927"/>
            <p:cNvGrpSpPr/>
            <p:nvPr/>
          </p:nvGrpSpPr>
          <p:grpSpPr>
            <a:xfrm>
              <a:off x="35509" y="4149080"/>
              <a:ext cx="2663616" cy="792000"/>
              <a:chOff x="560960" y="1412776"/>
              <a:chExt cx="1871700" cy="792000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611155" y="1412776"/>
                <a:ext cx="1770300" cy="792000"/>
              </a:xfrm>
              <a:prstGeom prst="roundRect">
                <a:avLst>
                  <a:gd fmla="val 16667" name="adj"/>
                </a:avLst>
              </a:prstGeom>
              <a:solidFill>
                <a:srgbClr val="003300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Shape 929"/>
              <p:cNvSpPr txBox="1"/>
              <p:nvPr/>
            </p:nvSpPr>
            <p:spPr>
              <a:xfrm>
                <a:off x="560960" y="1557225"/>
                <a:ext cx="1871700" cy="4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381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各領域/</a:t>
                </a:r>
                <a:r>
                  <a:rPr b="1" i="0" lang="en-US" sz="2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科目</a:t>
                </a:r>
                <a:r>
                  <a:rPr b="1" i="0" lang="en-US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綱要</a:t>
                </a:r>
              </a:p>
            </p:txBody>
          </p:sp>
        </p:grpSp>
      </p:grpSp>
      <p:grpSp>
        <p:nvGrpSpPr>
          <p:cNvPr id="930" name="Shape 930"/>
          <p:cNvGrpSpPr/>
          <p:nvPr/>
        </p:nvGrpSpPr>
        <p:grpSpPr>
          <a:xfrm>
            <a:off x="7536174" y="3520901"/>
            <a:ext cx="2808346" cy="792000"/>
            <a:chOff x="611560" y="1412776"/>
            <a:chExt cx="1973400" cy="792000"/>
          </a:xfrm>
        </p:grpSpPr>
        <p:sp>
          <p:nvSpPr>
            <p:cNvPr id="931" name="Shape 931"/>
            <p:cNvSpPr/>
            <p:nvPr/>
          </p:nvSpPr>
          <p:spPr>
            <a:xfrm>
              <a:off x="611560" y="1412776"/>
              <a:ext cx="1973100" cy="792000"/>
            </a:xfrm>
            <a:prstGeom prst="roundRect">
              <a:avLst>
                <a:gd fmla="val 16667" name="adj"/>
              </a:avLst>
            </a:prstGeom>
            <a:solidFill>
              <a:srgbClr val="008080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Shape 932"/>
            <p:cNvSpPr txBox="1"/>
            <p:nvPr/>
          </p:nvSpPr>
          <p:spPr>
            <a:xfrm>
              <a:off x="611560" y="1628800"/>
              <a:ext cx="19734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30162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各領域/科目理念與目標</a:t>
              </a:r>
            </a:p>
          </p:txBody>
        </p:sp>
      </p:grpSp>
      <p:grpSp>
        <p:nvGrpSpPr>
          <p:cNvPr id="933" name="Shape 933"/>
          <p:cNvGrpSpPr/>
          <p:nvPr/>
        </p:nvGrpSpPr>
        <p:grpSpPr>
          <a:xfrm>
            <a:off x="7535885" y="5824547"/>
            <a:ext cx="2808346" cy="792079"/>
            <a:chOff x="611560" y="1412776"/>
            <a:chExt cx="1973400" cy="792000"/>
          </a:xfrm>
        </p:grpSpPr>
        <p:sp>
          <p:nvSpPr>
            <p:cNvPr id="934" name="Shape 934"/>
            <p:cNvSpPr/>
            <p:nvPr/>
          </p:nvSpPr>
          <p:spPr>
            <a:xfrm>
              <a:off x="611560" y="1412776"/>
              <a:ext cx="1973400" cy="792000"/>
            </a:xfrm>
            <a:prstGeom prst="roundRect">
              <a:avLst>
                <a:gd fmla="val 16667" name="adj"/>
              </a:avLst>
            </a:prstGeom>
            <a:solidFill>
              <a:srgbClr val="0033CC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Shape 935"/>
            <p:cNvSpPr txBox="1"/>
            <p:nvPr/>
          </p:nvSpPr>
          <p:spPr>
            <a:xfrm>
              <a:off x="611560" y="1484206"/>
              <a:ext cx="19734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30162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各領域/科目學習重點</a:t>
              </a:r>
            </a:p>
            <a:p>
              <a:pPr indent="-30162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（學習表現/學習內容）</a:t>
              </a:r>
            </a:p>
          </p:txBody>
        </p:sp>
      </p:grpSp>
      <p:grpSp>
        <p:nvGrpSpPr>
          <p:cNvPr id="936" name="Shape 936"/>
          <p:cNvGrpSpPr/>
          <p:nvPr/>
        </p:nvGrpSpPr>
        <p:grpSpPr>
          <a:xfrm>
            <a:off x="6456294" y="3881443"/>
            <a:ext cx="3600320" cy="2673246"/>
            <a:chOff x="4932040" y="3429043"/>
            <a:chExt cx="3600320" cy="2673513"/>
          </a:xfrm>
        </p:grpSpPr>
        <p:cxnSp>
          <p:nvCxnSpPr>
            <p:cNvPr id="937" name="Shape 937"/>
            <p:cNvCxnSpPr/>
            <p:nvPr/>
          </p:nvCxnSpPr>
          <p:spPr>
            <a:xfrm rot="10800000">
              <a:off x="5292434" y="5084828"/>
              <a:ext cx="71400" cy="2160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grpSp>
          <p:nvGrpSpPr>
            <p:cNvPr id="938" name="Shape 938"/>
            <p:cNvGrpSpPr/>
            <p:nvPr/>
          </p:nvGrpSpPr>
          <p:grpSpPr>
            <a:xfrm>
              <a:off x="4932040" y="3429043"/>
              <a:ext cx="3600320" cy="2673513"/>
              <a:chOff x="4932040" y="3429043"/>
              <a:chExt cx="3600320" cy="2673513"/>
            </a:xfrm>
          </p:grpSpPr>
          <p:grpSp>
            <p:nvGrpSpPr>
              <p:cNvPr id="939" name="Shape 939"/>
              <p:cNvGrpSpPr/>
              <p:nvPr/>
            </p:nvGrpSpPr>
            <p:grpSpPr>
              <a:xfrm>
                <a:off x="4932040" y="3429043"/>
                <a:ext cx="3600320" cy="2673513"/>
                <a:chOff x="4932040" y="3429043"/>
                <a:chExt cx="3600320" cy="2673513"/>
              </a:xfrm>
            </p:grpSpPr>
            <p:sp>
              <p:nvSpPr>
                <p:cNvPr id="940" name="Shape 940"/>
                <p:cNvSpPr txBox="1"/>
                <p:nvPr/>
              </p:nvSpPr>
              <p:spPr>
                <a:xfrm>
                  <a:off x="4932040" y="5733256"/>
                  <a:ext cx="7200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對應</a:t>
                  </a:r>
                </a:p>
              </p:txBody>
            </p:sp>
            <p:grpSp>
              <p:nvGrpSpPr>
                <p:cNvPr id="941" name="Shape 941"/>
                <p:cNvGrpSpPr/>
                <p:nvPr/>
              </p:nvGrpSpPr>
              <p:grpSpPr>
                <a:xfrm>
                  <a:off x="5292230" y="3429043"/>
                  <a:ext cx="3240130" cy="2339195"/>
                  <a:chOff x="5292230" y="3429043"/>
                  <a:chExt cx="3240130" cy="2339195"/>
                </a:xfrm>
              </p:grpSpPr>
              <p:grpSp>
                <p:nvGrpSpPr>
                  <p:cNvPr id="942" name="Shape 942"/>
                  <p:cNvGrpSpPr/>
                  <p:nvPr/>
                </p:nvGrpSpPr>
                <p:grpSpPr>
                  <a:xfrm>
                    <a:off x="5292230" y="4725438"/>
                    <a:ext cx="1216500" cy="1042800"/>
                    <a:chOff x="5292230" y="4725438"/>
                    <a:chExt cx="1216500" cy="1042800"/>
                  </a:xfrm>
                </p:grpSpPr>
                <p:sp>
                  <p:nvSpPr>
                    <p:cNvPr id="943" name="Shape 943"/>
                    <p:cNvSpPr/>
                    <p:nvPr/>
                  </p:nvSpPr>
                  <p:spPr>
                    <a:xfrm rot="-10182307">
                      <a:off x="5360791" y="4814923"/>
                      <a:ext cx="1079377" cy="863829"/>
                    </a:xfrm>
                    <a:prstGeom prst="arc">
                      <a:avLst>
                        <a:gd fmla="val 15575473" name="adj1"/>
                        <a:gd fmla="val 21288285" name="adj2"/>
                      </a:avLst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  <p:txBody>
                    <a:bodyPr anchorCtr="0" anchor="ctr" bIns="45700" lIns="91425" rIns="91425" wrap="square" tIns="45700">
                      <a:noAutofit/>
                    </a:bodyPr>
                    <a:lstStyle/>
                    <a:p>
                      <a:pPr indent="-1143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944" name="Shape 944"/>
                    <p:cNvCxnSpPr/>
                    <p:nvPr/>
                  </p:nvCxnSpPr>
                  <p:spPr>
                    <a:xfrm>
                      <a:off x="5795628" y="5661224"/>
                      <a:ext cx="144600" cy="71400"/>
                    </a:xfrm>
                    <a:prstGeom prst="straightConnector1">
                      <a:avLst/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lg" w="lg" type="stealth"/>
                    </a:ln>
                  </p:spPr>
                </p:cxnSp>
              </p:grpSp>
              <p:grpSp>
                <p:nvGrpSpPr>
                  <p:cNvPr id="945" name="Shape 945"/>
                  <p:cNvGrpSpPr/>
                  <p:nvPr/>
                </p:nvGrpSpPr>
                <p:grpSpPr>
                  <a:xfrm>
                    <a:off x="6660119" y="3932208"/>
                    <a:ext cx="1188900" cy="1314900"/>
                    <a:chOff x="7248852" y="3937399"/>
                    <a:chExt cx="1188900" cy="1314900"/>
                  </a:xfrm>
                </p:grpSpPr>
                <p:sp>
                  <p:nvSpPr>
                    <p:cNvPr id="946" name="Shape 946"/>
                    <p:cNvSpPr/>
                    <p:nvPr/>
                  </p:nvSpPr>
                  <p:spPr>
                    <a:xfrm rot="4161271">
                      <a:off x="7303431" y="4163020"/>
                      <a:ext cx="1079741" cy="863659"/>
                    </a:xfrm>
                    <a:prstGeom prst="arc">
                      <a:avLst>
                        <a:gd fmla="val 15575473" name="adj1"/>
                        <a:gd fmla="val 21288285" name="adj2"/>
                      </a:avLst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  <p:txBody>
                    <a:bodyPr anchorCtr="0" anchor="ctr" bIns="45700" lIns="91425" rIns="91425" wrap="square" tIns="45700">
                      <a:noAutofit/>
                    </a:bodyPr>
                    <a:lstStyle/>
                    <a:p>
                      <a:pPr indent="-1143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947" name="Shape 947"/>
                    <p:cNvCxnSpPr/>
                    <p:nvPr/>
                  </p:nvCxnSpPr>
                  <p:spPr>
                    <a:xfrm flipH="1">
                      <a:off x="7968561" y="5017068"/>
                      <a:ext cx="216000" cy="144600"/>
                    </a:xfrm>
                    <a:prstGeom prst="straightConnector1">
                      <a:avLst/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lg" w="lg" type="stealth"/>
                    </a:ln>
                  </p:spPr>
                </p:cxnSp>
              </p:grpSp>
              <p:grpSp>
                <p:nvGrpSpPr>
                  <p:cNvPr id="948" name="Shape 948"/>
                  <p:cNvGrpSpPr/>
                  <p:nvPr/>
                </p:nvGrpSpPr>
                <p:grpSpPr>
                  <a:xfrm>
                    <a:off x="5414250" y="3429043"/>
                    <a:ext cx="960686" cy="1153207"/>
                    <a:chOff x="5414250" y="3429043"/>
                    <a:chExt cx="960686" cy="1153207"/>
                  </a:xfrm>
                </p:grpSpPr>
                <p:sp>
                  <p:nvSpPr>
                    <p:cNvPr id="949" name="Shape 949"/>
                    <p:cNvSpPr/>
                    <p:nvPr/>
                  </p:nvSpPr>
                  <p:spPr>
                    <a:xfrm rot="-5183338">
                      <a:off x="5369312" y="3583746"/>
                      <a:ext cx="1081247" cy="863609"/>
                    </a:xfrm>
                    <a:prstGeom prst="arc">
                      <a:avLst>
                        <a:gd fmla="val 15575473" name="adj1"/>
                        <a:gd fmla="val 21288285" name="adj2"/>
                      </a:avLst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  <p:txBody>
                    <a:bodyPr anchorCtr="0" anchor="ctr" bIns="45700" lIns="91425" rIns="91425" wrap="square" tIns="45700">
                      <a:noAutofit/>
                    </a:bodyPr>
                    <a:lstStyle/>
                    <a:p>
                      <a:pPr indent="-1143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950" name="Shape 950"/>
                    <p:cNvCxnSpPr/>
                    <p:nvPr/>
                  </p:nvCxnSpPr>
                  <p:spPr>
                    <a:xfrm rot="4999079">
                      <a:off x="5386009" y="4000469"/>
                      <a:ext cx="144381" cy="71594"/>
                    </a:xfrm>
                    <a:prstGeom prst="straightConnector1">
                      <a:avLst/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lg" w="lg" type="stealth"/>
                    </a:ln>
                  </p:spPr>
                </p:cxnSp>
                <p:cxnSp>
                  <p:nvCxnSpPr>
                    <p:cNvPr id="951" name="Shape 951"/>
                    <p:cNvCxnSpPr/>
                    <p:nvPr/>
                  </p:nvCxnSpPr>
                  <p:spPr>
                    <a:xfrm flipH="1" rot="10800000">
                      <a:off x="5795628" y="3429043"/>
                      <a:ext cx="216000" cy="71400"/>
                    </a:xfrm>
                    <a:prstGeom prst="straightConnector1">
                      <a:avLst/>
                    </a:prstGeom>
                    <a:noFill/>
                    <a:ln cap="flat" cmpd="sng" w="38100">
                      <a:solidFill>
                        <a:schemeClr val="accent2"/>
                      </a:solidFill>
                      <a:prstDash val="solid"/>
                      <a:miter lim="800000"/>
                      <a:headEnd len="med" w="med" type="none"/>
                      <a:tailEnd len="lg" w="lg" type="stealth"/>
                    </a:ln>
                  </p:spPr>
                </p:cxnSp>
              </p:grpSp>
              <p:sp>
                <p:nvSpPr>
                  <p:cNvPr id="952" name="Shape 952"/>
                  <p:cNvSpPr txBox="1"/>
                  <p:nvPr/>
                </p:nvSpPr>
                <p:spPr>
                  <a:xfrm>
                    <a:off x="7812360" y="4509120"/>
                    <a:ext cx="7200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rIns="91425" wrap="square" tIns="45700">
                    <a:noAutofit/>
                  </a:bodyPr>
                  <a:lstStyle/>
                  <a:p>
                    <a:pPr indent="-28575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ct val="25000"/>
                      <a:buFont typeface="Arial"/>
                      <a:buNone/>
                    </a:pPr>
                    <a:r>
                      <a:rPr b="1" i="0" lang="en-US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發展</a:t>
                    </a:r>
                  </a:p>
                </p:txBody>
              </p:sp>
            </p:grpSp>
            <p:sp>
              <p:nvSpPr>
                <p:cNvPr id="953" name="Shape 953"/>
                <p:cNvSpPr txBox="1"/>
                <p:nvPr/>
              </p:nvSpPr>
              <p:spPr>
                <a:xfrm>
                  <a:off x="5652120" y="3861048"/>
                  <a:ext cx="7200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wrap="square" tIns="45700">
                  <a:noAutofit/>
                </a:bodyPr>
                <a:lstStyle/>
                <a:p>
                  <a:pPr indent="-28575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Arial"/>
                    <a:buNone/>
                  </a:pPr>
                  <a:r>
                    <a:rPr b="1" i="0" lang="en-US" sz="18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發展</a:t>
                  </a:r>
                </a:p>
              </p:txBody>
            </p:sp>
          </p:grpSp>
          <p:cxnSp>
            <p:nvCxnSpPr>
              <p:cNvPr id="954" name="Shape 954"/>
              <p:cNvCxnSpPr>
                <a:stCxn id="946" idx="0"/>
              </p:cNvCxnSpPr>
              <p:nvPr/>
            </p:nvCxnSpPr>
            <p:spPr>
              <a:xfrm rot="10800000">
                <a:off x="7542702" y="4265679"/>
                <a:ext cx="84000" cy="99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lg" w="lg" type="stealth"/>
              </a:ln>
            </p:spPr>
          </p:cxnSp>
        </p:grpSp>
      </p:grpSp>
      <p:sp>
        <p:nvSpPr>
          <p:cNvPr id="955" name="Shape 955"/>
          <p:cNvSpPr txBox="1"/>
          <p:nvPr/>
        </p:nvSpPr>
        <p:spPr>
          <a:xfrm>
            <a:off x="2840038" y="401638"/>
            <a:ext cx="6856500" cy="59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508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核心素養的轉化與發展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13.PNG" id="960" name="Shape 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838" y="837800"/>
            <a:ext cx="8413744" cy="502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>
            <p:ph type="ctrTitle"/>
          </p:nvPr>
        </p:nvSpPr>
        <p:spPr>
          <a:xfrm>
            <a:off x="1293813" y="1909763"/>
            <a:ext cx="9604375" cy="3382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04775" lvl="0" mar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資訊科技課程的學習重點</a:t>
            </a:r>
          </a:p>
        </p:txBody>
      </p:sp>
      <p:sp>
        <p:nvSpPr>
          <p:cNvPr id="966" name="Shape 966"/>
          <p:cNvSpPr txBox="1"/>
          <p:nvPr>
            <p:ph idx="1" type="subTitle"/>
          </p:nvPr>
        </p:nvSpPr>
        <p:spPr>
          <a:xfrm>
            <a:off x="1293813" y="5432425"/>
            <a:ext cx="9604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運算思維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為概念的核心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amond Grid 16x9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amond Grid 16x9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DiamondGrid">
    <a:dk1>
      <a:srgbClr val="2D2E2D"/>
    </a:dk1>
    <a:lt1>
      <a:srgbClr val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