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77"/>
  </p:notesMasterIdLst>
  <p:handoutMasterIdLst>
    <p:handoutMasterId r:id="rId78"/>
  </p:handoutMasterIdLst>
  <p:sldIdLst>
    <p:sldId id="529" r:id="rId2"/>
    <p:sldId id="830" r:id="rId3"/>
    <p:sldId id="844" r:id="rId4"/>
    <p:sldId id="941" r:id="rId5"/>
    <p:sldId id="839" r:id="rId6"/>
    <p:sldId id="819" r:id="rId7"/>
    <p:sldId id="653" r:id="rId8"/>
    <p:sldId id="654" r:id="rId9"/>
    <p:sldId id="686" r:id="rId10"/>
    <p:sldId id="942" r:id="rId11"/>
    <p:sldId id="943" r:id="rId12"/>
    <p:sldId id="445" r:id="rId13"/>
    <p:sldId id="804" r:id="rId14"/>
    <p:sldId id="944" r:id="rId15"/>
    <p:sldId id="333" r:id="rId16"/>
    <p:sldId id="334" r:id="rId17"/>
    <p:sldId id="935" r:id="rId18"/>
    <p:sldId id="936" r:id="rId19"/>
    <p:sldId id="813" r:id="rId20"/>
    <p:sldId id="815" r:id="rId21"/>
    <p:sldId id="496" r:id="rId22"/>
    <p:sldId id="695" r:id="rId23"/>
    <p:sldId id="699" r:id="rId24"/>
    <p:sldId id="905" r:id="rId25"/>
    <p:sldId id="724" r:id="rId26"/>
    <p:sldId id="725" r:id="rId27"/>
    <p:sldId id="757" r:id="rId28"/>
    <p:sldId id="537" r:id="rId29"/>
    <p:sldId id="849" r:id="rId30"/>
    <p:sldId id="945" r:id="rId31"/>
    <p:sldId id="851" r:id="rId32"/>
    <p:sldId id="861" r:id="rId33"/>
    <p:sldId id="784" r:id="rId34"/>
    <p:sldId id="933" r:id="rId35"/>
    <p:sldId id="786" r:id="rId36"/>
    <p:sldId id="923" r:id="rId37"/>
    <p:sldId id="792" r:id="rId38"/>
    <p:sldId id="931" r:id="rId39"/>
    <p:sldId id="897" r:id="rId40"/>
    <p:sldId id="898" r:id="rId41"/>
    <p:sldId id="926" r:id="rId42"/>
    <p:sldId id="928" r:id="rId43"/>
    <p:sldId id="798" r:id="rId44"/>
    <p:sldId id="927" r:id="rId45"/>
    <p:sldId id="947" r:id="rId46"/>
    <p:sldId id="959" r:id="rId47"/>
    <p:sldId id="948" r:id="rId48"/>
    <p:sldId id="949" r:id="rId49"/>
    <p:sldId id="937" r:id="rId50"/>
    <p:sldId id="950" r:id="rId51"/>
    <p:sldId id="951" r:id="rId52"/>
    <p:sldId id="952" r:id="rId53"/>
    <p:sldId id="953" r:id="rId54"/>
    <p:sldId id="954" r:id="rId55"/>
    <p:sldId id="955" r:id="rId56"/>
    <p:sldId id="768" r:id="rId57"/>
    <p:sldId id="909" r:id="rId58"/>
    <p:sldId id="957" r:id="rId59"/>
    <p:sldId id="910" r:id="rId60"/>
    <p:sldId id="946" r:id="rId61"/>
    <p:sldId id="922" r:id="rId62"/>
    <p:sldId id="820" r:id="rId63"/>
    <p:sldId id="958" r:id="rId64"/>
    <p:sldId id="823" r:id="rId65"/>
    <p:sldId id="783" r:id="rId66"/>
    <p:sldId id="634" r:id="rId67"/>
    <p:sldId id="899" r:id="rId68"/>
    <p:sldId id="353" r:id="rId69"/>
    <p:sldId id="361" r:id="rId70"/>
    <p:sldId id="317" r:id="rId71"/>
    <p:sldId id="362" r:id="rId72"/>
    <p:sldId id="357" r:id="rId73"/>
    <p:sldId id="355" r:id="rId74"/>
    <p:sldId id="316" r:id="rId75"/>
    <p:sldId id="369" r:id="rId76"/>
  </p:sldIdLst>
  <p:sldSz cx="9144000" cy="6858000" type="screen4x3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0000FF"/>
    <a:srgbClr val="006600"/>
    <a:srgbClr val="E6E6E6"/>
    <a:srgbClr val="FFCCFF"/>
    <a:srgbClr val="99FFCC"/>
    <a:srgbClr val="FFCC99"/>
    <a:srgbClr val="990000"/>
    <a:srgbClr val="FF00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9" autoAdjust="0"/>
    <p:restoredTop sz="93093" autoAdjust="0"/>
  </p:normalViewPr>
  <p:slideViewPr>
    <p:cSldViewPr>
      <p:cViewPr varScale="1">
        <p:scale>
          <a:sx n="81" d="100"/>
          <a:sy n="81" d="100"/>
        </p:scale>
        <p:origin x="1469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475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108"/>
    </p:cViewPr>
  </p:sorterViewPr>
  <p:notesViewPr>
    <p:cSldViewPr>
      <p:cViewPr varScale="1">
        <p:scale>
          <a:sx n="78" d="100"/>
          <a:sy n="78" d="100"/>
        </p:scale>
        <p:origin x="-3966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D2AFB2-FD43-4A34-86BA-0007DA796AEA}" type="doc">
      <dgm:prSet loTypeId="urn:microsoft.com/office/officeart/2005/8/layout/gear1" loCatId="cycle" qsTypeId="urn:microsoft.com/office/officeart/2005/8/quickstyle/simple1#1" qsCatId="simple" csTypeId="urn:microsoft.com/office/officeart/2005/8/colors/colorful5" csCatId="colorful" phldr="1"/>
      <dgm:spPr/>
    </dgm:pt>
    <dgm:pt modelId="{B4FB02AD-08B9-409B-B0FF-73FE9AEBAFF7}">
      <dgm:prSet phldrT="[文字]" custT="1"/>
      <dgm:spPr>
        <a:solidFill>
          <a:srgbClr val="92D050"/>
        </a:solidFill>
        <a:ln w="38100">
          <a:solidFill>
            <a:srgbClr val="00B050"/>
          </a:solidFill>
        </a:ln>
      </dgm:spPr>
      <dgm:t>
        <a:bodyPr/>
        <a:lstStyle/>
        <a:p>
          <a:r>
            <a:rPr lang="zh-TW" altLang="en-US" sz="4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學生</a:t>
          </a:r>
        </a:p>
      </dgm:t>
    </dgm:pt>
    <dgm:pt modelId="{730665FC-8387-40AF-9993-CCE2BE20AFC0}" type="parTrans" cxnId="{17701676-6ADD-4BA7-9387-15B17CF6B3D1}">
      <dgm:prSet/>
      <dgm:spPr/>
      <dgm:t>
        <a:bodyPr/>
        <a:lstStyle/>
        <a:p>
          <a:endParaRPr lang="zh-TW" altLang="en-US"/>
        </a:p>
      </dgm:t>
    </dgm:pt>
    <dgm:pt modelId="{3470786B-4CF0-454C-B04A-ABA9B7104ABE}" type="sibTrans" cxnId="{17701676-6ADD-4BA7-9387-15B17CF6B3D1}">
      <dgm:prSet/>
      <dgm:spPr>
        <a:solidFill>
          <a:srgbClr val="92D050"/>
        </a:solidFill>
      </dgm:spPr>
      <dgm:t>
        <a:bodyPr/>
        <a:lstStyle/>
        <a:p>
          <a:endParaRPr lang="zh-TW" altLang="en-US"/>
        </a:p>
      </dgm:t>
    </dgm:pt>
    <dgm:pt modelId="{1C1AFDA2-63C7-4AD0-89A0-B98A32F6C7A6}">
      <dgm:prSet phldrT="[文字]" custT="1"/>
      <dgm:spPr>
        <a:solidFill>
          <a:srgbClr val="00B0F0"/>
        </a:solidFill>
        <a:ln w="38100">
          <a:solidFill>
            <a:srgbClr val="0070C0"/>
          </a:solidFill>
        </a:ln>
      </dgm:spPr>
      <dgm:t>
        <a:bodyPr/>
        <a:lstStyle/>
        <a:p>
          <a:r>
            <a:rPr lang="zh-TW" altLang="en-US" sz="28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家長</a:t>
          </a:r>
        </a:p>
      </dgm:t>
    </dgm:pt>
    <dgm:pt modelId="{A46CD4A1-B816-4044-9DFF-048F90ACD2D5}" type="parTrans" cxnId="{25F9F29F-6EB8-4ED0-8332-30CBE1DBE80A}">
      <dgm:prSet/>
      <dgm:spPr/>
      <dgm:t>
        <a:bodyPr/>
        <a:lstStyle/>
        <a:p>
          <a:endParaRPr lang="zh-TW" altLang="en-US"/>
        </a:p>
      </dgm:t>
    </dgm:pt>
    <dgm:pt modelId="{5697CCAE-7FCF-4B4E-8D15-84A209426511}" type="sibTrans" cxnId="{25F9F29F-6EB8-4ED0-8332-30CBE1DBE80A}">
      <dgm:prSet/>
      <dgm:spPr>
        <a:solidFill>
          <a:srgbClr val="00B0F0"/>
        </a:solidFill>
      </dgm:spPr>
      <dgm:t>
        <a:bodyPr/>
        <a:lstStyle/>
        <a:p>
          <a:endParaRPr lang="zh-TW" altLang="en-US"/>
        </a:p>
      </dgm:t>
    </dgm:pt>
    <dgm:pt modelId="{A9872E36-200C-414B-A98E-56A74450DCF3}">
      <dgm:prSet phldrT="[文字]" custT="1"/>
      <dgm:spPr>
        <a:solidFill>
          <a:srgbClr val="FFC000"/>
        </a:solidFill>
        <a:ln>
          <a:solidFill>
            <a:srgbClr val="FF6600"/>
          </a:solidFill>
        </a:ln>
      </dgm:spPr>
      <dgm:t>
        <a:bodyPr/>
        <a:lstStyle/>
        <a:p>
          <a:r>
            <a:rPr lang="zh-TW" altLang="en-US" sz="28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重要他人</a:t>
          </a:r>
        </a:p>
      </dgm:t>
    </dgm:pt>
    <dgm:pt modelId="{52735724-C630-4EB9-B5C0-E3698E324D00}" type="parTrans" cxnId="{379F4DC1-A4F5-4FF0-86E9-4B5A3BB5F9F9}">
      <dgm:prSet/>
      <dgm:spPr/>
      <dgm:t>
        <a:bodyPr/>
        <a:lstStyle/>
        <a:p>
          <a:endParaRPr lang="zh-TW" altLang="en-US"/>
        </a:p>
      </dgm:t>
    </dgm:pt>
    <dgm:pt modelId="{87D56500-3079-486D-8BCF-126CAA0E949C}" type="sibTrans" cxnId="{379F4DC1-A4F5-4FF0-86E9-4B5A3BB5F9F9}">
      <dgm:prSet/>
      <dgm:spPr>
        <a:solidFill>
          <a:srgbClr val="FF0000"/>
        </a:solidFill>
      </dgm:spPr>
      <dgm:t>
        <a:bodyPr/>
        <a:lstStyle/>
        <a:p>
          <a:endParaRPr lang="zh-TW" altLang="en-US"/>
        </a:p>
      </dgm:t>
    </dgm:pt>
    <dgm:pt modelId="{77213D52-446C-4140-8541-6AFE309C443B}" type="pres">
      <dgm:prSet presAssocID="{78D2AFB2-FD43-4A34-86BA-0007DA796AE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A14BC18-6F9A-4AEC-A8EC-D16895436963}" type="pres">
      <dgm:prSet presAssocID="{B4FB02AD-08B9-409B-B0FF-73FE9AEBAFF7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153B0A-7DF6-4B2E-B56B-D769C8F404E5}" type="pres">
      <dgm:prSet presAssocID="{B4FB02AD-08B9-409B-B0FF-73FE9AEBAFF7}" presName="gear1srcNode" presStyleLbl="node1" presStyleIdx="0" presStyleCnt="3"/>
      <dgm:spPr/>
      <dgm:t>
        <a:bodyPr/>
        <a:lstStyle/>
        <a:p>
          <a:endParaRPr lang="zh-TW" altLang="en-US"/>
        </a:p>
      </dgm:t>
    </dgm:pt>
    <dgm:pt modelId="{54688A6F-0242-43D0-A1DF-708CE7AC4083}" type="pres">
      <dgm:prSet presAssocID="{B4FB02AD-08B9-409B-B0FF-73FE9AEBAFF7}" presName="gear1dstNode" presStyleLbl="node1" presStyleIdx="0" presStyleCnt="3"/>
      <dgm:spPr/>
      <dgm:t>
        <a:bodyPr/>
        <a:lstStyle/>
        <a:p>
          <a:endParaRPr lang="zh-TW" altLang="en-US"/>
        </a:p>
      </dgm:t>
    </dgm:pt>
    <dgm:pt modelId="{D105F10A-51D5-4D3B-B1A0-3A14020FD9B7}" type="pres">
      <dgm:prSet presAssocID="{1C1AFDA2-63C7-4AD0-89A0-B98A32F6C7A6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90B0CC-3B31-499A-B891-8189C81B71A3}" type="pres">
      <dgm:prSet presAssocID="{1C1AFDA2-63C7-4AD0-89A0-B98A32F6C7A6}" presName="gear2srcNode" presStyleLbl="node1" presStyleIdx="1" presStyleCnt="3"/>
      <dgm:spPr/>
      <dgm:t>
        <a:bodyPr/>
        <a:lstStyle/>
        <a:p>
          <a:endParaRPr lang="zh-TW" altLang="en-US"/>
        </a:p>
      </dgm:t>
    </dgm:pt>
    <dgm:pt modelId="{49DBCEC0-B24F-4704-9997-AE88600187D9}" type="pres">
      <dgm:prSet presAssocID="{1C1AFDA2-63C7-4AD0-89A0-B98A32F6C7A6}" presName="gear2dstNode" presStyleLbl="node1" presStyleIdx="1" presStyleCnt="3"/>
      <dgm:spPr/>
      <dgm:t>
        <a:bodyPr/>
        <a:lstStyle/>
        <a:p>
          <a:endParaRPr lang="zh-TW" altLang="en-US"/>
        </a:p>
      </dgm:t>
    </dgm:pt>
    <dgm:pt modelId="{FF1FAC84-064E-49BA-9CD8-6DBD84D94F14}" type="pres">
      <dgm:prSet presAssocID="{A9872E36-200C-414B-A98E-56A74450DCF3}" presName="gear3" presStyleLbl="node1" presStyleIdx="2" presStyleCnt="3"/>
      <dgm:spPr/>
      <dgm:t>
        <a:bodyPr/>
        <a:lstStyle/>
        <a:p>
          <a:endParaRPr lang="zh-TW" altLang="en-US"/>
        </a:p>
      </dgm:t>
    </dgm:pt>
    <dgm:pt modelId="{8D0BA86D-5344-4DC3-82C6-410D35DC4E59}" type="pres">
      <dgm:prSet presAssocID="{A9872E36-200C-414B-A98E-56A74450DCF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7314A7-65DB-40E8-B560-D548B2553B85}" type="pres">
      <dgm:prSet presAssocID="{A9872E36-200C-414B-A98E-56A74450DCF3}" presName="gear3srcNode" presStyleLbl="node1" presStyleIdx="2" presStyleCnt="3"/>
      <dgm:spPr/>
      <dgm:t>
        <a:bodyPr/>
        <a:lstStyle/>
        <a:p>
          <a:endParaRPr lang="zh-TW" altLang="en-US"/>
        </a:p>
      </dgm:t>
    </dgm:pt>
    <dgm:pt modelId="{24FA9A56-9A3C-4D32-A90F-5B49B746662F}" type="pres">
      <dgm:prSet presAssocID="{A9872E36-200C-414B-A98E-56A74450DCF3}" presName="gear3dstNode" presStyleLbl="node1" presStyleIdx="2" presStyleCnt="3"/>
      <dgm:spPr/>
      <dgm:t>
        <a:bodyPr/>
        <a:lstStyle/>
        <a:p>
          <a:endParaRPr lang="zh-TW" altLang="en-US"/>
        </a:p>
      </dgm:t>
    </dgm:pt>
    <dgm:pt modelId="{F24AAD2B-BF64-4451-B2DA-F9A32DACBA19}" type="pres">
      <dgm:prSet presAssocID="{3470786B-4CF0-454C-B04A-ABA9B7104ABE}" presName="connector1" presStyleLbl="sibTrans2D1" presStyleIdx="0" presStyleCnt="3"/>
      <dgm:spPr/>
      <dgm:t>
        <a:bodyPr/>
        <a:lstStyle/>
        <a:p>
          <a:endParaRPr lang="zh-TW" altLang="en-US"/>
        </a:p>
      </dgm:t>
    </dgm:pt>
    <dgm:pt modelId="{D571822E-360D-43D3-86E3-A75DAD1CD3A5}" type="pres">
      <dgm:prSet presAssocID="{5697CCAE-7FCF-4B4E-8D15-84A209426511}" presName="connector2" presStyleLbl="sibTrans2D1" presStyleIdx="1" presStyleCnt="3"/>
      <dgm:spPr/>
      <dgm:t>
        <a:bodyPr/>
        <a:lstStyle/>
        <a:p>
          <a:endParaRPr lang="zh-TW" altLang="en-US"/>
        </a:p>
      </dgm:t>
    </dgm:pt>
    <dgm:pt modelId="{68271545-1811-4712-A500-FC0FC419A452}" type="pres">
      <dgm:prSet presAssocID="{87D56500-3079-486D-8BCF-126CAA0E949C}" presName="connector3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2B202EE1-FD52-4379-8D4E-571D2A6FF42B}" type="presOf" srcId="{1C1AFDA2-63C7-4AD0-89A0-B98A32F6C7A6}" destId="{49DBCEC0-B24F-4704-9997-AE88600187D9}" srcOrd="2" destOrd="0" presId="urn:microsoft.com/office/officeart/2005/8/layout/gear1"/>
    <dgm:cxn modelId="{9AEE56C5-CD70-4133-A5B5-D0A8929A37AE}" type="presOf" srcId="{1C1AFDA2-63C7-4AD0-89A0-B98A32F6C7A6}" destId="{6C90B0CC-3B31-499A-B891-8189C81B71A3}" srcOrd="1" destOrd="0" presId="urn:microsoft.com/office/officeart/2005/8/layout/gear1"/>
    <dgm:cxn modelId="{3970CFFE-A186-42FA-88B6-7739FB3AD97E}" type="presOf" srcId="{87D56500-3079-486D-8BCF-126CAA0E949C}" destId="{68271545-1811-4712-A500-FC0FC419A452}" srcOrd="0" destOrd="0" presId="urn:microsoft.com/office/officeart/2005/8/layout/gear1"/>
    <dgm:cxn modelId="{4E4F7CD8-09EA-489A-B2BB-67E191BC215B}" type="presOf" srcId="{B4FB02AD-08B9-409B-B0FF-73FE9AEBAFF7}" destId="{54688A6F-0242-43D0-A1DF-708CE7AC4083}" srcOrd="2" destOrd="0" presId="urn:microsoft.com/office/officeart/2005/8/layout/gear1"/>
    <dgm:cxn modelId="{F4AFA2CE-DC22-4A38-AC58-E8C09669462D}" type="presOf" srcId="{A9872E36-200C-414B-A98E-56A74450DCF3}" destId="{24FA9A56-9A3C-4D32-A90F-5B49B746662F}" srcOrd="3" destOrd="0" presId="urn:microsoft.com/office/officeart/2005/8/layout/gear1"/>
    <dgm:cxn modelId="{A0A5F1A5-E06E-4CC0-A40E-A8D043F8C124}" type="presOf" srcId="{B4FB02AD-08B9-409B-B0FF-73FE9AEBAFF7}" destId="{EA14BC18-6F9A-4AEC-A8EC-D16895436963}" srcOrd="0" destOrd="0" presId="urn:microsoft.com/office/officeart/2005/8/layout/gear1"/>
    <dgm:cxn modelId="{66E6BEF9-18E3-4264-B175-5A267E12C55F}" type="presOf" srcId="{1C1AFDA2-63C7-4AD0-89A0-B98A32F6C7A6}" destId="{D105F10A-51D5-4D3B-B1A0-3A14020FD9B7}" srcOrd="0" destOrd="0" presId="urn:microsoft.com/office/officeart/2005/8/layout/gear1"/>
    <dgm:cxn modelId="{59845C2B-727F-42B1-BC5A-DD33FD9A9C12}" type="presOf" srcId="{78D2AFB2-FD43-4A34-86BA-0007DA796AEA}" destId="{77213D52-446C-4140-8541-6AFE309C443B}" srcOrd="0" destOrd="0" presId="urn:microsoft.com/office/officeart/2005/8/layout/gear1"/>
    <dgm:cxn modelId="{55D2E897-DDF6-4EF2-9432-46A327C90FB2}" type="presOf" srcId="{3470786B-4CF0-454C-B04A-ABA9B7104ABE}" destId="{F24AAD2B-BF64-4451-B2DA-F9A32DACBA19}" srcOrd="0" destOrd="0" presId="urn:microsoft.com/office/officeart/2005/8/layout/gear1"/>
    <dgm:cxn modelId="{379F4DC1-A4F5-4FF0-86E9-4B5A3BB5F9F9}" srcId="{78D2AFB2-FD43-4A34-86BA-0007DA796AEA}" destId="{A9872E36-200C-414B-A98E-56A74450DCF3}" srcOrd="2" destOrd="0" parTransId="{52735724-C630-4EB9-B5C0-E3698E324D00}" sibTransId="{87D56500-3079-486D-8BCF-126CAA0E949C}"/>
    <dgm:cxn modelId="{B0F3A58F-7CDE-4789-B625-108C8219B242}" type="presOf" srcId="{A9872E36-200C-414B-A98E-56A74450DCF3}" destId="{8D0BA86D-5344-4DC3-82C6-410D35DC4E59}" srcOrd="1" destOrd="0" presId="urn:microsoft.com/office/officeart/2005/8/layout/gear1"/>
    <dgm:cxn modelId="{A316FF4A-251B-4DF3-A2A0-256826898766}" type="presOf" srcId="{5697CCAE-7FCF-4B4E-8D15-84A209426511}" destId="{D571822E-360D-43D3-86E3-A75DAD1CD3A5}" srcOrd="0" destOrd="0" presId="urn:microsoft.com/office/officeart/2005/8/layout/gear1"/>
    <dgm:cxn modelId="{25F9F29F-6EB8-4ED0-8332-30CBE1DBE80A}" srcId="{78D2AFB2-FD43-4A34-86BA-0007DA796AEA}" destId="{1C1AFDA2-63C7-4AD0-89A0-B98A32F6C7A6}" srcOrd="1" destOrd="0" parTransId="{A46CD4A1-B816-4044-9DFF-048F90ACD2D5}" sibTransId="{5697CCAE-7FCF-4B4E-8D15-84A209426511}"/>
    <dgm:cxn modelId="{6825C5FC-2462-4BB5-98A2-E27118EB0EE9}" type="presOf" srcId="{A9872E36-200C-414B-A98E-56A74450DCF3}" destId="{767314A7-65DB-40E8-B560-D548B2553B85}" srcOrd="2" destOrd="0" presId="urn:microsoft.com/office/officeart/2005/8/layout/gear1"/>
    <dgm:cxn modelId="{080A6E16-887B-4EEE-88AC-15537D880C2A}" type="presOf" srcId="{B4FB02AD-08B9-409B-B0FF-73FE9AEBAFF7}" destId="{9F153B0A-7DF6-4B2E-B56B-D769C8F404E5}" srcOrd="1" destOrd="0" presId="urn:microsoft.com/office/officeart/2005/8/layout/gear1"/>
    <dgm:cxn modelId="{17701676-6ADD-4BA7-9387-15B17CF6B3D1}" srcId="{78D2AFB2-FD43-4A34-86BA-0007DA796AEA}" destId="{B4FB02AD-08B9-409B-B0FF-73FE9AEBAFF7}" srcOrd="0" destOrd="0" parTransId="{730665FC-8387-40AF-9993-CCE2BE20AFC0}" sibTransId="{3470786B-4CF0-454C-B04A-ABA9B7104ABE}"/>
    <dgm:cxn modelId="{FFD7140D-B355-4CA9-A967-80E25BC145F3}" type="presOf" srcId="{A9872E36-200C-414B-A98E-56A74450DCF3}" destId="{FF1FAC84-064E-49BA-9CD8-6DBD84D94F14}" srcOrd="0" destOrd="0" presId="urn:microsoft.com/office/officeart/2005/8/layout/gear1"/>
    <dgm:cxn modelId="{F1D89CCC-F8B0-4C92-AAAC-9AA2FB1BE5A3}" type="presParOf" srcId="{77213D52-446C-4140-8541-6AFE309C443B}" destId="{EA14BC18-6F9A-4AEC-A8EC-D16895436963}" srcOrd="0" destOrd="0" presId="urn:microsoft.com/office/officeart/2005/8/layout/gear1"/>
    <dgm:cxn modelId="{15E6FE31-BA93-4FA0-AC3A-1969A926956A}" type="presParOf" srcId="{77213D52-446C-4140-8541-6AFE309C443B}" destId="{9F153B0A-7DF6-4B2E-B56B-D769C8F404E5}" srcOrd="1" destOrd="0" presId="urn:microsoft.com/office/officeart/2005/8/layout/gear1"/>
    <dgm:cxn modelId="{6ED9411A-2673-4BAE-9399-3B2ED4E46C16}" type="presParOf" srcId="{77213D52-446C-4140-8541-6AFE309C443B}" destId="{54688A6F-0242-43D0-A1DF-708CE7AC4083}" srcOrd="2" destOrd="0" presId="urn:microsoft.com/office/officeart/2005/8/layout/gear1"/>
    <dgm:cxn modelId="{7643FE09-AF32-4224-B04C-93D8F108F9A4}" type="presParOf" srcId="{77213D52-446C-4140-8541-6AFE309C443B}" destId="{D105F10A-51D5-4D3B-B1A0-3A14020FD9B7}" srcOrd="3" destOrd="0" presId="urn:microsoft.com/office/officeart/2005/8/layout/gear1"/>
    <dgm:cxn modelId="{21DC940E-DDED-424D-AA60-F92A5ADF7A4F}" type="presParOf" srcId="{77213D52-446C-4140-8541-6AFE309C443B}" destId="{6C90B0CC-3B31-499A-B891-8189C81B71A3}" srcOrd="4" destOrd="0" presId="urn:microsoft.com/office/officeart/2005/8/layout/gear1"/>
    <dgm:cxn modelId="{15DF943D-F904-48B4-AB77-AC2B60A04C51}" type="presParOf" srcId="{77213D52-446C-4140-8541-6AFE309C443B}" destId="{49DBCEC0-B24F-4704-9997-AE88600187D9}" srcOrd="5" destOrd="0" presId="urn:microsoft.com/office/officeart/2005/8/layout/gear1"/>
    <dgm:cxn modelId="{121F9F72-454A-42D2-BDDB-18346CAF05E4}" type="presParOf" srcId="{77213D52-446C-4140-8541-6AFE309C443B}" destId="{FF1FAC84-064E-49BA-9CD8-6DBD84D94F14}" srcOrd="6" destOrd="0" presId="urn:microsoft.com/office/officeart/2005/8/layout/gear1"/>
    <dgm:cxn modelId="{58CF932C-EA52-4354-A6A0-21B60FEB19E4}" type="presParOf" srcId="{77213D52-446C-4140-8541-6AFE309C443B}" destId="{8D0BA86D-5344-4DC3-82C6-410D35DC4E59}" srcOrd="7" destOrd="0" presId="urn:microsoft.com/office/officeart/2005/8/layout/gear1"/>
    <dgm:cxn modelId="{989A7EFB-1188-4E3E-9688-3C0A4A0E49D2}" type="presParOf" srcId="{77213D52-446C-4140-8541-6AFE309C443B}" destId="{767314A7-65DB-40E8-B560-D548B2553B85}" srcOrd="8" destOrd="0" presId="urn:microsoft.com/office/officeart/2005/8/layout/gear1"/>
    <dgm:cxn modelId="{B7B970CD-BBB0-4785-ABED-33ED05B16B10}" type="presParOf" srcId="{77213D52-446C-4140-8541-6AFE309C443B}" destId="{24FA9A56-9A3C-4D32-A90F-5B49B746662F}" srcOrd="9" destOrd="0" presId="urn:microsoft.com/office/officeart/2005/8/layout/gear1"/>
    <dgm:cxn modelId="{6696D34D-CA3F-415D-AD41-0EC065B86CE8}" type="presParOf" srcId="{77213D52-446C-4140-8541-6AFE309C443B}" destId="{F24AAD2B-BF64-4451-B2DA-F9A32DACBA19}" srcOrd="10" destOrd="0" presId="urn:microsoft.com/office/officeart/2005/8/layout/gear1"/>
    <dgm:cxn modelId="{E3121C9B-3767-46E9-8393-2E5FB7A806F2}" type="presParOf" srcId="{77213D52-446C-4140-8541-6AFE309C443B}" destId="{D571822E-360D-43D3-86E3-A75DAD1CD3A5}" srcOrd="11" destOrd="0" presId="urn:microsoft.com/office/officeart/2005/8/layout/gear1"/>
    <dgm:cxn modelId="{6A4FE5B7-F575-4504-9270-5A0E4E5BA089}" type="presParOf" srcId="{77213D52-446C-4140-8541-6AFE309C443B}" destId="{68271545-1811-4712-A500-FC0FC419A45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CCF63C-7C7A-478C-B44C-0001B464B218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7D2DB27D-9035-41F3-A570-DBCC37727ABE}">
      <dgm:prSet phldrT="[文字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zh-TW" altLang="en-US" sz="2000" b="1" dirty="0">
              <a:solidFill>
                <a:schemeClr val="tx1"/>
              </a:solidFill>
              <a:latin typeface="+mj-ea"/>
              <a:ea typeface="+mj-ea"/>
            </a:rPr>
            <a:t>免試入學</a:t>
          </a:r>
        </a:p>
      </dgm:t>
    </dgm:pt>
    <dgm:pt modelId="{5691C312-7852-4DD4-9FF0-D2C6B8E7427C}" type="parTrans" cxnId="{8CF31A34-DA69-4E1D-9198-FEC9456BB09F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EA0CE1BE-068C-437A-89AB-9EBCACD21F20}" type="sibTrans" cxnId="{8CF31A34-DA69-4E1D-9198-FEC9456BB09F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30A53D2-F354-4D0B-AF46-D0C01A563560}">
      <dgm:prSet phldrT="[文字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TW" altLang="en-US" sz="2000" b="1">
              <a:solidFill>
                <a:schemeClr val="tx1"/>
              </a:solidFill>
              <a:latin typeface="+mj-ea"/>
              <a:ea typeface="+mj-ea"/>
            </a:rPr>
            <a:t>特色招生</a:t>
          </a:r>
          <a:endParaRPr lang="zh-TW" altLang="en-US" sz="2000" b="1" dirty="0">
            <a:solidFill>
              <a:schemeClr val="tx1"/>
            </a:solidFill>
            <a:latin typeface="+mj-ea"/>
            <a:ea typeface="+mj-ea"/>
          </a:endParaRPr>
        </a:p>
      </dgm:t>
    </dgm:pt>
    <dgm:pt modelId="{1B3A86C5-002B-4DE8-A565-65B42FAB8618}" type="parTrans" cxnId="{FC12C9A1-E208-4B36-90AF-7A51683616E8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BF0F4DF-10F8-4F68-8F7C-8E2CC8482CCF}" type="sibTrans" cxnId="{FC12C9A1-E208-4B36-90AF-7A51683616E8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E810583-D78F-4F33-9A0D-D17F8A1CF54D}">
      <dgm:prSet phldrT="[文字]" custT="1"/>
      <dgm:spPr/>
      <dgm:t>
        <a:bodyPr/>
        <a:lstStyle/>
        <a:p>
          <a:r>
            <a:rPr lang="zh-TW" altLang="en-US" sz="2000" b="1">
              <a:solidFill>
                <a:schemeClr val="tx1"/>
              </a:solidFill>
              <a:latin typeface="+mj-ea"/>
              <a:ea typeface="+mj-ea"/>
            </a:rPr>
            <a:t>其他</a:t>
          </a:r>
          <a:endParaRPr lang="zh-TW" altLang="en-US" sz="2000" b="1" dirty="0">
            <a:solidFill>
              <a:schemeClr val="tx1"/>
            </a:solidFill>
            <a:latin typeface="+mj-ea"/>
            <a:ea typeface="+mj-ea"/>
          </a:endParaRPr>
        </a:p>
      </dgm:t>
    </dgm:pt>
    <dgm:pt modelId="{7C2FEDBE-4812-4A62-BA45-53D38929A568}" type="parTrans" cxnId="{D561A0DC-E80E-4CA7-BDC1-2FFA3C3FD2CF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3F2512BB-CB15-4B63-8BAF-94E8253AEBB5}" type="sibTrans" cxnId="{D561A0DC-E80E-4CA7-BDC1-2FFA3C3FD2CF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1DE1CF5-8AAA-4C51-ACA9-5CBC0F261154}">
      <dgm:prSet phldrT="[文字]" custT="1"/>
      <dgm:spPr>
        <a:solidFill>
          <a:srgbClr val="FFFFCC">
            <a:alpha val="90000"/>
          </a:srgbClr>
        </a:solidFill>
      </dgm:spPr>
      <dgm:t>
        <a:bodyPr/>
        <a:lstStyle/>
        <a:p>
          <a:r>
            <a:rPr lang="zh-TW" altLang="en-US" sz="2200" dirty="0">
              <a:solidFill>
                <a:srgbClr val="C00000"/>
              </a:solidFill>
            </a:rPr>
            <a:t>就學區免試</a:t>
          </a:r>
          <a:r>
            <a:rPr lang="zh-TW" altLang="en-US" sz="2200" dirty="0">
              <a:solidFill>
                <a:schemeClr val="tx1"/>
              </a:solidFill>
            </a:rPr>
            <a:t>、校內直升、技優甄審、單獨招生</a:t>
          </a:r>
        </a:p>
      </dgm:t>
    </dgm:pt>
    <dgm:pt modelId="{36D0E4A1-55D2-480E-BC9B-4A4077CA465D}" type="parTrans" cxnId="{2BDBFAF7-595D-4500-AD73-99A588AF2AC5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E1E47037-DFCE-4B06-8DE4-AB21985B6FF0}" type="sibTrans" cxnId="{2BDBFAF7-595D-4500-AD73-99A588AF2AC5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92536C0F-4484-4F7C-936C-FC762019F152}">
      <dgm:prSet phldrT="[文字]" custT="1"/>
      <dgm:spPr>
        <a:solidFill>
          <a:srgbClr val="FFFFCC">
            <a:alpha val="90000"/>
          </a:srgb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zh-TW" altLang="en-US" sz="2000" dirty="0">
              <a:solidFill>
                <a:schemeClr val="tx1"/>
              </a:solidFill>
            </a:rPr>
            <a:t> 考試入學：內壢高中（</a:t>
          </a:r>
          <a:r>
            <a:rPr lang="en-US" altLang="zh-TW" sz="2000" dirty="0">
              <a:solidFill>
                <a:schemeClr val="tx1"/>
              </a:solidFill>
            </a:rPr>
            <a:t>2</a:t>
          </a:r>
          <a:r>
            <a:rPr lang="zh-TW" altLang="en-US" sz="2000" dirty="0">
              <a:solidFill>
                <a:schemeClr val="tx1"/>
              </a:solidFill>
            </a:rPr>
            <a:t>）、大園國際高中（</a:t>
          </a:r>
          <a:r>
            <a:rPr lang="en-US" altLang="zh-TW" sz="2000" b="1" dirty="0">
              <a:solidFill>
                <a:srgbClr val="0000FF"/>
              </a:solidFill>
            </a:rPr>
            <a:t>2</a:t>
          </a:r>
          <a:r>
            <a:rPr lang="zh-TW" altLang="en-US" sz="2000" dirty="0">
              <a:solidFill>
                <a:schemeClr val="tx1"/>
              </a:solidFill>
            </a:rPr>
            <a:t>）</a:t>
          </a:r>
        </a:p>
      </dgm:t>
    </dgm:pt>
    <dgm:pt modelId="{51397842-056F-4C4C-9A86-1C1AC61F016E}" type="parTrans" cxnId="{2B0B133E-1B8F-4ACF-9AE4-AB76883D851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AFAE079-1E9B-4E67-9359-ECAE6DD440CF}" type="sibTrans" cxnId="{2B0B133E-1B8F-4ACF-9AE4-AB76883D851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ADC5BC60-EC08-431D-A8E1-6A86BA9C4511}">
      <dgm:prSet phldrT="[文字]" custT="1"/>
      <dgm:spPr>
        <a:solidFill>
          <a:srgbClr val="FFFFCC">
            <a:alpha val="90000"/>
          </a:srgbClr>
        </a:solidFill>
      </dgm:spPr>
      <dgm:t>
        <a:bodyPr/>
        <a:lstStyle/>
        <a:p>
          <a:r>
            <a:rPr lang="zh-TW" altLang="en-US" sz="2000" dirty="0">
              <a:solidFill>
                <a:schemeClr val="tx1"/>
              </a:solidFill>
            </a:rPr>
            <a:t>體育績優、實用技能班、建教合作班</a:t>
          </a:r>
        </a:p>
      </dgm:t>
    </dgm:pt>
    <dgm:pt modelId="{03AF8EAE-0640-4F52-96E3-4513B8BCC69F}" type="parTrans" cxnId="{7C9C0114-AE8B-4EC8-AAA4-63047FF691F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9BA57172-2D1C-4402-A870-F07B67304495}" type="sibTrans" cxnId="{7C9C0114-AE8B-4EC8-AAA4-63047FF691F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E335E2F-2474-4D5E-8997-76BF0F2BEB90}">
      <dgm:prSet phldrT="[文字]" custT="1"/>
      <dgm:spPr>
        <a:solidFill>
          <a:srgbClr val="FFCC99"/>
        </a:solidFill>
      </dgm:spPr>
      <dgm:t>
        <a:bodyPr/>
        <a:lstStyle/>
        <a:p>
          <a:r>
            <a:rPr lang="zh-TW" altLang="en-US" sz="2000" b="1">
              <a:solidFill>
                <a:schemeClr val="tx1"/>
              </a:solidFill>
              <a:latin typeface="+mj-ea"/>
              <a:ea typeface="+mj-ea"/>
            </a:rPr>
            <a:t>身心障礙學生適性輔導安置</a:t>
          </a:r>
          <a:endParaRPr lang="zh-TW" altLang="en-US" sz="2000" b="1" dirty="0">
            <a:solidFill>
              <a:schemeClr val="tx1"/>
            </a:solidFill>
            <a:latin typeface="+mj-ea"/>
            <a:ea typeface="+mj-ea"/>
          </a:endParaRPr>
        </a:p>
      </dgm:t>
    </dgm:pt>
    <dgm:pt modelId="{C49E70AC-4D38-44D5-AC20-131B1EC7F5B4}" type="parTrans" cxnId="{C1B99EE2-23BC-42CA-9172-FD28BA6CCAF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E4EFDACA-A2E1-4460-8758-576340A197C5}" type="sibTrans" cxnId="{C1B99EE2-23BC-42CA-9172-FD28BA6CCAF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89ACC1D-E117-4442-86F0-125F629F948F}">
      <dgm:prSet phldrT="[文字]" custT="1"/>
      <dgm:spPr>
        <a:solidFill>
          <a:srgbClr val="FFFFCC">
            <a:alpha val="90000"/>
          </a:srgb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zh-TW" altLang="en-US" sz="2000" dirty="0">
              <a:solidFill>
                <a:schemeClr val="tx1"/>
              </a:solidFill>
            </a:rPr>
            <a:t> 甄選入學：科學班、藝才班、體育班、</a:t>
          </a:r>
          <a:r>
            <a:rPr lang="zh-TW" altLang="en-US" sz="2000" dirty="0">
              <a:solidFill>
                <a:srgbClr val="C00000"/>
              </a:solidFill>
            </a:rPr>
            <a:t>高職甄選</a:t>
          </a:r>
        </a:p>
      </dgm:t>
    </dgm:pt>
    <dgm:pt modelId="{203024AE-A3D1-48BE-9F0A-AE629886B6DE}" type="parTrans" cxnId="{100C43DF-2C98-40D5-854D-20778312B86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15FC524-2EFC-4864-BD1E-415BC21EB7EF}" type="sibTrans" cxnId="{100C43DF-2C98-40D5-854D-20778312B86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5820F7D2-F3A2-41DC-90CE-9561EE219663}" type="pres">
      <dgm:prSet presAssocID="{7CCCF63C-7C7A-478C-B44C-0001B464B2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8070058-F142-4E1A-901E-0549B12E7865}" type="pres">
      <dgm:prSet presAssocID="{7D2DB27D-9035-41F3-A570-DBCC37727ABE}" presName="parentLin" presStyleCnt="0"/>
      <dgm:spPr/>
    </dgm:pt>
    <dgm:pt modelId="{1F0063AB-FF54-44CB-9866-6F1AE27DC021}" type="pres">
      <dgm:prSet presAssocID="{7D2DB27D-9035-41F3-A570-DBCC37727ABE}" presName="parentLeftMargin" presStyleLbl="node1" presStyleIdx="0" presStyleCnt="4"/>
      <dgm:spPr/>
      <dgm:t>
        <a:bodyPr/>
        <a:lstStyle/>
        <a:p>
          <a:endParaRPr lang="zh-TW" altLang="en-US"/>
        </a:p>
      </dgm:t>
    </dgm:pt>
    <dgm:pt modelId="{4A26B900-FCEE-493C-9DC2-CC38AD543C6A}" type="pres">
      <dgm:prSet presAssocID="{7D2DB27D-9035-41F3-A570-DBCC37727AB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A1C4004-21F6-4651-AB96-DD45239E0AFB}" type="pres">
      <dgm:prSet presAssocID="{7D2DB27D-9035-41F3-A570-DBCC37727ABE}" presName="negativeSpace" presStyleCnt="0"/>
      <dgm:spPr/>
    </dgm:pt>
    <dgm:pt modelId="{21A99B76-8347-4C6A-B4EC-62D63CFBBA09}" type="pres">
      <dgm:prSet presAssocID="{7D2DB27D-9035-41F3-A570-DBCC37727ABE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884F687-B09B-4445-9270-7623493DAFAD}" type="pres">
      <dgm:prSet presAssocID="{EA0CE1BE-068C-437A-89AB-9EBCACD21F20}" presName="spaceBetweenRectangles" presStyleCnt="0"/>
      <dgm:spPr/>
    </dgm:pt>
    <dgm:pt modelId="{42F76808-D67C-4F8E-B5CB-C2420E4A09C7}" type="pres">
      <dgm:prSet presAssocID="{C30A53D2-F354-4D0B-AF46-D0C01A563560}" presName="parentLin" presStyleCnt="0"/>
      <dgm:spPr/>
    </dgm:pt>
    <dgm:pt modelId="{48C2DD63-A1E8-486D-B679-0A094CCD7F46}" type="pres">
      <dgm:prSet presAssocID="{C30A53D2-F354-4D0B-AF46-D0C01A563560}" presName="parentLeftMargin" presStyleLbl="node1" presStyleIdx="0" presStyleCnt="4"/>
      <dgm:spPr/>
      <dgm:t>
        <a:bodyPr/>
        <a:lstStyle/>
        <a:p>
          <a:endParaRPr lang="zh-TW" altLang="en-US"/>
        </a:p>
      </dgm:t>
    </dgm:pt>
    <dgm:pt modelId="{067B8F7D-71A7-4262-8B0F-7287D1E7B822}" type="pres">
      <dgm:prSet presAssocID="{C30A53D2-F354-4D0B-AF46-D0C01A56356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C5B8F6E-76AF-48B2-8BC5-3FA7B810C288}" type="pres">
      <dgm:prSet presAssocID="{C30A53D2-F354-4D0B-AF46-D0C01A563560}" presName="negativeSpace" presStyleCnt="0"/>
      <dgm:spPr/>
    </dgm:pt>
    <dgm:pt modelId="{31A9277B-4331-4274-8684-0219C7656262}" type="pres">
      <dgm:prSet presAssocID="{C30A53D2-F354-4D0B-AF46-D0C01A563560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2459658-64C1-4617-A9D2-3DC276D1DA29}" type="pres">
      <dgm:prSet presAssocID="{CBF0F4DF-10F8-4F68-8F7C-8E2CC8482CCF}" presName="spaceBetweenRectangles" presStyleCnt="0"/>
      <dgm:spPr/>
    </dgm:pt>
    <dgm:pt modelId="{B40A79E7-AA21-4601-87F0-87FCB89181BF}" type="pres">
      <dgm:prSet presAssocID="{BE810583-D78F-4F33-9A0D-D17F8A1CF54D}" presName="parentLin" presStyleCnt="0"/>
      <dgm:spPr/>
    </dgm:pt>
    <dgm:pt modelId="{E392867A-77D3-4AB6-9904-61DB4B09B238}" type="pres">
      <dgm:prSet presAssocID="{BE810583-D78F-4F33-9A0D-D17F8A1CF54D}" presName="parentLeftMargin" presStyleLbl="node1" presStyleIdx="1" presStyleCnt="4"/>
      <dgm:spPr/>
      <dgm:t>
        <a:bodyPr/>
        <a:lstStyle/>
        <a:p>
          <a:endParaRPr lang="zh-TW" altLang="en-US"/>
        </a:p>
      </dgm:t>
    </dgm:pt>
    <dgm:pt modelId="{1861830D-4D31-42E1-8181-0F831E744B39}" type="pres">
      <dgm:prSet presAssocID="{BE810583-D78F-4F33-9A0D-D17F8A1CF54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ACCAF43-907E-4BF1-BC20-FE7DEE7FA74F}" type="pres">
      <dgm:prSet presAssocID="{BE810583-D78F-4F33-9A0D-D17F8A1CF54D}" presName="negativeSpace" presStyleCnt="0"/>
      <dgm:spPr/>
    </dgm:pt>
    <dgm:pt modelId="{7B5D5148-CBE9-48E0-BA65-345F52A56E75}" type="pres">
      <dgm:prSet presAssocID="{BE810583-D78F-4F33-9A0D-D17F8A1CF54D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305DD3F-5240-4815-BF5B-29461DE2F946}" type="pres">
      <dgm:prSet presAssocID="{3F2512BB-CB15-4B63-8BAF-94E8253AEBB5}" presName="spaceBetweenRectangles" presStyleCnt="0"/>
      <dgm:spPr/>
    </dgm:pt>
    <dgm:pt modelId="{AE7078BC-7FF1-4F44-8F5F-AA2853CCCBF7}" type="pres">
      <dgm:prSet presAssocID="{8E335E2F-2474-4D5E-8997-76BF0F2BEB90}" presName="parentLin" presStyleCnt="0"/>
      <dgm:spPr/>
    </dgm:pt>
    <dgm:pt modelId="{C2FAF8FB-B356-421E-9809-2B278FA97B55}" type="pres">
      <dgm:prSet presAssocID="{8E335E2F-2474-4D5E-8997-76BF0F2BEB90}" presName="parentLeftMargin" presStyleLbl="node1" presStyleIdx="2" presStyleCnt="4"/>
      <dgm:spPr/>
      <dgm:t>
        <a:bodyPr/>
        <a:lstStyle/>
        <a:p>
          <a:endParaRPr lang="zh-TW" altLang="en-US"/>
        </a:p>
      </dgm:t>
    </dgm:pt>
    <dgm:pt modelId="{4E9E8252-569A-4920-85BC-A6EA669674F6}" type="pres">
      <dgm:prSet presAssocID="{8E335E2F-2474-4D5E-8997-76BF0F2BEB90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099BADF-58F9-4836-98CC-96495698C77F}" type="pres">
      <dgm:prSet presAssocID="{8E335E2F-2474-4D5E-8997-76BF0F2BEB90}" presName="negativeSpace" presStyleCnt="0"/>
      <dgm:spPr/>
    </dgm:pt>
    <dgm:pt modelId="{D45DDAD6-F397-47CB-9FF1-6FFAD7CB0BBA}" type="pres">
      <dgm:prSet presAssocID="{8E335E2F-2474-4D5E-8997-76BF0F2BEB90}" presName="childText" presStyleLbl="conFgAcc1" presStyleIdx="3" presStyleCnt="4">
        <dgm:presLayoutVars>
          <dgm:bulletEnabled val="1"/>
        </dgm:presLayoutVars>
      </dgm:prSet>
      <dgm:spPr>
        <a:solidFill>
          <a:srgbClr val="FFFFCC">
            <a:alpha val="89804"/>
          </a:srgbClr>
        </a:solidFill>
      </dgm:spPr>
    </dgm:pt>
  </dgm:ptLst>
  <dgm:cxnLst>
    <dgm:cxn modelId="{2D00A381-6C37-4E1A-AF70-F27362FADFFA}" type="presOf" srcId="{C30A53D2-F354-4D0B-AF46-D0C01A563560}" destId="{067B8F7D-71A7-4262-8B0F-7287D1E7B822}" srcOrd="1" destOrd="0" presId="urn:microsoft.com/office/officeart/2005/8/layout/list1"/>
    <dgm:cxn modelId="{E09B4D27-5259-4B6E-8624-99654C976687}" type="presOf" srcId="{ADC5BC60-EC08-431D-A8E1-6A86BA9C4511}" destId="{7B5D5148-CBE9-48E0-BA65-345F52A56E75}" srcOrd="0" destOrd="0" presId="urn:microsoft.com/office/officeart/2005/8/layout/list1"/>
    <dgm:cxn modelId="{E2EEA74B-12C4-43A5-9852-5E839C3C20D8}" type="presOf" srcId="{489ACC1D-E117-4442-86F0-125F629F948F}" destId="{31A9277B-4331-4274-8684-0219C7656262}" srcOrd="0" destOrd="1" presId="urn:microsoft.com/office/officeart/2005/8/layout/list1"/>
    <dgm:cxn modelId="{D561A0DC-E80E-4CA7-BDC1-2FFA3C3FD2CF}" srcId="{7CCCF63C-7C7A-478C-B44C-0001B464B218}" destId="{BE810583-D78F-4F33-9A0D-D17F8A1CF54D}" srcOrd="2" destOrd="0" parTransId="{7C2FEDBE-4812-4A62-BA45-53D38929A568}" sibTransId="{3F2512BB-CB15-4B63-8BAF-94E8253AEBB5}"/>
    <dgm:cxn modelId="{AC584861-AEBC-4E57-B412-14FFF0C0E678}" type="presOf" srcId="{BE810583-D78F-4F33-9A0D-D17F8A1CF54D}" destId="{1861830D-4D31-42E1-8181-0F831E744B39}" srcOrd="1" destOrd="0" presId="urn:microsoft.com/office/officeart/2005/8/layout/list1"/>
    <dgm:cxn modelId="{F5F2B36D-8892-4793-B98F-2A22B56EAC02}" type="presOf" srcId="{92536C0F-4484-4F7C-936C-FC762019F152}" destId="{31A9277B-4331-4274-8684-0219C7656262}" srcOrd="0" destOrd="0" presId="urn:microsoft.com/office/officeart/2005/8/layout/list1"/>
    <dgm:cxn modelId="{3B450CE2-67B8-408D-819F-C95C36EA7930}" type="presOf" srcId="{BE810583-D78F-4F33-9A0D-D17F8A1CF54D}" destId="{E392867A-77D3-4AB6-9904-61DB4B09B238}" srcOrd="0" destOrd="0" presId="urn:microsoft.com/office/officeart/2005/8/layout/list1"/>
    <dgm:cxn modelId="{FC12C9A1-E208-4B36-90AF-7A51683616E8}" srcId="{7CCCF63C-7C7A-478C-B44C-0001B464B218}" destId="{C30A53D2-F354-4D0B-AF46-D0C01A563560}" srcOrd="1" destOrd="0" parTransId="{1B3A86C5-002B-4DE8-A565-65B42FAB8618}" sibTransId="{CBF0F4DF-10F8-4F68-8F7C-8E2CC8482CCF}"/>
    <dgm:cxn modelId="{C1B99EE2-23BC-42CA-9172-FD28BA6CCAF7}" srcId="{7CCCF63C-7C7A-478C-B44C-0001B464B218}" destId="{8E335E2F-2474-4D5E-8997-76BF0F2BEB90}" srcOrd="3" destOrd="0" parTransId="{C49E70AC-4D38-44D5-AC20-131B1EC7F5B4}" sibTransId="{E4EFDACA-A2E1-4460-8758-576340A197C5}"/>
    <dgm:cxn modelId="{100C43DF-2C98-40D5-854D-20778312B867}" srcId="{C30A53D2-F354-4D0B-AF46-D0C01A563560}" destId="{489ACC1D-E117-4442-86F0-125F629F948F}" srcOrd="1" destOrd="0" parTransId="{203024AE-A3D1-48BE-9F0A-AE629886B6DE}" sibTransId="{C15FC524-2EFC-4864-BD1E-415BC21EB7EF}"/>
    <dgm:cxn modelId="{5A23F3B3-4DF3-4A8A-B269-10DFD6D9466F}" type="presOf" srcId="{7D2DB27D-9035-41F3-A570-DBCC37727ABE}" destId="{1F0063AB-FF54-44CB-9866-6F1AE27DC021}" srcOrd="0" destOrd="0" presId="urn:microsoft.com/office/officeart/2005/8/layout/list1"/>
    <dgm:cxn modelId="{D3BA948E-2720-48CB-912D-5F9896AFD3C5}" type="presOf" srcId="{C30A53D2-F354-4D0B-AF46-D0C01A563560}" destId="{48C2DD63-A1E8-486D-B679-0A094CCD7F46}" srcOrd="0" destOrd="0" presId="urn:microsoft.com/office/officeart/2005/8/layout/list1"/>
    <dgm:cxn modelId="{E04C3518-483D-45CC-8837-406D0ECBE002}" type="presOf" srcId="{8E335E2F-2474-4D5E-8997-76BF0F2BEB90}" destId="{4E9E8252-569A-4920-85BC-A6EA669674F6}" srcOrd="1" destOrd="0" presId="urn:microsoft.com/office/officeart/2005/8/layout/list1"/>
    <dgm:cxn modelId="{2BDBFAF7-595D-4500-AD73-99A588AF2AC5}" srcId="{7D2DB27D-9035-41F3-A570-DBCC37727ABE}" destId="{81DE1CF5-8AAA-4C51-ACA9-5CBC0F261154}" srcOrd="0" destOrd="0" parTransId="{36D0E4A1-55D2-480E-BC9B-4A4077CA465D}" sibTransId="{E1E47037-DFCE-4B06-8DE4-AB21985B6FF0}"/>
    <dgm:cxn modelId="{8CF31A34-DA69-4E1D-9198-FEC9456BB09F}" srcId="{7CCCF63C-7C7A-478C-B44C-0001B464B218}" destId="{7D2DB27D-9035-41F3-A570-DBCC37727ABE}" srcOrd="0" destOrd="0" parTransId="{5691C312-7852-4DD4-9FF0-D2C6B8E7427C}" sibTransId="{EA0CE1BE-068C-437A-89AB-9EBCACD21F20}"/>
    <dgm:cxn modelId="{2B0B133E-1B8F-4ACF-9AE4-AB76883D851E}" srcId="{C30A53D2-F354-4D0B-AF46-D0C01A563560}" destId="{92536C0F-4484-4F7C-936C-FC762019F152}" srcOrd="0" destOrd="0" parTransId="{51397842-056F-4C4C-9A86-1C1AC61F016E}" sibTransId="{CAFAE079-1E9B-4E67-9359-ECAE6DD440CF}"/>
    <dgm:cxn modelId="{911F68EF-4454-4CB0-B9C2-7F1ADF0AFDCE}" type="presOf" srcId="{8E335E2F-2474-4D5E-8997-76BF0F2BEB90}" destId="{C2FAF8FB-B356-421E-9809-2B278FA97B55}" srcOrd="0" destOrd="0" presId="urn:microsoft.com/office/officeart/2005/8/layout/list1"/>
    <dgm:cxn modelId="{69765863-B58F-499A-9A95-085DD2E3E563}" type="presOf" srcId="{81DE1CF5-8AAA-4C51-ACA9-5CBC0F261154}" destId="{21A99B76-8347-4C6A-B4EC-62D63CFBBA09}" srcOrd="0" destOrd="0" presId="urn:microsoft.com/office/officeart/2005/8/layout/list1"/>
    <dgm:cxn modelId="{34CD2077-F303-42B0-8C33-093F94A03EC7}" type="presOf" srcId="{7CCCF63C-7C7A-478C-B44C-0001B464B218}" destId="{5820F7D2-F3A2-41DC-90CE-9561EE219663}" srcOrd="0" destOrd="0" presId="urn:microsoft.com/office/officeart/2005/8/layout/list1"/>
    <dgm:cxn modelId="{7C9C0114-AE8B-4EC8-AAA4-63047FF691F6}" srcId="{BE810583-D78F-4F33-9A0D-D17F8A1CF54D}" destId="{ADC5BC60-EC08-431D-A8E1-6A86BA9C4511}" srcOrd="0" destOrd="0" parTransId="{03AF8EAE-0640-4F52-96E3-4513B8BCC69F}" sibTransId="{9BA57172-2D1C-4402-A870-F07B67304495}"/>
    <dgm:cxn modelId="{9BA6428F-9555-4A65-B18F-7E07D04C7DCB}" type="presOf" srcId="{7D2DB27D-9035-41F3-A570-DBCC37727ABE}" destId="{4A26B900-FCEE-493C-9DC2-CC38AD543C6A}" srcOrd="1" destOrd="0" presId="urn:microsoft.com/office/officeart/2005/8/layout/list1"/>
    <dgm:cxn modelId="{1848081E-1AEA-422C-BA7B-DA7D42EFF9BC}" type="presParOf" srcId="{5820F7D2-F3A2-41DC-90CE-9561EE219663}" destId="{18070058-F142-4E1A-901E-0549B12E7865}" srcOrd="0" destOrd="0" presId="urn:microsoft.com/office/officeart/2005/8/layout/list1"/>
    <dgm:cxn modelId="{DAD9FC92-6F56-42A4-A338-111258B57D9F}" type="presParOf" srcId="{18070058-F142-4E1A-901E-0549B12E7865}" destId="{1F0063AB-FF54-44CB-9866-6F1AE27DC021}" srcOrd="0" destOrd="0" presId="urn:microsoft.com/office/officeart/2005/8/layout/list1"/>
    <dgm:cxn modelId="{190916EE-49E5-40C2-B3C7-3FE2F02FC080}" type="presParOf" srcId="{18070058-F142-4E1A-901E-0549B12E7865}" destId="{4A26B900-FCEE-493C-9DC2-CC38AD543C6A}" srcOrd="1" destOrd="0" presId="urn:microsoft.com/office/officeart/2005/8/layout/list1"/>
    <dgm:cxn modelId="{4A32E982-6F0E-4AB1-B5AB-CB109F58C55E}" type="presParOf" srcId="{5820F7D2-F3A2-41DC-90CE-9561EE219663}" destId="{EA1C4004-21F6-4651-AB96-DD45239E0AFB}" srcOrd="1" destOrd="0" presId="urn:microsoft.com/office/officeart/2005/8/layout/list1"/>
    <dgm:cxn modelId="{49409543-E671-4954-BCB4-1566DECDB497}" type="presParOf" srcId="{5820F7D2-F3A2-41DC-90CE-9561EE219663}" destId="{21A99B76-8347-4C6A-B4EC-62D63CFBBA09}" srcOrd="2" destOrd="0" presId="urn:microsoft.com/office/officeart/2005/8/layout/list1"/>
    <dgm:cxn modelId="{97E37544-7BC0-429B-8F4D-B131DF2F2B71}" type="presParOf" srcId="{5820F7D2-F3A2-41DC-90CE-9561EE219663}" destId="{B884F687-B09B-4445-9270-7623493DAFAD}" srcOrd="3" destOrd="0" presId="urn:microsoft.com/office/officeart/2005/8/layout/list1"/>
    <dgm:cxn modelId="{ADE3B1AB-3EAA-4AAA-8617-5E8E10C69ED1}" type="presParOf" srcId="{5820F7D2-F3A2-41DC-90CE-9561EE219663}" destId="{42F76808-D67C-4F8E-B5CB-C2420E4A09C7}" srcOrd="4" destOrd="0" presId="urn:microsoft.com/office/officeart/2005/8/layout/list1"/>
    <dgm:cxn modelId="{6C34F4F0-E1E4-4720-9D83-F5CADDD7CFAE}" type="presParOf" srcId="{42F76808-D67C-4F8E-B5CB-C2420E4A09C7}" destId="{48C2DD63-A1E8-486D-B679-0A094CCD7F46}" srcOrd="0" destOrd="0" presId="urn:microsoft.com/office/officeart/2005/8/layout/list1"/>
    <dgm:cxn modelId="{40EA50F8-B719-46B9-9549-CAEDE0BCD409}" type="presParOf" srcId="{42F76808-D67C-4F8E-B5CB-C2420E4A09C7}" destId="{067B8F7D-71A7-4262-8B0F-7287D1E7B822}" srcOrd="1" destOrd="0" presId="urn:microsoft.com/office/officeart/2005/8/layout/list1"/>
    <dgm:cxn modelId="{2D7825FC-72AB-41C3-A823-C66E288C2B0B}" type="presParOf" srcId="{5820F7D2-F3A2-41DC-90CE-9561EE219663}" destId="{5C5B8F6E-76AF-48B2-8BC5-3FA7B810C288}" srcOrd="5" destOrd="0" presId="urn:microsoft.com/office/officeart/2005/8/layout/list1"/>
    <dgm:cxn modelId="{11E2C09C-8CFE-4874-AD10-8FB1D69D07DF}" type="presParOf" srcId="{5820F7D2-F3A2-41DC-90CE-9561EE219663}" destId="{31A9277B-4331-4274-8684-0219C7656262}" srcOrd="6" destOrd="0" presId="urn:microsoft.com/office/officeart/2005/8/layout/list1"/>
    <dgm:cxn modelId="{B65111D0-C1D9-4DB4-9275-7F21B3B11636}" type="presParOf" srcId="{5820F7D2-F3A2-41DC-90CE-9561EE219663}" destId="{62459658-64C1-4617-A9D2-3DC276D1DA29}" srcOrd="7" destOrd="0" presId="urn:microsoft.com/office/officeart/2005/8/layout/list1"/>
    <dgm:cxn modelId="{4862E2D5-CBB3-4C37-9A2C-B7554431D437}" type="presParOf" srcId="{5820F7D2-F3A2-41DC-90CE-9561EE219663}" destId="{B40A79E7-AA21-4601-87F0-87FCB89181BF}" srcOrd="8" destOrd="0" presId="urn:microsoft.com/office/officeart/2005/8/layout/list1"/>
    <dgm:cxn modelId="{4FFC4491-7D93-443A-82BD-6F851AE3D8E6}" type="presParOf" srcId="{B40A79E7-AA21-4601-87F0-87FCB89181BF}" destId="{E392867A-77D3-4AB6-9904-61DB4B09B238}" srcOrd="0" destOrd="0" presId="urn:microsoft.com/office/officeart/2005/8/layout/list1"/>
    <dgm:cxn modelId="{5FEBA56A-CA96-46A6-AA76-4404F8BE5706}" type="presParOf" srcId="{B40A79E7-AA21-4601-87F0-87FCB89181BF}" destId="{1861830D-4D31-42E1-8181-0F831E744B39}" srcOrd="1" destOrd="0" presId="urn:microsoft.com/office/officeart/2005/8/layout/list1"/>
    <dgm:cxn modelId="{FB1C64F7-565A-4F7E-9813-6F9535D3C80F}" type="presParOf" srcId="{5820F7D2-F3A2-41DC-90CE-9561EE219663}" destId="{BACCAF43-907E-4BF1-BC20-FE7DEE7FA74F}" srcOrd="9" destOrd="0" presId="urn:microsoft.com/office/officeart/2005/8/layout/list1"/>
    <dgm:cxn modelId="{54AF7B98-5DEB-402C-A063-742BBB6D4E7F}" type="presParOf" srcId="{5820F7D2-F3A2-41DC-90CE-9561EE219663}" destId="{7B5D5148-CBE9-48E0-BA65-345F52A56E75}" srcOrd="10" destOrd="0" presId="urn:microsoft.com/office/officeart/2005/8/layout/list1"/>
    <dgm:cxn modelId="{50A9687A-58C2-488E-BBBD-2A1F533F1D8B}" type="presParOf" srcId="{5820F7D2-F3A2-41DC-90CE-9561EE219663}" destId="{8305DD3F-5240-4815-BF5B-29461DE2F946}" srcOrd="11" destOrd="0" presId="urn:microsoft.com/office/officeart/2005/8/layout/list1"/>
    <dgm:cxn modelId="{0358014B-36DC-4274-AE5A-18EA58F241E0}" type="presParOf" srcId="{5820F7D2-F3A2-41DC-90CE-9561EE219663}" destId="{AE7078BC-7FF1-4F44-8F5F-AA2853CCCBF7}" srcOrd="12" destOrd="0" presId="urn:microsoft.com/office/officeart/2005/8/layout/list1"/>
    <dgm:cxn modelId="{ADA183A1-B235-43FE-844D-D71FEC058664}" type="presParOf" srcId="{AE7078BC-7FF1-4F44-8F5F-AA2853CCCBF7}" destId="{C2FAF8FB-B356-421E-9809-2B278FA97B55}" srcOrd="0" destOrd="0" presId="urn:microsoft.com/office/officeart/2005/8/layout/list1"/>
    <dgm:cxn modelId="{C0954988-8F2B-4C83-B062-92E4D5367D67}" type="presParOf" srcId="{AE7078BC-7FF1-4F44-8F5F-AA2853CCCBF7}" destId="{4E9E8252-569A-4920-85BC-A6EA669674F6}" srcOrd="1" destOrd="0" presId="urn:microsoft.com/office/officeart/2005/8/layout/list1"/>
    <dgm:cxn modelId="{ADE071EC-9D42-4041-BBCB-B06C98E412F0}" type="presParOf" srcId="{5820F7D2-F3A2-41DC-90CE-9561EE219663}" destId="{1099BADF-58F9-4836-98CC-96495698C77F}" srcOrd="13" destOrd="0" presId="urn:microsoft.com/office/officeart/2005/8/layout/list1"/>
    <dgm:cxn modelId="{B304F213-F94A-4122-8715-ABF95203AE9D}" type="presParOf" srcId="{5820F7D2-F3A2-41DC-90CE-9561EE219663}" destId="{D45DDAD6-F397-47CB-9FF1-6FFAD7CB0BB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5E4696-CE36-40FB-8726-EC24909286A6}" type="doc">
      <dgm:prSet loTypeId="urn:microsoft.com/office/officeart/2005/8/layout/vList6" loCatId="list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endParaRPr lang="zh-TW" altLang="en-US"/>
        </a:p>
      </dgm:t>
    </dgm:pt>
    <dgm:pt modelId="{B625F2EB-10E5-4149-8948-148379F6CACA}">
      <dgm:prSet phldrT="[文字]" custT="1"/>
      <dgm:spPr/>
      <dgm:t>
        <a:bodyPr/>
        <a:lstStyle/>
        <a:p>
          <a:r>
            <a:rPr lang="zh-TW" altLang="en-US" sz="2800" b="1" cap="none" spc="0" dirty="0">
              <a:ln w="19050">
                <a:prstDash val="solid"/>
              </a:ln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適性輔導</a:t>
          </a:r>
        </a:p>
      </dgm:t>
    </dgm:pt>
    <dgm:pt modelId="{4538D5EC-F26F-48D5-A6E0-75ECE2C745A7}" type="parTrans" cxnId="{DE954ED6-D966-4ADE-B96B-11239B33A9D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6CBCB96-AAC9-4331-A6E3-92D55FF819FA}" type="sibTrans" cxnId="{DE954ED6-D966-4ADE-B96B-11239B33A9D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BA452B-58F9-4D08-9C12-EE745668566A}">
      <dgm:prSet phldrT="[文字]" custT="1"/>
      <dgm:spPr>
        <a:solidFill>
          <a:srgbClr val="CCFF99"/>
        </a:solidFill>
      </dgm:spPr>
      <dgm:t>
        <a:bodyPr/>
        <a:lstStyle/>
        <a:p>
          <a:r>
            <a:rPr lang="zh-TW" altLang="en-US" sz="2800" b="1" cap="none" spc="0" dirty="0">
              <a:ln w="19050">
                <a:prstDash val="solid"/>
              </a:ln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多元</a:t>
          </a:r>
          <a:r>
            <a:rPr lang="zh-TW" altLang="en-US" sz="2800" b="1" cap="none" spc="0" dirty="0">
              <a:ln w="19050"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學習</a:t>
          </a:r>
        </a:p>
      </dgm:t>
    </dgm:pt>
    <dgm:pt modelId="{288EAFA3-7AFA-4E08-9F83-DD1D789A95C9}" type="sibTrans" cxnId="{098F245B-042A-4729-A996-24DD4446AD25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0D173E7-34E4-45CD-8598-B168AA3E55AE}" type="parTrans" cxnId="{098F245B-042A-4729-A996-24DD4446AD25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249124-F0DD-4A7E-A6ED-2EC7309F368E}">
      <dgm:prSet phldrT="[文字]" custT="1"/>
      <dgm:spPr>
        <a:ln>
          <a:solidFill>
            <a:schemeClr val="tx1">
              <a:alpha val="90000"/>
            </a:schemeClr>
          </a:solidFill>
        </a:ln>
      </dgm:spPr>
      <dgm:t>
        <a:bodyPr anchor="ctr"/>
        <a:lstStyle/>
        <a:p>
          <a:pPr algn="ctr">
            <a:lnSpc>
              <a:spcPts val="2400"/>
            </a:lnSpc>
            <a:spcAft>
              <a:spcPts val="0"/>
            </a:spcAft>
          </a:pPr>
          <a:r>
            <a:rPr lang="zh-TW" altLang="en-US" sz="1600" b="1" u="sng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採計</a:t>
          </a:r>
          <a:r>
            <a:rPr lang="en-US" altLang="zh-TW" sz="1600" b="1" u="sng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32</a:t>
          </a:r>
          <a:r>
            <a:rPr lang="zh-TW" altLang="en-US" sz="1600" b="1" u="sng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</a:t>
          </a:r>
        </a:p>
      </dgm:t>
    </dgm:pt>
    <dgm:pt modelId="{10AC73A9-FE8C-49C0-8B57-082B3D964D3F}" type="sibTrans" cxnId="{87D4FEEE-CC21-4C22-87C8-4DCFCB83206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F6AF54F-00ED-444A-B0F9-39340F8718BE}" type="parTrans" cxnId="{87D4FEEE-CC21-4C22-87C8-4DCFCB83206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F3883D0-7001-44C2-901B-A585C73FBE5F}">
      <dgm:prSet phldrT="[文字]" custT="1"/>
      <dgm:spPr>
        <a:solidFill>
          <a:srgbClr val="CCFFCC">
            <a:alpha val="89804"/>
          </a:srgbClr>
        </a:solidFill>
        <a:ln>
          <a:solidFill>
            <a:schemeClr val="tx1">
              <a:alpha val="90000"/>
            </a:schemeClr>
          </a:solidFill>
        </a:ln>
      </dgm:spPr>
      <dgm:t>
        <a:bodyPr anchor="ctr"/>
        <a:lstStyle/>
        <a:p>
          <a:pPr>
            <a:lnSpc>
              <a:spcPts val="2400"/>
            </a:lnSpc>
          </a:pPr>
          <a:r>
            <a:rPr lang="zh-TW" altLang="en-US" sz="1600" b="1" u="sng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採計</a:t>
          </a:r>
          <a:r>
            <a:rPr lang="en-US" altLang="zh-TW" sz="1600" b="1" u="sng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35</a:t>
          </a:r>
          <a:r>
            <a:rPr lang="zh-TW" altLang="en-US" sz="1600" b="1" u="sng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</a:t>
          </a:r>
        </a:p>
      </dgm:t>
    </dgm:pt>
    <dgm:pt modelId="{BB0400D1-699A-4D9A-8473-DB385D4EF011}" type="sibTrans" cxnId="{6E3925E8-3950-49DD-B576-1730647D7EB2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5525506-3FA0-4083-BB46-A2AC44E20EED}" type="parTrans" cxnId="{6E3925E8-3950-49DD-B576-1730647D7EB2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3D1DF83-6FA8-491B-AE46-8C5470B6695B}">
      <dgm:prSet phldrT="[文字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zh-TW" altLang="en-US" sz="2800" b="1" cap="none" spc="0" dirty="0">
              <a:ln w="19050">
                <a:prstDash val="solid"/>
              </a:ln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教育會考</a:t>
          </a:r>
        </a:p>
      </dgm:t>
    </dgm:pt>
    <dgm:pt modelId="{26971985-E956-48B4-8640-A3266AF6487F}" type="parTrans" cxnId="{FAC25FA9-73F4-4151-9AB1-14B2A6F7D99B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0706A68-CA4F-4245-B745-AD5B3F276025}" type="sibTrans" cxnId="{FAC25FA9-73F4-4151-9AB1-14B2A6F7D99B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ACA794B-7619-4EA6-A915-1A29521C5590}">
      <dgm:prSet phldrT="[文字]" custT="1"/>
      <dgm:spPr>
        <a:solidFill>
          <a:schemeClr val="tx2">
            <a:lumMod val="20000"/>
            <a:lumOff val="8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 lIns="39600" rIns="0" anchor="ctr"/>
        <a:lstStyle/>
        <a:p>
          <a:pPr marL="252000" algn="l">
            <a:spcBef>
              <a:spcPts val="200"/>
            </a:spcBef>
          </a:pPr>
          <a:r>
            <a:rPr lang="en-US" altLang="zh-TW" sz="2000" b="1" u="dbl" baseline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33</a:t>
          </a:r>
          <a:r>
            <a:rPr lang="zh-TW" altLang="en-US" sz="2000" b="1" u="dbl" baseline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</a:t>
          </a:r>
        </a:p>
      </dgm:t>
    </dgm:pt>
    <dgm:pt modelId="{2D0225E2-6BD3-4B84-9D92-A2D917DC64A4}" type="sibTrans" cxnId="{D7CB9603-4DEC-4CE0-9854-2308A7D4ACCA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2282500-FB3A-4304-91B5-CDB2E162DBBD}" type="parTrans" cxnId="{D7CB9603-4DEC-4CE0-9854-2308A7D4ACCA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F8D0DE0-7183-4802-A472-D51DF5A0C91C}">
      <dgm:prSet phldrT="[文字]" custT="1"/>
      <dgm:spPr>
        <a:ln>
          <a:solidFill>
            <a:schemeClr val="tx1">
              <a:alpha val="90000"/>
            </a:schemeClr>
          </a:solidFill>
        </a:ln>
      </dgm:spPr>
      <dgm:t>
        <a:bodyPr anchor="ctr"/>
        <a:lstStyle/>
        <a:p>
          <a:pPr algn="ctr">
            <a:lnSpc>
              <a:spcPts val="2400"/>
            </a:lnSpc>
            <a:spcAft>
              <a:spcPts val="0"/>
            </a:spcAft>
          </a:pPr>
          <a:r>
            <a: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rPr>
            <a:t>總分</a:t>
          </a:r>
          <a:r>
            <a: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rPr>
            <a:t>32</a:t>
          </a:r>
          <a:r>
            <a: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rPr>
            <a:t>分</a:t>
          </a:r>
        </a:p>
      </dgm:t>
    </dgm:pt>
    <dgm:pt modelId="{D36406B9-0E8F-42DA-8278-1758A98C6133}" type="parTrans" cxnId="{89B086EC-A8B6-4CAE-ACE9-C7149DFA28B7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30C475B-951E-4ADF-9023-BB44AC0D2AC6}" type="sibTrans" cxnId="{89B086EC-A8B6-4CAE-ACE9-C7149DFA28B7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2089FB6-1069-40A4-A70D-663009CAC143}">
      <dgm:prSet phldrT="[文字]" custT="1"/>
      <dgm:spPr>
        <a:solidFill>
          <a:srgbClr val="CCFFCC">
            <a:alpha val="89804"/>
          </a:srgbClr>
        </a:solidFill>
        <a:ln>
          <a:solidFill>
            <a:schemeClr val="tx1">
              <a:alpha val="90000"/>
            </a:schemeClr>
          </a:solidFill>
        </a:ln>
      </dgm:spPr>
      <dgm:t>
        <a:bodyPr anchor="ctr"/>
        <a:lstStyle/>
        <a:p>
          <a:pPr>
            <a:lnSpc>
              <a:spcPts val="2400"/>
            </a:lnSpc>
          </a:pPr>
          <a:r>
            <a:rPr lang="zh-TW" altLang="en-US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總分</a:t>
          </a:r>
          <a:r>
            <a: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42</a:t>
          </a:r>
          <a:r>
            <a:rPr lang="zh-TW" altLang="en-US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</a:t>
          </a:r>
        </a:p>
      </dgm:t>
    </dgm:pt>
    <dgm:pt modelId="{30E778EF-CB4F-4134-807F-3F99E87F8A13}" type="parTrans" cxnId="{24AF1BD1-829D-4895-ABC1-3C3826106667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73D7343-E26D-48D8-B684-5E4ACA35AC45}" type="sibTrans" cxnId="{24AF1BD1-829D-4895-ABC1-3C3826106667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E63D85C-3837-4D2B-B9A0-FCAAE26FC636}" type="pres">
      <dgm:prSet presAssocID="{205E4696-CE36-40FB-8726-EC24909286A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ED551B06-B7DE-448B-B9EE-0C60CE3408D6}" type="pres">
      <dgm:prSet presAssocID="{B625F2EB-10E5-4149-8948-148379F6CACA}" presName="linNode" presStyleCnt="0"/>
      <dgm:spPr/>
    </dgm:pt>
    <dgm:pt modelId="{50818BBC-F477-4D9E-837A-21259D15C457}" type="pres">
      <dgm:prSet presAssocID="{B625F2EB-10E5-4149-8948-148379F6CACA}" presName="parentShp" presStyleLbl="node1" presStyleIdx="0" presStyleCnt="3" custScaleX="17705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539567-1F23-4E76-A758-5A862BB9EFFC}" type="pres">
      <dgm:prSet presAssocID="{B625F2EB-10E5-4149-8948-148379F6CACA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5541B67-E6BB-4A55-AB99-60DBC347093E}" type="pres">
      <dgm:prSet presAssocID="{F6CBCB96-AAC9-4331-A6E3-92D55FF819FA}" presName="spacing" presStyleCnt="0"/>
      <dgm:spPr/>
    </dgm:pt>
    <dgm:pt modelId="{670EE82C-C216-48D5-9379-19F889DB8888}" type="pres">
      <dgm:prSet presAssocID="{C0BA452B-58F9-4D08-9C12-EE745668566A}" presName="linNode" presStyleCnt="0"/>
      <dgm:spPr/>
    </dgm:pt>
    <dgm:pt modelId="{09D89B46-01BD-4CE7-8FF2-34FB9ACC1234}" type="pres">
      <dgm:prSet presAssocID="{C0BA452B-58F9-4D08-9C12-EE745668566A}" presName="parentShp" presStyleLbl="node1" presStyleIdx="1" presStyleCnt="3" custScaleX="198283" custLinFactNeighborX="-29" custLinFactNeighborY="267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BF2826-A93F-484E-809F-0952285A6A23}" type="pres">
      <dgm:prSet presAssocID="{C0BA452B-58F9-4D08-9C12-EE745668566A}" presName="childShp" presStyleLbl="bgAccFollowNode1" presStyleIdx="1" presStyleCnt="3" custScaleX="1116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401293-0E6F-4BE0-9B3D-3779AF0E7BDB}" type="pres">
      <dgm:prSet presAssocID="{288EAFA3-7AFA-4E08-9F83-DD1D789A95C9}" presName="spacing" presStyleCnt="0"/>
      <dgm:spPr/>
    </dgm:pt>
    <dgm:pt modelId="{18881F29-BE38-41C9-9182-D08C73E20DEA}" type="pres">
      <dgm:prSet presAssocID="{33D1DF83-6FA8-491B-AE46-8C5470B6695B}" presName="linNode" presStyleCnt="0"/>
      <dgm:spPr/>
    </dgm:pt>
    <dgm:pt modelId="{BDD9785E-5988-4D9A-BEBF-25DE815D2930}" type="pres">
      <dgm:prSet presAssocID="{33D1DF83-6FA8-491B-AE46-8C5470B6695B}" presName="parentShp" presStyleLbl="node1" presStyleIdx="2" presStyleCnt="3" custScaleX="204054" custLinFactNeighborX="1274" custLinFactNeighborY="1152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13D0A37-9639-43F8-AAA7-6563C960F0FF}" type="pres">
      <dgm:prSet presAssocID="{33D1DF83-6FA8-491B-AE46-8C5470B6695B}" presName="childShp" presStyleLbl="bgAccFollowNode1" presStyleIdx="2" presStyleCnt="3" custScaleX="117047" custLinFactNeighborX="311" custLinFactNeighborY="184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B17EA43-2ED0-474E-BCE7-D55C89223B8B}" type="presOf" srcId="{5ACA794B-7619-4EA6-A915-1A29521C5590}" destId="{413D0A37-9639-43F8-AAA7-6563C960F0FF}" srcOrd="0" destOrd="0" presId="urn:microsoft.com/office/officeart/2005/8/layout/vList6"/>
    <dgm:cxn modelId="{FAC25FA9-73F4-4151-9AB1-14B2A6F7D99B}" srcId="{205E4696-CE36-40FB-8726-EC24909286A6}" destId="{33D1DF83-6FA8-491B-AE46-8C5470B6695B}" srcOrd="2" destOrd="0" parTransId="{26971985-E956-48B4-8640-A3266AF6487F}" sibTransId="{20706A68-CA4F-4245-B745-AD5B3F276025}"/>
    <dgm:cxn modelId="{098F245B-042A-4729-A996-24DD4446AD25}" srcId="{205E4696-CE36-40FB-8726-EC24909286A6}" destId="{C0BA452B-58F9-4D08-9C12-EE745668566A}" srcOrd="1" destOrd="0" parTransId="{F0D173E7-34E4-45CD-8598-B168AA3E55AE}" sibTransId="{288EAFA3-7AFA-4E08-9F83-DD1D789A95C9}"/>
    <dgm:cxn modelId="{AA46A550-B32A-4B48-A96A-62F939492A22}" type="presOf" srcId="{33D1DF83-6FA8-491B-AE46-8C5470B6695B}" destId="{BDD9785E-5988-4D9A-BEBF-25DE815D2930}" srcOrd="0" destOrd="0" presId="urn:microsoft.com/office/officeart/2005/8/layout/vList6"/>
    <dgm:cxn modelId="{89B086EC-A8B6-4CAE-ACE9-C7149DFA28B7}" srcId="{B625F2EB-10E5-4149-8948-148379F6CACA}" destId="{FF8D0DE0-7183-4802-A472-D51DF5A0C91C}" srcOrd="1" destOrd="0" parTransId="{D36406B9-0E8F-42DA-8278-1758A98C6133}" sibTransId="{530C475B-951E-4ADF-9023-BB44AC0D2AC6}"/>
    <dgm:cxn modelId="{24AF1BD1-829D-4895-ABC1-3C3826106667}" srcId="{C0BA452B-58F9-4D08-9C12-EE745668566A}" destId="{82089FB6-1069-40A4-A70D-663009CAC143}" srcOrd="1" destOrd="0" parTransId="{30E778EF-CB4F-4134-807F-3F99E87F8A13}" sibTransId="{273D7343-E26D-48D8-B684-5E4ACA35AC45}"/>
    <dgm:cxn modelId="{BC569A12-B331-4C2F-9EC3-EF10C2CC684A}" type="presOf" srcId="{C0BA452B-58F9-4D08-9C12-EE745668566A}" destId="{09D89B46-01BD-4CE7-8FF2-34FB9ACC1234}" srcOrd="0" destOrd="0" presId="urn:microsoft.com/office/officeart/2005/8/layout/vList6"/>
    <dgm:cxn modelId="{87D4FEEE-CC21-4C22-87C8-4DCFCB83206E}" srcId="{B625F2EB-10E5-4149-8948-148379F6CACA}" destId="{19249124-F0DD-4A7E-A6ED-2EC7309F368E}" srcOrd="0" destOrd="0" parTransId="{7F6AF54F-00ED-444A-B0F9-39340F8718BE}" sibTransId="{10AC73A9-FE8C-49C0-8B57-082B3D964D3F}"/>
    <dgm:cxn modelId="{E415098C-D1CE-420A-BC45-9B838516483B}" type="presOf" srcId="{BF3883D0-7001-44C2-901B-A585C73FBE5F}" destId="{B9BF2826-A93F-484E-809F-0952285A6A23}" srcOrd="0" destOrd="0" presId="urn:microsoft.com/office/officeart/2005/8/layout/vList6"/>
    <dgm:cxn modelId="{5D2E48A1-04EF-48E6-A0E6-C3A6399D4992}" type="presOf" srcId="{19249124-F0DD-4A7E-A6ED-2EC7309F368E}" destId="{3F539567-1F23-4E76-A758-5A862BB9EFFC}" srcOrd="0" destOrd="0" presId="urn:microsoft.com/office/officeart/2005/8/layout/vList6"/>
    <dgm:cxn modelId="{6E3925E8-3950-49DD-B576-1730647D7EB2}" srcId="{C0BA452B-58F9-4D08-9C12-EE745668566A}" destId="{BF3883D0-7001-44C2-901B-A585C73FBE5F}" srcOrd="0" destOrd="0" parTransId="{B5525506-3FA0-4083-BB46-A2AC44E20EED}" sibTransId="{BB0400D1-699A-4D9A-8473-DB385D4EF011}"/>
    <dgm:cxn modelId="{F742B727-C1BB-4AEB-BBE2-D98CA0B8360B}" type="presOf" srcId="{B625F2EB-10E5-4149-8948-148379F6CACA}" destId="{50818BBC-F477-4D9E-837A-21259D15C457}" srcOrd="0" destOrd="0" presId="urn:microsoft.com/office/officeart/2005/8/layout/vList6"/>
    <dgm:cxn modelId="{B2AC77E8-F3D0-4040-862B-60F02C14D72E}" type="presOf" srcId="{FF8D0DE0-7183-4802-A472-D51DF5A0C91C}" destId="{3F539567-1F23-4E76-A758-5A862BB9EFFC}" srcOrd="0" destOrd="1" presId="urn:microsoft.com/office/officeart/2005/8/layout/vList6"/>
    <dgm:cxn modelId="{DE954ED6-D966-4ADE-B96B-11239B33A9DE}" srcId="{205E4696-CE36-40FB-8726-EC24909286A6}" destId="{B625F2EB-10E5-4149-8948-148379F6CACA}" srcOrd="0" destOrd="0" parTransId="{4538D5EC-F26F-48D5-A6E0-75ECE2C745A7}" sibTransId="{F6CBCB96-AAC9-4331-A6E3-92D55FF819FA}"/>
    <dgm:cxn modelId="{FFACDE75-6543-456E-AED7-A50F0B56DBFB}" type="presOf" srcId="{205E4696-CE36-40FB-8726-EC24909286A6}" destId="{4E63D85C-3837-4D2B-B9A0-FCAAE26FC636}" srcOrd="0" destOrd="0" presId="urn:microsoft.com/office/officeart/2005/8/layout/vList6"/>
    <dgm:cxn modelId="{E8188E15-19F6-44D6-8C9E-A501B8D06447}" type="presOf" srcId="{82089FB6-1069-40A4-A70D-663009CAC143}" destId="{B9BF2826-A93F-484E-809F-0952285A6A23}" srcOrd="0" destOrd="1" presId="urn:microsoft.com/office/officeart/2005/8/layout/vList6"/>
    <dgm:cxn modelId="{D7CB9603-4DEC-4CE0-9854-2308A7D4ACCA}" srcId="{33D1DF83-6FA8-491B-AE46-8C5470B6695B}" destId="{5ACA794B-7619-4EA6-A915-1A29521C5590}" srcOrd="0" destOrd="0" parTransId="{32282500-FB3A-4304-91B5-CDB2E162DBBD}" sibTransId="{2D0225E2-6BD3-4B84-9D92-A2D917DC64A4}"/>
    <dgm:cxn modelId="{8AF676AE-5C80-45BA-822E-332534D708E7}" type="presParOf" srcId="{4E63D85C-3837-4D2B-B9A0-FCAAE26FC636}" destId="{ED551B06-B7DE-448B-B9EE-0C60CE3408D6}" srcOrd="0" destOrd="0" presId="urn:microsoft.com/office/officeart/2005/8/layout/vList6"/>
    <dgm:cxn modelId="{5CB92BAC-C34A-4277-9BC0-6C9B65EC6498}" type="presParOf" srcId="{ED551B06-B7DE-448B-B9EE-0C60CE3408D6}" destId="{50818BBC-F477-4D9E-837A-21259D15C457}" srcOrd="0" destOrd="0" presId="urn:microsoft.com/office/officeart/2005/8/layout/vList6"/>
    <dgm:cxn modelId="{306F05CC-B9B4-4C5C-8CCA-19B4AC3305BE}" type="presParOf" srcId="{ED551B06-B7DE-448B-B9EE-0C60CE3408D6}" destId="{3F539567-1F23-4E76-A758-5A862BB9EFFC}" srcOrd="1" destOrd="0" presId="urn:microsoft.com/office/officeart/2005/8/layout/vList6"/>
    <dgm:cxn modelId="{2A819C46-AF09-4AD7-82AF-3C8C38C2288B}" type="presParOf" srcId="{4E63D85C-3837-4D2B-B9A0-FCAAE26FC636}" destId="{25541B67-E6BB-4A55-AB99-60DBC347093E}" srcOrd="1" destOrd="0" presId="urn:microsoft.com/office/officeart/2005/8/layout/vList6"/>
    <dgm:cxn modelId="{FEFEBFBE-3960-4AF1-B591-A59E77CEAA72}" type="presParOf" srcId="{4E63D85C-3837-4D2B-B9A0-FCAAE26FC636}" destId="{670EE82C-C216-48D5-9379-19F889DB8888}" srcOrd="2" destOrd="0" presId="urn:microsoft.com/office/officeart/2005/8/layout/vList6"/>
    <dgm:cxn modelId="{B45742B1-6FFB-46E6-9D90-42A961180D65}" type="presParOf" srcId="{670EE82C-C216-48D5-9379-19F889DB8888}" destId="{09D89B46-01BD-4CE7-8FF2-34FB9ACC1234}" srcOrd="0" destOrd="0" presId="urn:microsoft.com/office/officeart/2005/8/layout/vList6"/>
    <dgm:cxn modelId="{9C54D1D7-8872-4598-9579-0D2446DB92A8}" type="presParOf" srcId="{670EE82C-C216-48D5-9379-19F889DB8888}" destId="{B9BF2826-A93F-484E-809F-0952285A6A23}" srcOrd="1" destOrd="0" presId="urn:microsoft.com/office/officeart/2005/8/layout/vList6"/>
    <dgm:cxn modelId="{35088A67-6421-4DA6-8ADC-E9DD8BD9FFE2}" type="presParOf" srcId="{4E63D85C-3837-4D2B-B9A0-FCAAE26FC636}" destId="{FC401293-0E6F-4BE0-9B3D-3779AF0E7BDB}" srcOrd="3" destOrd="0" presId="urn:microsoft.com/office/officeart/2005/8/layout/vList6"/>
    <dgm:cxn modelId="{E063046B-CACB-412F-9DDC-60E204A007F6}" type="presParOf" srcId="{4E63D85C-3837-4D2B-B9A0-FCAAE26FC636}" destId="{18881F29-BE38-41C9-9182-D08C73E20DEA}" srcOrd="4" destOrd="0" presId="urn:microsoft.com/office/officeart/2005/8/layout/vList6"/>
    <dgm:cxn modelId="{A6D4FA1F-525F-404F-AAA7-61B467F1ACD0}" type="presParOf" srcId="{18881F29-BE38-41C9-9182-D08C73E20DEA}" destId="{BDD9785E-5988-4D9A-BEBF-25DE815D2930}" srcOrd="0" destOrd="0" presId="urn:microsoft.com/office/officeart/2005/8/layout/vList6"/>
    <dgm:cxn modelId="{DB162783-8909-487C-B744-1E7EACDB4B69}" type="presParOf" srcId="{18881F29-BE38-41C9-9182-D08C73E20DEA}" destId="{413D0A37-9639-43F8-AAA7-6563C960F0FF}" srcOrd="1" destOrd="0" presId="urn:microsoft.com/office/officeart/2005/8/layout/vList6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7B186F-5B46-468C-AF55-E024DAAFAA39}" type="doc">
      <dgm:prSet loTypeId="urn:microsoft.com/office/officeart/2005/8/layout/matrix1" loCatId="matrix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F9E79064-68C8-483E-A861-C4EFA5F54ACA}">
      <dgm:prSet phldrT="[文字]" custT="1"/>
      <dgm:spPr/>
      <dgm:t>
        <a:bodyPr/>
        <a:lstStyle/>
        <a:p>
          <a:r>
            <a:rPr lang="en-US" altLang="zh-TW" sz="2400" b="1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rPr>
            <a:t>108</a:t>
          </a:r>
          <a:r>
            <a:rPr lang="zh-TW" altLang="en-US" sz="2400" b="1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rPr>
            <a:t>學年度桃連區特色招生甄選</a:t>
          </a:r>
        </a:p>
      </dgm:t>
    </dgm:pt>
    <dgm:pt modelId="{83CD7FB1-65A5-4620-A94D-7E1A4C92B777}" type="parTrans" cxnId="{41D125F7-4F59-44F9-B8B1-BE12B712D02E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88A2C6E5-2988-49BF-B1B1-289F0A496B89}" type="sibTrans" cxnId="{41D125F7-4F59-44F9-B8B1-BE12B712D02E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A7112B98-6EF3-4FE7-BF3D-C59D1B368008}">
      <dgm:prSet phldrT="[文字]" custT="1"/>
      <dgm:spPr/>
      <dgm:t>
        <a:bodyPr/>
        <a:lstStyle/>
        <a:p>
          <a:r>
            <a:rPr lang="zh-TW" altLang="en-US" sz="2800" dirty="0">
              <a:latin typeface="標楷體" pitchFamily="65" charset="-120"/>
              <a:ea typeface="標楷體" pitchFamily="65" charset="-120"/>
            </a:rPr>
            <a:t>考試分發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-4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班</a:t>
          </a:r>
          <a:endParaRPr lang="en-US" altLang="zh-TW" sz="2800" dirty="0">
            <a:latin typeface="標楷體" pitchFamily="65" charset="-120"/>
            <a:ea typeface="標楷體" pitchFamily="65" charset="-120"/>
          </a:endParaRPr>
        </a:p>
        <a:p>
          <a:r>
            <a:rPr lang="en-US" altLang="zh-TW" sz="2800" dirty="0">
              <a:latin typeface="標楷體" pitchFamily="65" charset="-120"/>
              <a:ea typeface="標楷體" pitchFamily="65" charset="-120"/>
            </a:rPr>
            <a:t>152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個名額</a:t>
          </a:r>
          <a:endParaRPr lang="en-US" altLang="zh-TW" sz="2800" dirty="0">
            <a:latin typeface="標楷體" pitchFamily="65" charset="-120"/>
            <a:ea typeface="標楷體" pitchFamily="65" charset="-120"/>
          </a:endParaRPr>
        </a:p>
      </dgm:t>
    </dgm:pt>
    <dgm:pt modelId="{D565FFC9-7E5F-4E16-B5CB-8356BB01A266}" type="parTrans" cxnId="{B0DBCE13-AB09-4A29-B70A-02676696CE97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C5566B29-EA1D-499F-BCA4-71D0AE10D7B6}" type="sibTrans" cxnId="{B0DBCE13-AB09-4A29-B70A-02676696CE97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163E3733-E3DE-4603-B81D-A07920279013}">
      <dgm:prSet phldrT="[文字]" custT="1"/>
      <dgm:spPr/>
      <dgm:t>
        <a:bodyPr/>
        <a:lstStyle/>
        <a:p>
          <a:r>
            <a:rPr lang="zh-TW" altLang="en-US" sz="28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專業群科</a:t>
          </a:r>
          <a:r>
            <a:rPr lang="en-US" altLang="zh-TW" sz="28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-59</a:t>
          </a:r>
          <a:r>
            <a:rPr lang="zh-TW" altLang="en-US" sz="28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班</a:t>
          </a:r>
          <a:r>
            <a:rPr lang="en-US" altLang="zh-TW" sz="28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</a:br>
          <a:r>
            <a:rPr lang="en-US" altLang="zh-TW" sz="28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2951</a:t>
          </a:r>
          <a:r>
            <a:rPr lang="zh-TW" altLang="en-US" sz="28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個名額</a:t>
          </a:r>
        </a:p>
      </dgm:t>
    </dgm:pt>
    <dgm:pt modelId="{6CB1DB07-AA8B-4C48-A29B-559FCF6B1F87}" type="parTrans" cxnId="{D0D89CFF-2DDC-42B9-97EF-165D11C67010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EEB7CB51-D528-4B27-BF94-CC9191BAC249}" type="sibTrans" cxnId="{D0D89CFF-2DDC-42B9-97EF-165D11C67010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6549D92B-83E7-4382-BCE2-AD411F4B9095}">
      <dgm:prSet phldrT="[文字]" custT="1"/>
      <dgm:spPr/>
      <dgm:t>
        <a:bodyPr/>
        <a:lstStyle/>
        <a:p>
          <a:r>
            <a:rPr lang="zh-TW" altLang="en-US" sz="2800" dirty="0">
              <a:latin typeface="標楷體" pitchFamily="65" charset="-120"/>
              <a:ea typeface="標楷體" pitchFamily="65" charset="-120"/>
            </a:rPr>
            <a:t>科學班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-1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班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dirty="0">
              <a:latin typeface="標楷體" pitchFamily="65" charset="-120"/>
              <a:ea typeface="標楷體" pitchFamily="65" charset="-120"/>
            </a:rPr>
          </a:br>
          <a:r>
            <a:rPr lang="en-US" altLang="zh-TW" sz="2800" dirty="0">
              <a:latin typeface="標楷體" pitchFamily="65" charset="-120"/>
              <a:ea typeface="標楷體" pitchFamily="65" charset="-120"/>
            </a:rPr>
            <a:t>30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個名額</a:t>
          </a:r>
        </a:p>
      </dgm:t>
    </dgm:pt>
    <dgm:pt modelId="{97738555-1C5B-4877-B0B6-5F0D62AC8F85}" type="parTrans" cxnId="{DE024195-E350-41E0-843C-07E1C18E238A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4C9B512C-8C6C-417C-9FE7-3CA82609C85E}" type="sibTrans" cxnId="{DE024195-E350-41E0-843C-07E1C18E238A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B2B8C07D-43F5-4C65-A23A-D2D80650E3E0}">
      <dgm:prSet phldrT="[文字]" custT="1"/>
      <dgm:spPr/>
      <dgm:t>
        <a:bodyPr/>
        <a:lstStyle/>
        <a:p>
          <a:pPr algn="l"/>
          <a:r>
            <a:rPr lang="zh-TW" altLang="en-US" sz="2400" dirty="0">
              <a:latin typeface="標楷體" pitchFamily="65" charset="-120"/>
              <a:ea typeface="標楷體" pitchFamily="65" charset="-120"/>
            </a:rPr>
            <a:t>體育班</a:t>
          </a:r>
          <a:r>
            <a:rPr lang="en-US" altLang="zh-TW" sz="2400" dirty="0">
              <a:latin typeface="標楷體" pitchFamily="65" charset="-120"/>
              <a:ea typeface="標楷體" pitchFamily="65" charset="-120"/>
            </a:rPr>
            <a:t>-13</a:t>
          </a:r>
          <a:r>
            <a:rPr lang="zh-TW" altLang="en-US" sz="2400" dirty="0">
              <a:latin typeface="標楷體" pitchFamily="65" charset="-120"/>
              <a:ea typeface="標楷體" pitchFamily="65" charset="-120"/>
            </a:rPr>
            <a:t>班    </a:t>
          </a:r>
          <a:r>
            <a:rPr lang="en-US" altLang="zh-TW" sz="2400" dirty="0">
              <a:latin typeface="標楷體" pitchFamily="65" charset="-120"/>
              <a:ea typeface="標楷體" pitchFamily="65" charset="-120"/>
            </a:rPr>
            <a:t>385</a:t>
          </a:r>
          <a:r>
            <a:rPr lang="zh-TW" altLang="en-US" sz="24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4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dirty="0">
              <a:latin typeface="標楷體" pitchFamily="65" charset="-120"/>
              <a:ea typeface="標楷體" pitchFamily="65" charset="-120"/>
            </a:rPr>
          </a:br>
          <a:r>
            <a:rPr lang="zh-TW" altLang="en-US" sz="2400" dirty="0">
              <a:latin typeface="標楷體" pitchFamily="65" charset="-120"/>
              <a:ea typeface="標楷體" pitchFamily="65" charset="-120"/>
            </a:rPr>
            <a:t>藝才美術班</a:t>
          </a:r>
          <a:r>
            <a:rPr lang="en-US" altLang="zh-TW" sz="2400" dirty="0">
              <a:latin typeface="標楷體" pitchFamily="65" charset="-120"/>
              <a:ea typeface="標楷體" pitchFamily="65" charset="-120"/>
            </a:rPr>
            <a:t>-4</a:t>
          </a:r>
          <a:r>
            <a:rPr lang="zh-TW" altLang="en-US" sz="24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400" dirty="0">
              <a:latin typeface="標楷體" pitchFamily="65" charset="-120"/>
              <a:ea typeface="標楷體" pitchFamily="65" charset="-120"/>
            </a:rPr>
            <a:t>120</a:t>
          </a:r>
          <a:r>
            <a:rPr lang="zh-TW" altLang="en-US" sz="24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4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dirty="0">
              <a:latin typeface="標楷體" pitchFamily="65" charset="-120"/>
              <a:ea typeface="標楷體" pitchFamily="65" charset="-120"/>
            </a:rPr>
          </a:br>
          <a:r>
            <a:rPr lang="zh-TW" altLang="en-US" sz="2400" dirty="0">
              <a:latin typeface="標楷體" pitchFamily="65" charset="-120"/>
              <a:ea typeface="標楷體" pitchFamily="65" charset="-120"/>
            </a:rPr>
            <a:t>藝才音樂班</a:t>
          </a:r>
          <a:r>
            <a:rPr lang="en-US" altLang="zh-TW" sz="2400" dirty="0">
              <a:latin typeface="標楷體" pitchFamily="65" charset="-120"/>
              <a:ea typeface="標楷體" pitchFamily="65" charset="-120"/>
            </a:rPr>
            <a:t>-3</a:t>
          </a:r>
          <a:r>
            <a:rPr lang="zh-TW" altLang="en-US" sz="24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400" dirty="0">
              <a:latin typeface="標楷體" pitchFamily="65" charset="-120"/>
              <a:ea typeface="標楷體" pitchFamily="65" charset="-120"/>
            </a:rPr>
            <a:t>90</a:t>
          </a:r>
          <a:r>
            <a:rPr lang="zh-TW" altLang="en-US" sz="24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4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dirty="0">
              <a:latin typeface="標楷體" pitchFamily="65" charset="-120"/>
              <a:ea typeface="標楷體" pitchFamily="65" charset="-120"/>
            </a:rPr>
          </a:br>
          <a:r>
            <a:rPr lang="zh-TW" altLang="en-US" sz="2400" dirty="0">
              <a:latin typeface="標楷體" pitchFamily="65" charset="-120"/>
              <a:ea typeface="標楷體" pitchFamily="65" charset="-120"/>
            </a:rPr>
            <a:t>藝才舞蹈班</a:t>
          </a:r>
          <a:r>
            <a:rPr lang="en-US" altLang="zh-TW" sz="2400" dirty="0">
              <a:latin typeface="標楷體" pitchFamily="65" charset="-120"/>
              <a:ea typeface="標楷體" pitchFamily="65" charset="-120"/>
            </a:rPr>
            <a:t>-1</a:t>
          </a:r>
          <a:r>
            <a:rPr lang="zh-TW" altLang="en-US" sz="24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400" dirty="0">
              <a:latin typeface="標楷體" pitchFamily="65" charset="-120"/>
              <a:ea typeface="標楷體" pitchFamily="65" charset="-120"/>
            </a:rPr>
            <a:t>30</a:t>
          </a:r>
          <a:r>
            <a:rPr lang="zh-TW" altLang="en-US" sz="2400" dirty="0">
              <a:latin typeface="標楷體" pitchFamily="65" charset="-120"/>
              <a:ea typeface="標楷體" pitchFamily="65" charset="-120"/>
            </a:rPr>
            <a:t>個名額</a:t>
          </a:r>
        </a:p>
      </dgm:t>
    </dgm:pt>
    <dgm:pt modelId="{477E55E1-8396-468B-AFE0-22BEDD77F5B7}" type="parTrans" cxnId="{6D7DEF88-D32A-4953-A58A-951ACC9EE33F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DACF4943-C3D6-4084-BAB5-AE5B368DB4A7}" type="sibTrans" cxnId="{6D7DEF88-D32A-4953-A58A-951ACC9EE33F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7946C596-4121-4021-BADA-B7DCCC57B3BE}" type="pres">
      <dgm:prSet presAssocID="{827B186F-5B46-468C-AF55-E024DAAFAA3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D023388-E77E-4DEB-AB21-039C45EBC052}" type="pres">
      <dgm:prSet presAssocID="{827B186F-5B46-468C-AF55-E024DAAFAA39}" presName="matrix" presStyleCnt="0"/>
      <dgm:spPr/>
    </dgm:pt>
    <dgm:pt modelId="{CD18A5EF-14CC-4D99-B9B5-ADC491578342}" type="pres">
      <dgm:prSet presAssocID="{827B186F-5B46-468C-AF55-E024DAAFAA39}" presName="tile1" presStyleLbl="node1" presStyleIdx="0" presStyleCnt="4"/>
      <dgm:spPr/>
      <dgm:t>
        <a:bodyPr/>
        <a:lstStyle/>
        <a:p>
          <a:endParaRPr lang="zh-TW" altLang="en-US"/>
        </a:p>
      </dgm:t>
    </dgm:pt>
    <dgm:pt modelId="{C4C3389C-960C-45F0-B12F-65FC46FCDAAF}" type="pres">
      <dgm:prSet presAssocID="{827B186F-5B46-468C-AF55-E024DAAFAA3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A2D15B-CF76-4202-AA22-9C6B1404492F}" type="pres">
      <dgm:prSet presAssocID="{827B186F-5B46-468C-AF55-E024DAAFAA39}" presName="tile2" presStyleLbl="node1" presStyleIdx="1" presStyleCnt="4"/>
      <dgm:spPr/>
      <dgm:t>
        <a:bodyPr/>
        <a:lstStyle/>
        <a:p>
          <a:endParaRPr lang="zh-TW" altLang="en-US"/>
        </a:p>
      </dgm:t>
    </dgm:pt>
    <dgm:pt modelId="{2DBDCC4B-9364-4C26-897D-9D5279936C4A}" type="pres">
      <dgm:prSet presAssocID="{827B186F-5B46-468C-AF55-E024DAAFAA3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95F4473-6895-42D5-9283-BB264002653F}" type="pres">
      <dgm:prSet presAssocID="{827B186F-5B46-468C-AF55-E024DAAFAA39}" presName="tile3" presStyleLbl="node1" presStyleIdx="2" presStyleCnt="4"/>
      <dgm:spPr/>
      <dgm:t>
        <a:bodyPr/>
        <a:lstStyle/>
        <a:p>
          <a:endParaRPr lang="zh-TW" altLang="en-US"/>
        </a:p>
      </dgm:t>
    </dgm:pt>
    <dgm:pt modelId="{CD12BA36-16AB-4F0D-9947-4D905491FE95}" type="pres">
      <dgm:prSet presAssocID="{827B186F-5B46-468C-AF55-E024DAAFAA3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AB11538-AE62-4BBD-9767-0683C1A64A5B}" type="pres">
      <dgm:prSet presAssocID="{827B186F-5B46-468C-AF55-E024DAAFAA39}" presName="tile4" presStyleLbl="node1" presStyleIdx="3" presStyleCnt="4"/>
      <dgm:spPr/>
      <dgm:t>
        <a:bodyPr/>
        <a:lstStyle/>
        <a:p>
          <a:endParaRPr lang="zh-TW" altLang="en-US"/>
        </a:p>
      </dgm:t>
    </dgm:pt>
    <dgm:pt modelId="{D9475630-C8AD-44A0-9DDF-60B3D2C6E705}" type="pres">
      <dgm:prSet presAssocID="{827B186F-5B46-468C-AF55-E024DAAFAA3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95E15C-553B-471B-9ADC-ED155AB191E3}" type="pres">
      <dgm:prSet presAssocID="{827B186F-5B46-468C-AF55-E024DAAFAA39}" presName="centerTile" presStyleLbl="fgShp" presStyleIdx="0" presStyleCnt="1" custScaleX="114921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0D89CFF-2DDC-42B9-97EF-165D11C67010}" srcId="{F9E79064-68C8-483E-A861-C4EFA5F54ACA}" destId="{163E3733-E3DE-4603-B81D-A07920279013}" srcOrd="1" destOrd="0" parTransId="{6CB1DB07-AA8B-4C48-A29B-559FCF6B1F87}" sibTransId="{EEB7CB51-D528-4B27-BF94-CC9191BAC249}"/>
    <dgm:cxn modelId="{B72953B4-B5B0-4FDE-8432-D56E4A016426}" type="presOf" srcId="{6549D92B-83E7-4382-BCE2-AD411F4B9095}" destId="{CD12BA36-16AB-4F0D-9947-4D905491FE95}" srcOrd="1" destOrd="0" presId="urn:microsoft.com/office/officeart/2005/8/layout/matrix1"/>
    <dgm:cxn modelId="{530BC97C-8EE5-4BE3-A9EF-EF5DE3BD1D43}" type="presOf" srcId="{F9E79064-68C8-483E-A861-C4EFA5F54ACA}" destId="{7595E15C-553B-471B-9ADC-ED155AB191E3}" srcOrd="0" destOrd="0" presId="urn:microsoft.com/office/officeart/2005/8/layout/matrix1"/>
    <dgm:cxn modelId="{4735403C-32DB-4665-9960-4BB52EEF1B8C}" type="presOf" srcId="{827B186F-5B46-468C-AF55-E024DAAFAA39}" destId="{7946C596-4121-4021-BADA-B7DCCC57B3BE}" srcOrd="0" destOrd="0" presId="urn:microsoft.com/office/officeart/2005/8/layout/matrix1"/>
    <dgm:cxn modelId="{25C0F3C1-5C9C-45D4-8362-C3A53C497600}" type="presOf" srcId="{163E3733-E3DE-4603-B81D-A07920279013}" destId="{2DBDCC4B-9364-4C26-897D-9D5279936C4A}" srcOrd="1" destOrd="0" presId="urn:microsoft.com/office/officeart/2005/8/layout/matrix1"/>
    <dgm:cxn modelId="{DE024195-E350-41E0-843C-07E1C18E238A}" srcId="{F9E79064-68C8-483E-A861-C4EFA5F54ACA}" destId="{6549D92B-83E7-4382-BCE2-AD411F4B9095}" srcOrd="2" destOrd="0" parTransId="{97738555-1C5B-4877-B0B6-5F0D62AC8F85}" sibTransId="{4C9B512C-8C6C-417C-9FE7-3CA82609C85E}"/>
    <dgm:cxn modelId="{41D125F7-4F59-44F9-B8B1-BE12B712D02E}" srcId="{827B186F-5B46-468C-AF55-E024DAAFAA39}" destId="{F9E79064-68C8-483E-A861-C4EFA5F54ACA}" srcOrd="0" destOrd="0" parTransId="{83CD7FB1-65A5-4620-A94D-7E1A4C92B777}" sibTransId="{88A2C6E5-2988-49BF-B1B1-289F0A496B89}"/>
    <dgm:cxn modelId="{AF811277-E083-40CE-B0C4-940CDB77EA60}" type="presOf" srcId="{B2B8C07D-43F5-4C65-A23A-D2D80650E3E0}" destId="{D9475630-C8AD-44A0-9DDF-60B3D2C6E705}" srcOrd="1" destOrd="0" presId="urn:microsoft.com/office/officeart/2005/8/layout/matrix1"/>
    <dgm:cxn modelId="{6D7DEF88-D32A-4953-A58A-951ACC9EE33F}" srcId="{F9E79064-68C8-483E-A861-C4EFA5F54ACA}" destId="{B2B8C07D-43F5-4C65-A23A-D2D80650E3E0}" srcOrd="3" destOrd="0" parTransId="{477E55E1-8396-468B-AFE0-22BEDD77F5B7}" sibTransId="{DACF4943-C3D6-4084-BAB5-AE5B368DB4A7}"/>
    <dgm:cxn modelId="{830CBF17-14B7-41AE-B5A4-D329F6A8CB67}" type="presOf" srcId="{B2B8C07D-43F5-4C65-A23A-D2D80650E3E0}" destId="{6AB11538-AE62-4BBD-9767-0683C1A64A5B}" srcOrd="0" destOrd="0" presId="urn:microsoft.com/office/officeart/2005/8/layout/matrix1"/>
    <dgm:cxn modelId="{52FDFCA9-9AFC-4FAE-BC46-886A76BEDBED}" type="presOf" srcId="{163E3733-E3DE-4603-B81D-A07920279013}" destId="{3FA2D15B-CF76-4202-AA22-9C6B1404492F}" srcOrd="0" destOrd="0" presId="urn:microsoft.com/office/officeart/2005/8/layout/matrix1"/>
    <dgm:cxn modelId="{B0DBCE13-AB09-4A29-B70A-02676696CE97}" srcId="{F9E79064-68C8-483E-A861-C4EFA5F54ACA}" destId="{A7112B98-6EF3-4FE7-BF3D-C59D1B368008}" srcOrd="0" destOrd="0" parTransId="{D565FFC9-7E5F-4E16-B5CB-8356BB01A266}" sibTransId="{C5566B29-EA1D-499F-BCA4-71D0AE10D7B6}"/>
    <dgm:cxn modelId="{4588DD55-AFF1-4A4D-9339-3B01563F142D}" type="presOf" srcId="{A7112B98-6EF3-4FE7-BF3D-C59D1B368008}" destId="{C4C3389C-960C-45F0-B12F-65FC46FCDAAF}" srcOrd="1" destOrd="0" presId="urn:microsoft.com/office/officeart/2005/8/layout/matrix1"/>
    <dgm:cxn modelId="{23326607-0446-4C40-9048-CC9BAD85E192}" type="presOf" srcId="{A7112B98-6EF3-4FE7-BF3D-C59D1B368008}" destId="{CD18A5EF-14CC-4D99-B9B5-ADC491578342}" srcOrd="0" destOrd="0" presId="urn:microsoft.com/office/officeart/2005/8/layout/matrix1"/>
    <dgm:cxn modelId="{5ADBCD25-05A9-40C7-9B10-9B144F217493}" type="presOf" srcId="{6549D92B-83E7-4382-BCE2-AD411F4B9095}" destId="{E95F4473-6895-42D5-9283-BB264002653F}" srcOrd="0" destOrd="0" presId="urn:microsoft.com/office/officeart/2005/8/layout/matrix1"/>
    <dgm:cxn modelId="{A2B849CF-6408-4CC8-8083-C5A9F793A094}" type="presParOf" srcId="{7946C596-4121-4021-BADA-B7DCCC57B3BE}" destId="{6D023388-E77E-4DEB-AB21-039C45EBC052}" srcOrd="0" destOrd="0" presId="urn:microsoft.com/office/officeart/2005/8/layout/matrix1"/>
    <dgm:cxn modelId="{B733CF92-7B85-47AC-93DD-37C781FA2505}" type="presParOf" srcId="{6D023388-E77E-4DEB-AB21-039C45EBC052}" destId="{CD18A5EF-14CC-4D99-B9B5-ADC491578342}" srcOrd="0" destOrd="0" presId="urn:microsoft.com/office/officeart/2005/8/layout/matrix1"/>
    <dgm:cxn modelId="{E0C26A1C-E8BB-48B3-BA37-0ACB80CF963F}" type="presParOf" srcId="{6D023388-E77E-4DEB-AB21-039C45EBC052}" destId="{C4C3389C-960C-45F0-B12F-65FC46FCDAAF}" srcOrd="1" destOrd="0" presId="urn:microsoft.com/office/officeart/2005/8/layout/matrix1"/>
    <dgm:cxn modelId="{AB2DF8BF-CE27-4067-9972-ED14000185EE}" type="presParOf" srcId="{6D023388-E77E-4DEB-AB21-039C45EBC052}" destId="{3FA2D15B-CF76-4202-AA22-9C6B1404492F}" srcOrd="2" destOrd="0" presId="urn:microsoft.com/office/officeart/2005/8/layout/matrix1"/>
    <dgm:cxn modelId="{3D5E6CF3-66F1-4502-981D-B747E10A8AA3}" type="presParOf" srcId="{6D023388-E77E-4DEB-AB21-039C45EBC052}" destId="{2DBDCC4B-9364-4C26-897D-9D5279936C4A}" srcOrd="3" destOrd="0" presId="urn:microsoft.com/office/officeart/2005/8/layout/matrix1"/>
    <dgm:cxn modelId="{40166D22-333B-4300-A5C0-428BCF317019}" type="presParOf" srcId="{6D023388-E77E-4DEB-AB21-039C45EBC052}" destId="{E95F4473-6895-42D5-9283-BB264002653F}" srcOrd="4" destOrd="0" presId="urn:microsoft.com/office/officeart/2005/8/layout/matrix1"/>
    <dgm:cxn modelId="{E81C32A8-7A3C-4484-BAD7-8601BD316FC2}" type="presParOf" srcId="{6D023388-E77E-4DEB-AB21-039C45EBC052}" destId="{CD12BA36-16AB-4F0D-9947-4D905491FE95}" srcOrd="5" destOrd="0" presId="urn:microsoft.com/office/officeart/2005/8/layout/matrix1"/>
    <dgm:cxn modelId="{BF51AF9E-E7F4-4B8A-8735-1D81F7C06292}" type="presParOf" srcId="{6D023388-E77E-4DEB-AB21-039C45EBC052}" destId="{6AB11538-AE62-4BBD-9767-0683C1A64A5B}" srcOrd="6" destOrd="0" presId="urn:microsoft.com/office/officeart/2005/8/layout/matrix1"/>
    <dgm:cxn modelId="{2B728F10-D881-4E06-8EA2-7C241DFC0097}" type="presParOf" srcId="{6D023388-E77E-4DEB-AB21-039C45EBC052}" destId="{D9475630-C8AD-44A0-9DDF-60B3D2C6E705}" srcOrd="7" destOrd="0" presId="urn:microsoft.com/office/officeart/2005/8/layout/matrix1"/>
    <dgm:cxn modelId="{1E5845CA-A65B-4B7C-91BF-44A08DEB3C75}" type="presParOf" srcId="{7946C596-4121-4021-BADA-B7DCCC57B3BE}" destId="{7595E15C-553B-471B-9ADC-ED155AB191E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653233E-B05D-47A3-ABC9-EE048329E170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722C7503-B165-4A91-81D2-30594084B8D7}" type="pres">
      <dgm:prSet presAssocID="{C653233E-B05D-47A3-ABC9-EE048329E170}" presName="composite" presStyleCnt="0">
        <dgm:presLayoutVars>
          <dgm:chMax val="3"/>
          <dgm:animLvl val="lvl"/>
          <dgm:resizeHandles val="exact"/>
        </dgm:presLayoutVars>
      </dgm:prSet>
      <dgm:spPr/>
    </dgm:pt>
  </dgm:ptLst>
  <dgm:cxnLst>
    <dgm:cxn modelId="{D16C5DFD-B335-49CA-8877-318E3D49FD93}" type="presOf" srcId="{C653233E-B05D-47A3-ABC9-EE048329E170}" destId="{722C7503-B165-4A91-81D2-30594084B8D7}" srcOrd="0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F8975A0-9F58-49B4-941A-D719F8EE9E83}" type="doc">
      <dgm:prSet loTypeId="urn:microsoft.com/office/officeart/2005/8/layout/bProcess4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18D51312-BC6A-4648-B027-A238C574B742}">
      <dgm:prSet phldrT="[文字]" custT="1"/>
      <dgm:spPr/>
      <dgm:t>
        <a:bodyPr/>
        <a:lstStyle/>
        <a:p>
          <a:r>
            <a:rPr lang="zh-TW" altLang="en-US" sz="18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免試入學選填志願</a:t>
          </a:r>
          <a:r>
            <a:rPr lang="en-US" altLang="zh-TW" sz="18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18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en-US" altLang="zh-TW" sz="18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8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高中、高職</a:t>
          </a:r>
          <a:r>
            <a:rPr lang="en-US" altLang="zh-TW" sz="18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br>
            <a:rPr lang="en-US" altLang="zh-TW" sz="18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en-US" altLang="zh-TW" sz="18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6.20~6.27</a:t>
          </a:r>
        </a:p>
      </dgm:t>
    </dgm:pt>
    <dgm:pt modelId="{4850FE0C-BC8A-437B-8F13-1DF63398867D}" type="parTrans" cxnId="{24F82411-F678-47E6-B141-912005D4CE1F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7AFCAC7-D771-4D7E-90D9-75E8C5967E4E}" type="sibTrans" cxnId="{24F82411-F678-47E6-B141-912005D4CE1F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9396C5C-AB97-48AD-B4AD-FD70D5863825}">
      <dgm:prSet phldrT="[文字]" custT="1"/>
      <dgm:spPr/>
      <dgm:t>
        <a:bodyPr/>
        <a:lstStyle/>
        <a:p>
          <a:r>
            <a:rPr lang="zh-TW" altLang="en-US" sz="2000" b="0" dirty="0">
              <a:latin typeface="標楷體" panose="03000509000000000000" pitchFamily="65" charset="-120"/>
              <a:ea typeface="標楷體" panose="03000509000000000000" pitchFamily="65" charset="-120"/>
            </a:rPr>
            <a:t>特招考試</a:t>
          </a:r>
          <a:r>
            <a:rPr lang="en-US" altLang="zh-TW" sz="2000" b="0" dirty="0">
              <a:latin typeface="標楷體" panose="03000509000000000000" pitchFamily="65" charset="-120"/>
              <a:ea typeface="標楷體" panose="03000509000000000000" pitchFamily="65" charset="-120"/>
            </a:rPr>
            <a:t>6.23</a:t>
          </a:r>
        </a:p>
        <a:p>
          <a:r>
            <a:rPr lang="zh-TW" altLang="en-US" sz="2000" b="0" dirty="0">
              <a:latin typeface="標楷體" panose="03000509000000000000" pitchFamily="65" charset="-120"/>
              <a:ea typeface="標楷體" panose="03000509000000000000" pitchFamily="65" charset="-120"/>
            </a:rPr>
            <a:t>志願選填</a:t>
          </a:r>
          <a:r>
            <a:rPr lang="en-US" altLang="zh-TW" sz="2000" b="0" dirty="0">
              <a:latin typeface="標楷體" panose="03000509000000000000" pitchFamily="65" charset="-120"/>
              <a:ea typeface="標楷體" panose="03000509000000000000" pitchFamily="65" charset="-120"/>
            </a:rPr>
            <a:t>6.27</a:t>
          </a:r>
          <a:endParaRPr lang="zh-TW" altLang="en-US" sz="20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CAFE285-8FEB-4FE2-A9C0-4E3B38738197}" type="parTrans" cxnId="{EE95B5AC-FA4F-4D47-8706-0A0CC9AF3F3C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7BC842A-E8C5-45D3-AD6C-EE3F275BFD97}" type="sibTrans" cxnId="{EE95B5AC-FA4F-4D47-8706-0A0CC9AF3F3C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125E5C4-D8E9-489E-AF26-AE386784DC09}">
      <dgm:prSet phldrT="[文字]" custT="1"/>
      <dgm:spPr/>
      <dgm:t>
        <a:bodyPr/>
        <a:lstStyle/>
        <a:p>
          <a:r>
            <a:rPr lang="zh-TW" altLang="en-US" sz="17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免試與特招考試</a:t>
          </a:r>
          <a:r>
            <a:rPr lang="en-US" altLang="zh-TW" sz="17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17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17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同時放榜</a:t>
          </a:r>
          <a:r>
            <a:rPr lang="en-US" altLang="zh-TW" sz="17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7.9</a:t>
          </a:r>
        </a:p>
        <a:p>
          <a:r>
            <a:rPr lang="en-US" altLang="zh-TW" sz="1700" b="0" dirty="0"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700" b="0" dirty="0">
              <a:latin typeface="標楷體" panose="03000509000000000000" pitchFamily="65" charset="-120"/>
              <a:ea typeface="標楷體" panose="03000509000000000000" pitchFamily="65" charset="-120"/>
            </a:rPr>
            <a:t>僅錄取一個志願</a:t>
          </a:r>
          <a:r>
            <a:rPr lang="en-US" altLang="zh-TW" sz="1700" b="0" dirty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17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0E5D521-4521-4C99-A39B-53FC5C3028FF}" type="parTrans" cxnId="{7FFA772F-38B4-4AB7-93BB-E7F10597ECAC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D6F4A96-A7DC-4B5A-8DF7-F621E8F727A6}" type="sibTrans" cxnId="{7FFA772F-38B4-4AB7-93BB-E7F10597ECAC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C8B2F9C-B4D1-4CA1-8101-770CB39C5596}">
      <dgm:prSet phldrT="[文字]" custT="1"/>
      <dgm:spPr/>
      <dgm:t>
        <a:bodyPr lIns="108000" tIns="72000"/>
        <a:lstStyle/>
        <a:p>
          <a:r>
            <a:rPr lang="en-US" altLang="zh-TW" sz="18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3</a:t>
          </a:r>
          <a:r>
            <a:rPr lang="zh-TW" altLang="en-US" sz="18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月特招甄選報名</a:t>
          </a:r>
          <a:r>
            <a:rPr lang="zh-TW" altLang="en-US" sz="1800" b="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endParaRPr lang="en-US" altLang="zh-TW" sz="1800" b="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en-US" altLang="zh-TW" sz="1800" b="0" dirty="0">
              <a:latin typeface="標楷體" panose="03000509000000000000" pitchFamily="65" charset="-120"/>
              <a:ea typeface="標楷體" panose="03000509000000000000" pitchFamily="65" charset="-120"/>
            </a:rPr>
            <a:t>4</a:t>
          </a:r>
          <a:r>
            <a:rPr lang="zh-TW" altLang="en-US" sz="1800" b="0" dirty="0">
              <a:latin typeface="標楷體" panose="03000509000000000000" pitchFamily="65" charset="-120"/>
              <a:ea typeface="標楷體" panose="03000509000000000000" pitchFamily="65" charset="-120"/>
            </a:rPr>
            <a:t>月</a:t>
          </a:r>
          <a:r>
            <a:rPr lang="en-US" altLang="zh-TW" sz="1800" b="0" dirty="0">
              <a:latin typeface="標楷體" panose="03000509000000000000" pitchFamily="65" charset="-120"/>
              <a:ea typeface="標楷體" panose="03000509000000000000" pitchFamily="65" charset="-120"/>
            </a:rPr>
            <a:t>~5</a:t>
          </a:r>
          <a:r>
            <a:rPr lang="zh-TW" altLang="en-US" sz="1800" b="0" dirty="0">
              <a:latin typeface="標楷體" panose="03000509000000000000" pitchFamily="65" charset="-120"/>
              <a:ea typeface="標楷體" panose="03000509000000000000" pitchFamily="65" charset="-120"/>
            </a:rPr>
            <a:t>月特招甄選術科測驗</a:t>
          </a:r>
        </a:p>
      </dgm:t>
    </dgm:pt>
    <dgm:pt modelId="{F6F5064E-C2E2-44FE-86E5-26EE239107CD}" type="parTrans" cxnId="{73AE77FE-6E54-422F-A354-782E9EC3309C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8B63FA9-1B4C-4BB5-96EC-5EDCD3FF936D}" type="sibTrans" cxnId="{73AE77FE-6E54-422F-A354-782E9EC3309C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8E178C0-C5AC-44E4-B2F6-6326DC5C42EF}">
      <dgm:prSet phldrT="[文字]" custT="1"/>
      <dgm:spPr/>
      <dgm:t>
        <a:bodyPr/>
        <a:lstStyle/>
        <a:p>
          <a:r>
            <a:rPr lang="zh-TW" altLang="en-US" sz="20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變更就學區</a:t>
          </a:r>
          <a:r>
            <a:rPr lang="en-US" altLang="zh-TW" sz="20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(108.4.29</a:t>
          </a:r>
          <a:br>
            <a:rPr lang="en-US" altLang="zh-TW" sz="20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en-US" altLang="zh-TW" sz="20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~108.5.3)</a:t>
          </a:r>
          <a:endParaRPr lang="zh-TW" altLang="en-US" sz="2000" b="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6169339-4648-44E5-A182-BC0D08E218B3}" type="parTrans" cxnId="{D02202EE-9313-401E-BB53-0604A6185615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043413A-F347-4CF7-BA89-A008CB767B6E}" type="sibTrans" cxnId="{D02202EE-9313-401E-BB53-0604A6185615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4ECA489-D0E4-49E6-A7F6-FC6F56E48E42}">
      <dgm:prSet phldrT="[文字]" custT="1"/>
      <dgm:spPr/>
      <dgm:t>
        <a:bodyPr/>
        <a:lstStyle/>
        <a:p>
          <a:r>
            <a:rPr lang="zh-TW" altLang="en-US" sz="18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國中教育會考</a:t>
          </a:r>
          <a:r>
            <a:rPr lang="en-US" altLang="zh-TW" sz="18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(108.5.18~5.19)</a:t>
          </a:r>
          <a:endParaRPr lang="zh-TW" altLang="en-US" sz="1800" b="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1C5A3B7-055F-48C1-93EE-97C7451FF76B}" type="parTrans" cxnId="{8461C5A0-D234-46D3-89AB-6D8563649608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D702735-E601-45D4-AEA4-8F6DF5BF8949}" type="sibTrans" cxnId="{8461C5A0-D234-46D3-89AB-6D8563649608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CC69C13-1679-4B09-9652-D102CE15037C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800" b="0" dirty="0">
              <a:latin typeface="標楷體" panose="03000509000000000000" pitchFamily="65" charset="-120"/>
              <a:ea typeface="標楷體" panose="03000509000000000000" pitchFamily="65" charset="-120"/>
            </a:rPr>
            <a:t>實用技能、技優甄審、會考成績公布</a:t>
          </a:r>
          <a:r>
            <a:rPr lang="en-US" altLang="zh-TW" sz="1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(107.6.10)</a:t>
          </a:r>
          <a:endParaRPr lang="zh-TW" altLang="en-US" sz="18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5FBFE7E-FA7D-4E79-900E-37E0759D6DF3}" type="parTrans" cxnId="{55E68417-85D2-43E6-AC78-8B2A0CBDED88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E215285-0F41-4BA3-ADF8-9C0715C69917}" type="sibTrans" cxnId="{55E68417-85D2-43E6-AC78-8B2A0CBDED88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E8F13C6-1CA7-49BC-8FDB-E9A54BBC6A1B}">
      <dgm:prSet phldrT="[文字]" custT="1"/>
      <dgm:spPr/>
      <dgm:t>
        <a:bodyPr/>
        <a:lstStyle/>
        <a:p>
          <a:r>
            <a: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rPr>
            <a:t>試模擬測驗與第一次試選填與分發</a:t>
          </a:r>
          <a:r>
            <a: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rPr>
            <a:t>上學期</a:t>
          </a:r>
          <a:r>
            <a: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rPr>
            <a:t>、第二次試選填</a:t>
          </a:r>
          <a:r>
            <a: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rPr>
            <a:t>下學期</a:t>
          </a:r>
          <a:r>
            <a: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16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3CD19E8-3500-4494-A2DB-FBE75C5BE59C}" type="parTrans" cxnId="{6B4FB449-EA16-4DB1-BE4B-23CC6A3074B7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1BA5021-37C3-4C33-9926-6F393619911E}" type="sibTrans" cxnId="{6B4FB449-EA16-4DB1-BE4B-23CC6A3074B7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3F3109C-E21F-427A-8C15-71C20E626BE9}">
      <dgm:prSet phldrT="[文字]" custT="1"/>
      <dgm:spPr/>
      <dgm:t>
        <a:bodyPr/>
        <a:lstStyle/>
        <a:p>
          <a:pPr marL="0" algn="l" defTabSz="48895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 b="0" dirty="0">
              <a:latin typeface="標楷體" panose="03000509000000000000" pitchFamily="65" charset="-120"/>
              <a:ea typeface="標楷體" panose="03000509000000000000" pitchFamily="65" charset="-120"/>
            </a:rPr>
            <a:t>實用技能、技優甄審報到直升入學報到 </a:t>
          </a:r>
          <a:r>
            <a:rPr lang="en-US" altLang="zh-TW" sz="1800" b="0" dirty="0">
              <a:latin typeface="標楷體" panose="03000509000000000000" pitchFamily="65" charset="-120"/>
              <a:ea typeface="標楷體" panose="03000509000000000000" pitchFamily="65" charset="-120"/>
            </a:rPr>
            <a:t>--</a:t>
          </a:r>
          <a:r>
            <a:rPr lang="en-US" altLang="zh-TW" sz="18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6.14</a:t>
          </a:r>
        </a:p>
      </dgm:t>
    </dgm:pt>
    <dgm:pt modelId="{939409D6-E6E5-48BA-83DB-EC33A41ED275}" type="parTrans" cxnId="{CAA9942E-8C4A-416E-A59C-4DB8A208C573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31AA183-32E4-4ED7-81C5-5CBA2FC54613}" type="sibTrans" cxnId="{CAA9942E-8C4A-416E-A59C-4DB8A208C573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CF7A3E5-14EA-471D-9E84-E89708511D60}">
      <dgm:prSet phldrT="[文字]" custT="1"/>
      <dgm:spPr/>
      <dgm:t>
        <a:bodyPr/>
        <a:lstStyle/>
        <a:p>
          <a:r>
            <a:rPr lang="zh-TW" altLang="en-US" sz="1800" b="0" dirty="0">
              <a:latin typeface="標楷體" panose="03000509000000000000" pitchFamily="65" charset="-120"/>
              <a:ea typeface="標楷體" panose="03000509000000000000" pitchFamily="65" charset="-120"/>
            </a:rPr>
            <a:t>免試與特招考試</a:t>
          </a:r>
          <a:r>
            <a:rPr lang="en-US" altLang="zh-TW" sz="1800" b="0" dirty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1800" b="0" dirty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18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報到</a:t>
          </a:r>
          <a:r>
            <a:rPr lang="en-US" altLang="zh-TW" sz="1800" b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7.12</a:t>
          </a:r>
          <a:endParaRPr lang="zh-TW" altLang="en-US" sz="1800" b="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F2108F4-AE68-4B53-AEA3-9F5E64A10745}" type="parTrans" cxnId="{5DD13F2B-51B5-4BF7-8906-06D6DB9FC0CB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F16E293-E369-4E72-B0BD-4F043038DEF4}" type="sibTrans" cxnId="{5DD13F2B-51B5-4BF7-8906-06D6DB9FC0CB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35C9AA0-843B-42B3-BAE8-A31C5B5D1EDA}">
      <dgm:prSet phldrT="[文字]" custT="1"/>
      <dgm:spPr/>
      <dgm:t>
        <a:bodyPr/>
        <a:lstStyle/>
        <a:p>
          <a:r>
            <a:rPr lang="zh-TW" altLang="en-US" sz="2400" b="0" dirty="0">
              <a:latin typeface="標楷體" panose="03000509000000000000" pitchFamily="65" charset="-120"/>
              <a:ea typeface="標楷體" panose="03000509000000000000" pitchFamily="65" charset="-120"/>
            </a:rPr>
            <a:t>續招</a:t>
          </a:r>
        </a:p>
      </dgm:t>
    </dgm:pt>
    <dgm:pt modelId="{049681FA-301D-49E0-8147-47A368C9FD81}" type="parTrans" cxnId="{BCBAD801-623A-4464-905B-EE80254DDBD6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267055C-AC7D-4CDF-A541-2D3AC8F51E54}" type="sibTrans" cxnId="{BCBAD801-623A-4464-905B-EE80254DDBD6}">
      <dgm:prSet/>
      <dgm:spPr/>
      <dgm:t>
        <a:bodyPr/>
        <a:lstStyle/>
        <a:p>
          <a:endParaRPr lang="zh-TW" altLang="en-US" sz="1600" b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19743D5-A965-4866-8E37-F2952221EA99}" type="pres">
      <dgm:prSet presAssocID="{8F8975A0-9F58-49B4-941A-D719F8EE9E83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CFAD0307-25FB-4BC7-98FE-6E039227106E}" type="pres">
      <dgm:prSet presAssocID="{9E8F13C6-1CA7-49BC-8FDB-E9A54BBC6A1B}" presName="compNode" presStyleCnt="0"/>
      <dgm:spPr/>
    </dgm:pt>
    <dgm:pt modelId="{4DC0D859-E109-4A57-80D0-4B27A45BC515}" type="pres">
      <dgm:prSet presAssocID="{9E8F13C6-1CA7-49BC-8FDB-E9A54BBC6A1B}" presName="dummyConnPt" presStyleCnt="0"/>
      <dgm:spPr/>
    </dgm:pt>
    <dgm:pt modelId="{78564F44-3A68-4434-B55D-32524EF0CAA1}" type="pres">
      <dgm:prSet presAssocID="{9E8F13C6-1CA7-49BC-8FDB-E9A54BBC6A1B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5A9A97F-FFD2-4D04-A545-5F728F49ADAF}" type="pres">
      <dgm:prSet presAssocID="{51BA5021-37C3-4C33-9926-6F393619911E}" presName="sibTrans" presStyleLbl="bgSibTrans2D1" presStyleIdx="0" presStyleCnt="10"/>
      <dgm:spPr/>
      <dgm:t>
        <a:bodyPr/>
        <a:lstStyle/>
        <a:p>
          <a:endParaRPr lang="zh-TW" altLang="en-US"/>
        </a:p>
      </dgm:t>
    </dgm:pt>
    <dgm:pt modelId="{D72E7A60-37EA-461D-981B-EA05D08EF7C7}" type="pres">
      <dgm:prSet presAssocID="{2C8B2F9C-B4D1-4CA1-8101-770CB39C5596}" presName="compNode" presStyleCnt="0"/>
      <dgm:spPr/>
    </dgm:pt>
    <dgm:pt modelId="{6475C153-D925-48F0-8BC8-87248477F4A6}" type="pres">
      <dgm:prSet presAssocID="{2C8B2F9C-B4D1-4CA1-8101-770CB39C5596}" presName="dummyConnPt" presStyleCnt="0"/>
      <dgm:spPr/>
    </dgm:pt>
    <dgm:pt modelId="{D3746394-32FC-4EEE-A279-073E4AE25189}" type="pres">
      <dgm:prSet presAssocID="{2C8B2F9C-B4D1-4CA1-8101-770CB39C5596}" presName="node" presStyleLbl="node1" presStyleIdx="1" presStyleCnt="11" custScaleX="11263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7646724-517A-4207-8682-7EDDCC9DCA2A}" type="pres">
      <dgm:prSet presAssocID="{38B63FA9-1B4C-4BB5-96EC-5EDCD3FF936D}" presName="sibTrans" presStyleLbl="bgSibTrans2D1" presStyleIdx="1" presStyleCnt="10"/>
      <dgm:spPr/>
      <dgm:t>
        <a:bodyPr/>
        <a:lstStyle/>
        <a:p>
          <a:endParaRPr lang="zh-TW" altLang="en-US"/>
        </a:p>
      </dgm:t>
    </dgm:pt>
    <dgm:pt modelId="{F504A306-FEA8-4D46-A2C5-7A4BBC81CCBD}" type="pres">
      <dgm:prSet presAssocID="{B8E178C0-C5AC-44E4-B2F6-6326DC5C42EF}" presName="compNode" presStyleCnt="0"/>
      <dgm:spPr/>
    </dgm:pt>
    <dgm:pt modelId="{AC39C88B-B3CE-4101-8422-91619DAD7A6A}" type="pres">
      <dgm:prSet presAssocID="{B8E178C0-C5AC-44E4-B2F6-6326DC5C42EF}" presName="dummyConnPt" presStyleCnt="0"/>
      <dgm:spPr/>
    </dgm:pt>
    <dgm:pt modelId="{C4E86E5B-343D-4BF2-8702-56AD2D4C2A38}" type="pres">
      <dgm:prSet presAssocID="{B8E178C0-C5AC-44E4-B2F6-6326DC5C42EF}" presName="node" presStyleLbl="node1" presStyleIdx="2" presStyleCnt="11" custScaleX="10507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49FE31B-2BFB-4104-9391-D6B9FC98DEAF}" type="pres">
      <dgm:prSet presAssocID="{E043413A-F347-4CF7-BA89-A008CB767B6E}" presName="sibTrans" presStyleLbl="bgSibTrans2D1" presStyleIdx="2" presStyleCnt="10"/>
      <dgm:spPr/>
      <dgm:t>
        <a:bodyPr/>
        <a:lstStyle/>
        <a:p>
          <a:endParaRPr lang="zh-TW" altLang="en-US"/>
        </a:p>
      </dgm:t>
    </dgm:pt>
    <dgm:pt modelId="{5E87199F-C80E-4F09-857E-02F3B11C58E3}" type="pres">
      <dgm:prSet presAssocID="{24ECA489-D0E4-49E6-A7F6-FC6F56E48E42}" presName="compNode" presStyleCnt="0"/>
      <dgm:spPr/>
    </dgm:pt>
    <dgm:pt modelId="{3F6498F0-4525-447F-9292-C50449469849}" type="pres">
      <dgm:prSet presAssocID="{24ECA489-D0E4-49E6-A7F6-FC6F56E48E42}" presName="dummyConnPt" presStyleCnt="0"/>
      <dgm:spPr/>
    </dgm:pt>
    <dgm:pt modelId="{75DD23AD-26BC-4207-925D-BFA983F960BC}" type="pres">
      <dgm:prSet presAssocID="{24ECA489-D0E4-49E6-A7F6-FC6F56E48E42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A6927C-E0AE-42D1-8DEA-DDD8EA6369E0}" type="pres">
      <dgm:prSet presAssocID="{5D702735-E601-45D4-AEA4-8F6DF5BF8949}" presName="sibTrans" presStyleLbl="bgSibTrans2D1" presStyleIdx="3" presStyleCnt="10"/>
      <dgm:spPr/>
      <dgm:t>
        <a:bodyPr/>
        <a:lstStyle/>
        <a:p>
          <a:endParaRPr lang="zh-TW" altLang="en-US"/>
        </a:p>
      </dgm:t>
    </dgm:pt>
    <dgm:pt modelId="{D3A1E514-A977-4274-9186-061D02DFFBDD}" type="pres">
      <dgm:prSet presAssocID="{9CC69C13-1679-4B09-9652-D102CE15037C}" presName="compNode" presStyleCnt="0"/>
      <dgm:spPr/>
    </dgm:pt>
    <dgm:pt modelId="{D62F9E57-EE2E-4BA1-BDA7-B1E90883BCCF}" type="pres">
      <dgm:prSet presAssocID="{9CC69C13-1679-4B09-9652-D102CE15037C}" presName="dummyConnPt" presStyleCnt="0"/>
      <dgm:spPr/>
    </dgm:pt>
    <dgm:pt modelId="{4057B1EA-761A-4464-B660-B9AF6F32FCEE}" type="pres">
      <dgm:prSet presAssocID="{9CC69C13-1679-4B09-9652-D102CE15037C}" presName="node" presStyleLbl="node1" presStyleIdx="4" presStyleCnt="11" custScaleX="11537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5D7A14-9D3B-4807-A51A-647509ADE719}" type="pres">
      <dgm:prSet presAssocID="{8E215285-0F41-4BA3-ADF8-9C0715C69917}" presName="sibTrans" presStyleLbl="bgSibTrans2D1" presStyleIdx="4" presStyleCnt="10"/>
      <dgm:spPr/>
      <dgm:t>
        <a:bodyPr/>
        <a:lstStyle/>
        <a:p>
          <a:endParaRPr lang="zh-TW" altLang="en-US"/>
        </a:p>
      </dgm:t>
    </dgm:pt>
    <dgm:pt modelId="{D82A60E9-C730-4952-B8D4-10BDF40C8598}" type="pres">
      <dgm:prSet presAssocID="{43F3109C-E21F-427A-8C15-71C20E626BE9}" presName="compNode" presStyleCnt="0"/>
      <dgm:spPr/>
    </dgm:pt>
    <dgm:pt modelId="{68C58987-AE1F-4664-8277-BA8C520735C5}" type="pres">
      <dgm:prSet presAssocID="{43F3109C-E21F-427A-8C15-71C20E626BE9}" presName="dummyConnPt" presStyleCnt="0"/>
      <dgm:spPr/>
    </dgm:pt>
    <dgm:pt modelId="{DDDA40C6-D90A-4CE0-9899-1878FF7B19B9}" type="pres">
      <dgm:prSet presAssocID="{43F3109C-E21F-427A-8C15-71C20E626BE9}" presName="node" presStyleLbl="node1" presStyleIdx="5" presStyleCnt="11" custScaleX="11537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7331EEE-6FDC-45CE-A67C-B25B7656FDBF}" type="pres">
      <dgm:prSet presAssocID="{331AA183-32E4-4ED7-81C5-5CBA2FC54613}" presName="sibTrans" presStyleLbl="bgSibTrans2D1" presStyleIdx="5" presStyleCnt="10"/>
      <dgm:spPr/>
      <dgm:t>
        <a:bodyPr/>
        <a:lstStyle/>
        <a:p>
          <a:endParaRPr lang="zh-TW" altLang="en-US"/>
        </a:p>
      </dgm:t>
    </dgm:pt>
    <dgm:pt modelId="{B873B078-214D-445F-91FD-B978629736F3}" type="pres">
      <dgm:prSet presAssocID="{18D51312-BC6A-4648-B027-A238C574B742}" presName="compNode" presStyleCnt="0"/>
      <dgm:spPr/>
    </dgm:pt>
    <dgm:pt modelId="{E6BADDF9-B511-4BF8-AF8E-FD781A175411}" type="pres">
      <dgm:prSet presAssocID="{18D51312-BC6A-4648-B027-A238C574B742}" presName="dummyConnPt" presStyleCnt="0"/>
      <dgm:spPr/>
    </dgm:pt>
    <dgm:pt modelId="{CBB444C4-91A4-4423-AB95-737B4493B2DE}" type="pres">
      <dgm:prSet presAssocID="{18D51312-BC6A-4648-B027-A238C574B742}" presName="node" presStyleLbl="node1" presStyleIdx="6" presStyleCnt="11" custScaleX="11537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B3B4BF3-6CDF-41CA-956E-BA47B93BBADE}" type="pres">
      <dgm:prSet presAssocID="{C7AFCAC7-D771-4D7E-90D9-75E8C5967E4E}" presName="sibTrans" presStyleLbl="bgSibTrans2D1" presStyleIdx="6" presStyleCnt="10"/>
      <dgm:spPr/>
      <dgm:t>
        <a:bodyPr/>
        <a:lstStyle/>
        <a:p>
          <a:endParaRPr lang="zh-TW" altLang="en-US"/>
        </a:p>
      </dgm:t>
    </dgm:pt>
    <dgm:pt modelId="{13BAE99E-F6C8-4651-BFE5-BDA3F9267E5A}" type="pres">
      <dgm:prSet presAssocID="{C9396C5C-AB97-48AD-B4AD-FD70D5863825}" presName="compNode" presStyleCnt="0"/>
      <dgm:spPr/>
    </dgm:pt>
    <dgm:pt modelId="{0B7FF30C-DE51-4896-912E-493B0A97AF40}" type="pres">
      <dgm:prSet presAssocID="{C9396C5C-AB97-48AD-B4AD-FD70D5863825}" presName="dummyConnPt" presStyleCnt="0"/>
      <dgm:spPr/>
    </dgm:pt>
    <dgm:pt modelId="{EA52E9E3-1431-417B-BB33-3DCD7732A44C}" type="pres">
      <dgm:prSet presAssocID="{C9396C5C-AB97-48AD-B4AD-FD70D5863825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C47403-4ABE-405C-8418-AFE92F9032F6}" type="pres">
      <dgm:prSet presAssocID="{47BC842A-E8C5-45D3-AD6C-EE3F275BFD97}" presName="sibTrans" presStyleLbl="bgSibTrans2D1" presStyleIdx="7" presStyleCnt="10"/>
      <dgm:spPr/>
      <dgm:t>
        <a:bodyPr/>
        <a:lstStyle/>
        <a:p>
          <a:endParaRPr lang="zh-TW" altLang="en-US"/>
        </a:p>
      </dgm:t>
    </dgm:pt>
    <dgm:pt modelId="{051187E3-E053-463F-96CA-07FA31F26454}" type="pres">
      <dgm:prSet presAssocID="{4125E5C4-D8E9-489E-AF26-AE386784DC09}" presName="compNode" presStyleCnt="0"/>
      <dgm:spPr/>
    </dgm:pt>
    <dgm:pt modelId="{C61F79E4-5602-4CBD-BEAB-CCD8C74BFC30}" type="pres">
      <dgm:prSet presAssocID="{4125E5C4-D8E9-489E-AF26-AE386784DC09}" presName="dummyConnPt" presStyleCnt="0"/>
      <dgm:spPr/>
    </dgm:pt>
    <dgm:pt modelId="{E45E9DC8-7381-4B4E-9BC8-0AF76C43764A}" type="pres">
      <dgm:prSet presAssocID="{4125E5C4-D8E9-489E-AF26-AE386784DC09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92B450B-DFA8-4485-9CC4-C3D54F97BB4C}" type="pres">
      <dgm:prSet presAssocID="{FD6F4A96-A7DC-4B5A-8DF7-F621E8F727A6}" presName="sibTrans" presStyleLbl="bgSibTrans2D1" presStyleIdx="8" presStyleCnt="10"/>
      <dgm:spPr/>
      <dgm:t>
        <a:bodyPr/>
        <a:lstStyle/>
        <a:p>
          <a:endParaRPr lang="zh-TW" altLang="en-US"/>
        </a:p>
      </dgm:t>
    </dgm:pt>
    <dgm:pt modelId="{C84B0B2C-39A6-4CE6-B140-B71C077AF5C9}" type="pres">
      <dgm:prSet presAssocID="{BCF7A3E5-14EA-471D-9E84-E89708511D60}" presName="compNode" presStyleCnt="0"/>
      <dgm:spPr/>
    </dgm:pt>
    <dgm:pt modelId="{403D7BF8-349A-44D3-A4DA-0D467B14AB54}" type="pres">
      <dgm:prSet presAssocID="{BCF7A3E5-14EA-471D-9E84-E89708511D60}" presName="dummyConnPt" presStyleCnt="0"/>
      <dgm:spPr/>
    </dgm:pt>
    <dgm:pt modelId="{7F490BD6-B94D-491C-8845-36597B6DB57C}" type="pres">
      <dgm:prSet presAssocID="{BCF7A3E5-14EA-471D-9E84-E89708511D60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53DE28F-C9DC-40ED-8BFE-BFEA459E7AD0}" type="pres">
      <dgm:prSet presAssocID="{DF16E293-E369-4E72-B0BD-4F043038DEF4}" presName="sibTrans" presStyleLbl="bgSibTrans2D1" presStyleIdx="9" presStyleCnt="10"/>
      <dgm:spPr/>
      <dgm:t>
        <a:bodyPr/>
        <a:lstStyle/>
        <a:p>
          <a:endParaRPr lang="zh-TW" altLang="en-US"/>
        </a:p>
      </dgm:t>
    </dgm:pt>
    <dgm:pt modelId="{6B5DF5F7-3CCA-4C36-8FBF-070EA1E1F4D2}" type="pres">
      <dgm:prSet presAssocID="{035C9AA0-843B-42B3-BAE8-A31C5B5D1EDA}" presName="compNode" presStyleCnt="0"/>
      <dgm:spPr/>
    </dgm:pt>
    <dgm:pt modelId="{B5352EA9-0BDE-41E8-B540-16D33C6029B7}" type="pres">
      <dgm:prSet presAssocID="{035C9AA0-843B-42B3-BAE8-A31C5B5D1EDA}" presName="dummyConnPt" presStyleCnt="0"/>
      <dgm:spPr/>
    </dgm:pt>
    <dgm:pt modelId="{9A6B8DA0-3FF9-4AAF-8645-0FC1AA60C6DE}" type="pres">
      <dgm:prSet presAssocID="{035C9AA0-843B-42B3-BAE8-A31C5B5D1EDA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2D7C3CF-ED47-4D9A-AC3F-1B7BE69F59FE}" type="presOf" srcId="{8F8975A0-9F58-49B4-941A-D719F8EE9E83}" destId="{919743D5-A965-4866-8E37-F2952221EA99}" srcOrd="0" destOrd="0" presId="urn:microsoft.com/office/officeart/2005/8/layout/bProcess4"/>
    <dgm:cxn modelId="{8BC52A43-8054-4DB2-BED6-C511688F1782}" type="presOf" srcId="{9E8F13C6-1CA7-49BC-8FDB-E9A54BBC6A1B}" destId="{78564F44-3A68-4434-B55D-32524EF0CAA1}" srcOrd="0" destOrd="0" presId="urn:microsoft.com/office/officeart/2005/8/layout/bProcess4"/>
    <dgm:cxn modelId="{D02202EE-9313-401E-BB53-0604A6185615}" srcId="{8F8975A0-9F58-49B4-941A-D719F8EE9E83}" destId="{B8E178C0-C5AC-44E4-B2F6-6326DC5C42EF}" srcOrd="2" destOrd="0" parTransId="{D6169339-4648-44E5-A182-BC0D08E218B3}" sibTransId="{E043413A-F347-4CF7-BA89-A008CB767B6E}"/>
    <dgm:cxn modelId="{8461C5A0-D234-46D3-89AB-6D8563649608}" srcId="{8F8975A0-9F58-49B4-941A-D719F8EE9E83}" destId="{24ECA489-D0E4-49E6-A7F6-FC6F56E48E42}" srcOrd="3" destOrd="0" parTransId="{11C5A3B7-055F-48C1-93EE-97C7451FF76B}" sibTransId="{5D702735-E601-45D4-AEA4-8F6DF5BF8949}"/>
    <dgm:cxn modelId="{7CEA90DD-F5D2-47EA-9822-0D7AAC35CDD1}" type="presOf" srcId="{4125E5C4-D8E9-489E-AF26-AE386784DC09}" destId="{E45E9DC8-7381-4B4E-9BC8-0AF76C43764A}" srcOrd="0" destOrd="0" presId="urn:microsoft.com/office/officeart/2005/8/layout/bProcess4"/>
    <dgm:cxn modelId="{308DA589-F0DA-4207-AF7C-EDFB44C538FD}" type="presOf" srcId="{E043413A-F347-4CF7-BA89-A008CB767B6E}" destId="{549FE31B-2BFB-4104-9391-D6B9FC98DEAF}" srcOrd="0" destOrd="0" presId="urn:microsoft.com/office/officeart/2005/8/layout/bProcess4"/>
    <dgm:cxn modelId="{EB324CA9-33E4-422F-A022-3FF58D94A6C3}" type="presOf" srcId="{43F3109C-E21F-427A-8C15-71C20E626BE9}" destId="{DDDA40C6-D90A-4CE0-9899-1878FF7B19B9}" srcOrd="0" destOrd="0" presId="urn:microsoft.com/office/officeart/2005/8/layout/bProcess4"/>
    <dgm:cxn modelId="{0538DC4E-5284-4FE4-8905-5AAFD648AE59}" type="presOf" srcId="{035C9AA0-843B-42B3-BAE8-A31C5B5D1EDA}" destId="{9A6B8DA0-3FF9-4AAF-8645-0FC1AA60C6DE}" srcOrd="0" destOrd="0" presId="urn:microsoft.com/office/officeart/2005/8/layout/bProcess4"/>
    <dgm:cxn modelId="{347AD8D3-D194-427E-8E68-F510EB8ED1F4}" type="presOf" srcId="{BCF7A3E5-14EA-471D-9E84-E89708511D60}" destId="{7F490BD6-B94D-491C-8845-36597B6DB57C}" srcOrd="0" destOrd="0" presId="urn:microsoft.com/office/officeart/2005/8/layout/bProcess4"/>
    <dgm:cxn modelId="{53E35542-3D96-4AF5-B2D9-A3743A13A112}" type="presOf" srcId="{FD6F4A96-A7DC-4B5A-8DF7-F621E8F727A6}" destId="{A92B450B-DFA8-4485-9CC4-C3D54F97BB4C}" srcOrd="0" destOrd="0" presId="urn:microsoft.com/office/officeart/2005/8/layout/bProcess4"/>
    <dgm:cxn modelId="{49F00CDF-8004-4E75-995A-1C2A839661B4}" type="presOf" srcId="{DF16E293-E369-4E72-B0BD-4F043038DEF4}" destId="{153DE28F-C9DC-40ED-8BFE-BFEA459E7AD0}" srcOrd="0" destOrd="0" presId="urn:microsoft.com/office/officeart/2005/8/layout/bProcess4"/>
    <dgm:cxn modelId="{4DA609A9-79B2-4824-802D-0BD9C3742000}" type="presOf" srcId="{47BC842A-E8C5-45D3-AD6C-EE3F275BFD97}" destId="{D0C47403-4ABE-405C-8418-AFE92F9032F6}" srcOrd="0" destOrd="0" presId="urn:microsoft.com/office/officeart/2005/8/layout/bProcess4"/>
    <dgm:cxn modelId="{418BFF77-155C-45C2-BB7C-B3FD2B6F3D06}" type="presOf" srcId="{B8E178C0-C5AC-44E4-B2F6-6326DC5C42EF}" destId="{C4E86E5B-343D-4BF2-8702-56AD2D4C2A38}" srcOrd="0" destOrd="0" presId="urn:microsoft.com/office/officeart/2005/8/layout/bProcess4"/>
    <dgm:cxn modelId="{CE5BB249-643B-4372-8DBA-3C1B8A38B677}" type="presOf" srcId="{8E215285-0F41-4BA3-ADF8-9C0715C69917}" destId="{145D7A14-9D3B-4807-A51A-647509ADE719}" srcOrd="0" destOrd="0" presId="urn:microsoft.com/office/officeart/2005/8/layout/bProcess4"/>
    <dgm:cxn modelId="{BCBAD801-623A-4464-905B-EE80254DDBD6}" srcId="{8F8975A0-9F58-49B4-941A-D719F8EE9E83}" destId="{035C9AA0-843B-42B3-BAE8-A31C5B5D1EDA}" srcOrd="10" destOrd="0" parTransId="{049681FA-301D-49E0-8147-47A368C9FD81}" sibTransId="{6267055C-AC7D-4CDF-A541-2D3AC8F51E54}"/>
    <dgm:cxn modelId="{8115A4CE-90EB-4B49-AEDD-12F18D1E9ABF}" type="presOf" srcId="{24ECA489-D0E4-49E6-A7F6-FC6F56E48E42}" destId="{75DD23AD-26BC-4207-925D-BFA983F960BC}" srcOrd="0" destOrd="0" presId="urn:microsoft.com/office/officeart/2005/8/layout/bProcess4"/>
    <dgm:cxn modelId="{A5B96A1B-C702-46E0-98FE-03EF2AF4A379}" type="presOf" srcId="{51BA5021-37C3-4C33-9926-6F393619911E}" destId="{65A9A97F-FFD2-4D04-A545-5F728F49ADAF}" srcOrd="0" destOrd="0" presId="urn:microsoft.com/office/officeart/2005/8/layout/bProcess4"/>
    <dgm:cxn modelId="{24F82411-F678-47E6-B141-912005D4CE1F}" srcId="{8F8975A0-9F58-49B4-941A-D719F8EE9E83}" destId="{18D51312-BC6A-4648-B027-A238C574B742}" srcOrd="6" destOrd="0" parTransId="{4850FE0C-BC8A-437B-8F13-1DF63398867D}" sibTransId="{C7AFCAC7-D771-4D7E-90D9-75E8C5967E4E}"/>
    <dgm:cxn modelId="{FDCDA307-A112-4010-AF95-58A3BD6E3B2D}" type="presOf" srcId="{C7AFCAC7-D771-4D7E-90D9-75E8C5967E4E}" destId="{4B3B4BF3-6CDF-41CA-956E-BA47B93BBADE}" srcOrd="0" destOrd="0" presId="urn:microsoft.com/office/officeart/2005/8/layout/bProcess4"/>
    <dgm:cxn modelId="{CAA9942E-8C4A-416E-A59C-4DB8A208C573}" srcId="{8F8975A0-9F58-49B4-941A-D719F8EE9E83}" destId="{43F3109C-E21F-427A-8C15-71C20E626BE9}" srcOrd="5" destOrd="0" parTransId="{939409D6-E6E5-48BA-83DB-EC33A41ED275}" sibTransId="{331AA183-32E4-4ED7-81C5-5CBA2FC54613}"/>
    <dgm:cxn modelId="{A5884E7C-DA9D-4115-A610-82D5266472A1}" type="presOf" srcId="{38B63FA9-1B4C-4BB5-96EC-5EDCD3FF936D}" destId="{C7646724-517A-4207-8682-7EDDCC9DCA2A}" srcOrd="0" destOrd="0" presId="urn:microsoft.com/office/officeart/2005/8/layout/bProcess4"/>
    <dgm:cxn modelId="{2DCB4106-9741-404B-BF6E-527C0BCD6DBF}" type="presOf" srcId="{2C8B2F9C-B4D1-4CA1-8101-770CB39C5596}" destId="{D3746394-32FC-4EEE-A279-073E4AE25189}" srcOrd="0" destOrd="0" presId="urn:microsoft.com/office/officeart/2005/8/layout/bProcess4"/>
    <dgm:cxn modelId="{6B4FB449-EA16-4DB1-BE4B-23CC6A3074B7}" srcId="{8F8975A0-9F58-49B4-941A-D719F8EE9E83}" destId="{9E8F13C6-1CA7-49BC-8FDB-E9A54BBC6A1B}" srcOrd="0" destOrd="0" parTransId="{13CD19E8-3500-4494-A2DB-FBE75C5BE59C}" sibTransId="{51BA5021-37C3-4C33-9926-6F393619911E}"/>
    <dgm:cxn modelId="{3818FE25-D99B-42C8-BC0D-8881B9D621FC}" type="presOf" srcId="{9CC69C13-1679-4B09-9652-D102CE15037C}" destId="{4057B1EA-761A-4464-B660-B9AF6F32FCEE}" srcOrd="0" destOrd="0" presId="urn:microsoft.com/office/officeart/2005/8/layout/bProcess4"/>
    <dgm:cxn modelId="{55E68417-85D2-43E6-AC78-8B2A0CBDED88}" srcId="{8F8975A0-9F58-49B4-941A-D719F8EE9E83}" destId="{9CC69C13-1679-4B09-9652-D102CE15037C}" srcOrd="4" destOrd="0" parTransId="{45FBFE7E-FA7D-4E79-900E-37E0759D6DF3}" sibTransId="{8E215285-0F41-4BA3-ADF8-9C0715C69917}"/>
    <dgm:cxn modelId="{37DA8D66-FFCD-4912-8BF2-8F5F04A09E7B}" type="presOf" srcId="{C9396C5C-AB97-48AD-B4AD-FD70D5863825}" destId="{EA52E9E3-1431-417B-BB33-3DCD7732A44C}" srcOrd="0" destOrd="0" presId="urn:microsoft.com/office/officeart/2005/8/layout/bProcess4"/>
    <dgm:cxn modelId="{7FFA772F-38B4-4AB7-93BB-E7F10597ECAC}" srcId="{8F8975A0-9F58-49B4-941A-D719F8EE9E83}" destId="{4125E5C4-D8E9-489E-AF26-AE386784DC09}" srcOrd="8" destOrd="0" parTransId="{50E5D521-4521-4C99-A39B-53FC5C3028FF}" sibTransId="{FD6F4A96-A7DC-4B5A-8DF7-F621E8F727A6}"/>
    <dgm:cxn modelId="{3D31434B-BD02-4A7D-92C7-D4CEA3B37137}" type="presOf" srcId="{331AA183-32E4-4ED7-81C5-5CBA2FC54613}" destId="{B7331EEE-6FDC-45CE-A67C-B25B7656FDBF}" srcOrd="0" destOrd="0" presId="urn:microsoft.com/office/officeart/2005/8/layout/bProcess4"/>
    <dgm:cxn modelId="{DAEE1A2D-2636-4AF2-A411-395339B3F910}" type="presOf" srcId="{5D702735-E601-45D4-AEA4-8F6DF5BF8949}" destId="{DAA6927C-E0AE-42D1-8DEA-DDD8EA6369E0}" srcOrd="0" destOrd="0" presId="urn:microsoft.com/office/officeart/2005/8/layout/bProcess4"/>
    <dgm:cxn modelId="{73AE77FE-6E54-422F-A354-782E9EC3309C}" srcId="{8F8975A0-9F58-49B4-941A-D719F8EE9E83}" destId="{2C8B2F9C-B4D1-4CA1-8101-770CB39C5596}" srcOrd="1" destOrd="0" parTransId="{F6F5064E-C2E2-44FE-86E5-26EE239107CD}" sibTransId="{38B63FA9-1B4C-4BB5-96EC-5EDCD3FF936D}"/>
    <dgm:cxn modelId="{EE95B5AC-FA4F-4D47-8706-0A0CC9AF3F3C}" srcId="{8F8975A0-9F58-49B4-941A-D719F8EE9E83}" destId="{C9396C5C-AB97-48AD-B4AD-FD70D5863825}" srcOrd="7" destOrd="0" parTransId="{6CAFE285-8FEB-4FE2-A9C0-4E3B38738197}" sibTransId="{47BC842A-E8C5-45D3-AD6C-EE3F275BFD97}"/>
    <dgm:cxn modelId="{5DD13F2B-51B5-4BF7-8906-06D6DB9FC0CB}" srcId="{8F8975A0-9F58-49B4-941A-D719F8EE9E83}" destId="{BCF7A3E5-14EA-471D-9E84-E89708511D60}" srcOrd="9" destOrd="0" parTransId="{AF2108F4-AE68-4B53-AEA3-9F5E64A10745}" sibTransId="{DF16E293-E369-4E72-B0BD-4F043038DEF4}"/>
    <dgm:cxn modelId="{08EEDA32-1F5E-411B-8BD1-DE9D211CFEB5}" type="presOf" srcId="{18D51312-BC6A-4648-B027-A238C574B742}" destId="{CBB444C4-91A4-4423-AB95-737B4493B2DE}" srcOrd="0" destOrd="0" presId="urn:microsoft.com/office/officeart/2005/8/layout/bProcess4"/>
    <dgm:cxn modelId="{E63177A2-39DA-4235-85AC-C470F5D6526A}" type="presParOf" srcId="{919743D5-A965-4866-8E37-F2952221EA99}" destId="{CFAD0307-25FB-4BC7-98FE-6E039227106E}" srcOrd="0" destOrd="0" presId="urn:microsoft.com/office/officeart/2005/8/layout/bProcess4"/>
    <dgm:cxn modelId="{F7E9C9D2-F16A-46DC-BBB1-42B5C275A9ED}" type="presParOf" srcId="{CFAD0307-25FB-4BC7-98FE-6E039227106E}" destId="{4DC0D859-E109-4A57-80D0-4B27A45BC515}" srcOrd="0" destOrd="0" presId="urn:microsoft.com/office/officeart/2005/8/layout/bProcess4"/>
    <dgm:cxn modelId="{758A2A08-9B94-4992-9402-994FE29468BB}" type="presParOf" srcId="{CFAD0307-25FB-4BC7-98FE-6E039227106E}" destId="{78564F44-3A68-4434-B55D-32524EF0CAA1}" srcOrd="1" destOrd="0" presId="urn:microsoft.com/office/officeart/2005/8/layout/bProcess4"/>
    <dgm:cxn modelId="{5BAF70A9-E55E-4185-9A93-E3672A6EA598}" type="presParOf" srcId="{919743D5-A965-4866-8E37-F2952221EA99}" destId="{65A9A97F-FFD2-4D04-A545-5F728F49ADAF}" srcOrd="1" destOrd="0" presId="urn:microsoft.com/office/officeart/2005/8/layout/bProcess4"/>
    <dgm:cxn modelId="{1A00A01A-698F-4D0C-B4A4-61A41236C61F}" type="presParOf" srcId="{919743D5-A965-4866-8E37-F2952221EA99}" destId="{D72E7A60-37EA-461D-981B-EA05D08EF7C7}" srcOrd="2" destOrd="0" presId="urn:microsoft.com/office/officeart/2005/8/layout/bProcess4"/>
    <dgm:cxn modelId="{51DDD448-6DF1-4F80-BB34-00BAC9CC8DDD}" type="presParOf" srcId="{D72E7A60-37EA-461D-981B-EA05D08EF7C7}" destId="{6475C153-D925-48F0-8BC8-87248477F4A6}" srcOrd="0" destOrd="0" presId="urn:microsoft.com/office/officeart/2005/8/layout/bProcess4"/>
    <dgm:cxn modelId="{C6073B64-930D-427A-A056-717A8A6600DF}" type="presParOf" srcId="{D72E7A60-37EA-461D-981B-EA05D08EF7C7}" destId="{D3746394-32FC-4EEE-A279-073E4AE25189}" srcOrd="1" destOrd="0" presId="urn:microsoft.com/office/officeart/2005/8/layout/bProcess4"/>
    <dgm:cxn modelId="{CF1DC58C-2F87-423C-A4F0-682A88BC9733}" type="presParOf" srcId="{919743D5-A965-4866-8E37-F2952221EA99}" destId="{C7646724-517A-4207-8682-7EDDCC9DCA2A}" srcOrd="3" destOrd="0" presId="urn:microsoft.com/office/officeart/2005/8/layout/bProcess4"/>
    <dgm:cxn modelId="{1B0F8AA3-72EB-4421-96D0-0F7B67F710A2}" type="presParOf" srcId="{919743D5-A965-4866-8E37-F2952221EA99}" destId="{F504A306-FEA8-4D46-A2C5-7A4BBC81CCBD}" srcOrd="4" destOrd="0" presId="urn:microsoft.com/office/officeart/2005/8/layout/bProcess4"/>
    <dgm:cxn modelId="{F090C3E0-2754-4552-A47A-E989B4EE7601}" type="presParOf" srcId="{F504A306-FEA8-4D46-A2C5-7A4BBC81CCBD}" destId="{AC39C88B-B3CE-4101-8422-91619DAD7A6A}" srcOrd="0" destOrd="0" presId="urn:microsoft.com/office/officeart/2005/8/layout/bProcess4"/>
    <dgm:cxn modelId="{A6E77F22-0500-46BA-A314-8AB82E6016B4}" type="presParOf" srcId="{F504A306-FEA8-4D46-A2C5-7A4BBC81CCBD}" destId="{C4E86E5B-343D-4BF2-8702-56AD2D4C2A38}" srcOrd="1" destOrd="0" presId="urn:microsoft.com/office/officeart/2005/8/layout/bProcess4"/>
    <dgm:cxn modelId="{60A87B9D-90CC-4305-AC6D-0EA1F3E5B158}" type="presParOf" srcId="{919743D5-A965-4866-8E37-F2952221EA99}" destId="{549FE31B-2BFB-4104-9391-D6B9FC98DEAF}" srcOrd="5" destOrd="0" presId="urn:microsoft.com/office/officeart/2005/8/layout/bProcess4"/>
    <dgm:cxn modelId="{B17164E0-C9FE-4ACE-911E-3E61FC0AEEBD}" type="presParOf" srcId="{919743D5-A965-4866-8E37-F2952221EA99}" destId="{5E87199F-C80E-4F09-857E-02F3B11C58E3}" srcOrd="6" destOrd="0" presId="urn:microsoft.com/office/officeart/2005/8/layout/bProcess4"/>
    <dgm:cxn modelId="{1400B833-F356-4CA1-89DB-EE67021ADF0B}" type="presParOf" srcId="{5E87199F-C80E-4F09-857E-02F3B11C58E3}" destId="{3F6498F0-4525-447F-9292-C50449469849}" srcOrd="0" destOrd="0" presId="urn:microsoft.com/office/officeart/2005/8/layout/bProcess4"/>
    <dgm:cxn modelId="{98565DE0-DE77-4E6F-BFE4-43B7DC6A96CA}" type="presParOf" srcId="{5E87199F-C80E-4F09-857E-02F3B11C58E3}" destId="{75DD23AD-26BC-4207-925D-BFA983F960BC}" srcOrd="1" destOrd="0" presId="urn:microsoft.com/office/officeart/2005/8/layout/bProcess4"/>
    <dgm:cxn modelId="{52FCC198-64AB-4A4C-A305-8E03BA7C923C}" type="presParOf" srcId="{919743D5-A965-4866-8E37-F2952221EA99}" destId="{DAA6927C-E0AE-42D1-8DEA-DDD8EA6369E0}" srcOrd="7" destOrd="0" presId="urn:microsoft.com/office/officeart/2005/8/layout/bProcess4"/>
    <dgm:cxn modelId="{8D1F3FF1-D3BF-4171-A1B8-0316B51650A6}" type="presParOf" srcId="{919743D5-A965-4866-8E37-F2952221EA99}" destId="{D3A1E514-A977-4274-9186-061D02DFFBDD}" srcOrd="8" destOrd="0" presId="urn:microsoft.com/office/officeart/2005/8/layout/bProcess4"/>
    <dgm:cxn modelId="{2E43D0F8-58DF-4E6E-92C9-8CF5EDFE3741}" type="presParOf" srcId="{D3A1E514-A977-4274-9186-061D02DFFBDD}" destId="{D62F9E57-EE2E-4BA1-BDA7-B1E90883BCCF}" srcOrd="0" destOrd="0" presId="urn:microsoft.com/office/officeart/2005/8/layout/bProcess4"/>
    <dgm:cxn modelId="{FF9235E8-91F8-4BB6-A443-FD91D2114536}" type="presParOf" srcId="{D3A1E514-A977-4274-9186-061D02DFFBDD}" destId="{4057B1EA-761A-4464-B660-B9AF6F32FCEE}" srcOrd="1" destOrd="0" presId="urn:microsoft.com/office/officeart/2005/8/layout/bProcess4"/>
    <dgm:cxn modelId="{326D8BEF-DC6B-4C24-B816-9379107A4753}" type="presParOf" srcId="{919743D5-A965-4866-8E37-F2952221EA99}" destId="{145D7A14-9D3B-4807-A51A-647509ADE719}" srcOrd="9" destOrd="0" presId="urn:microsoft.com/office/officeart/2005/8/layout/bProcess4"/>
    <dgm:cxn modelId="{0E3F5F55-0B00-4D0E-AE5A-56B40591C839}" type="presParOf" srcId="{919743D5-A965-4866-8E37-F2952221EA99}" destId="{D82A60E9-C730-4952-B8D4-10BDF40C8598}" srcOrd="10" destOrd="0" presId="urn:microsoft.com/office/officeart/2005/8/layout/bProcess4"/>
    <dgm:cxn modelId="{FBF82B51-712C-4A95-9B00-8103D1B646F7}" type="presParOf" srcId="{D82A60E9-C730-4952-B8D4-10BDF40C8598}" destId="{68C58987-AE1F-4664-8277-BA8C520735C5}" srcOrd="0" destOrd="0" presId="urn:microsoft.com/office/officeart/2005/8/layout/bProcess4"/>
    <dgm:cxn modelId="{AB8106DB-34A6-4CE3-A4C7-1BA1A0BF57DC}" type="presParOf" srcId="{D82A60E9-C730-4952-B8D4-10BDF40C8598}" destId="{DDDA40C6-D90A-4CE0-9899-1878FF7B19B9}" srcOrd="1" destOrd="0" presId="urn:microsoft.com/office/officeart/2005/8/layout/bProcess4"/>
    <dgm:cxn modelId="{D63804C8-F38B-4152-9483-57CBBBABFFC9}" type="presParOf" srcId="{919743D5-A965-4866-8E37-F2952221EA99}" destId="{B7331EEE-6FDC-45CE-A67C-B25B7656FDBF}" srcOrd="11" destOrd="0" presId="urn:microsoft.com/office/officeart/2005/8/layout/bProcess4"/>
    <dgm:cxn modelId="{02A2A178-806B-461A-848B-A60C4F93318C}" type="presParOf" srcId="{919743D5-A965-4866-8E37-F2952221EA99}" destId="{B873B078-214D-445F-91FD-B978629736F3}" srcOrd="12" destOrd="0" presId="urn:microsoft.com/office/officeart/2005/8/layout/bProcess4"/>
    <dgm:cxn modelId="{8A040911-EDD7-4E43-8522-0AE1C146C580}" type="presParOf" srcId="{B873B078-214D-445F-91FD-B978629736F3}" destId="{E6BADDF9-B511-4BF8-AF8E-FD781A175411}" srcOrd="0" destOrd="0" presId="urn:microsoft.com/office/officeart/2005/8/layout/bProcess4"/>
    <dgm:cxn modelId="{6C1C7869-7C5F-418A-920A-B2658CC4D1F0}" type="presParOf" srcId="{B873B078-214D-445F-91FD-B978629736F3}" destId="{CBB444C4-91A4-4423-AB95-737B4493B2DE}" srcOrd="1" destOrd="0" presId="urn:microsoft.com/office/officeart/2005/8/layout/bProcess4"/>
    <dgm:cxn modelId="{A24E55C6-E0DB-408C-8A75-F68C36A858A3}" type="presParOf" srcId="{919743D5-A965-4866-8E37-F2952221EA99}" destId="{4B3B4BF3-6CDF-41CA-956E-BA47B93BBADE}" srcOrd="13" destOrd="0" presId="urn:microsoft.com/office/officeart/2005/8/layout/bProcess4"/>
    <dgm:cxn modelId="{5F346C31-8349-4D01-8A0A-EE7DDBA6CB6D}" type="presParOf" srcId="{919743D5-A965-4866-8E37-F2952221EA99}" destId="{13BAE99E-F6C8-4651-BFE5-BDA3F9267E5A}" srcOrd="14" destOrd="0" presId="urn:microsoft.com/office/officeart/2005/8/layout/bProcess4"/>
    <dgm:cxn modelId="{7ACD22FC-9CE7-4A24-866D-D3AA97B74796}" type="presParOf" srcId="{13BAE99E-F6C8-4651-BFE5-BDA3F9267E5A}" destId="{0B7FF30C-DE51-4896-912E-493B0A97AF40}" srcOrd="0" destOrd="0" presId="urn:microsoft.com/office/officeart/2005/8/layout/bProcess4"/>
    <dgm:cxn modelId="{3DEA6B16-F7E9-435A-86D0-6EB221277A59}" type="presParOf" srcId="{13BAE99E-F6C8-4651-BFE5-BDA3F9267E5A}" destId="{EA52E9E3-1431-417B-BB33-3DCD7732A44C}" srcOrd="1" destOrd="0" presId="urn:microsoft.com/office/officeart/2005/8/layout/bProcess4"/>
    <dgm:cxn modelId="{A8285158-E9CA-49B9-B193-712FCA590D65}" type="presParOf" srcId="{919743D5-A965-4866-8E37-F2952221EA99}" destId="{D0C47403-4ABE-405C-8418-AFE92F9032F6}" srcOrd="15" destOrd="0" presId="urn:microsoft.com/office/officeart/2005/8/layout/bProcess4"/>
    <dgm:cxn modelId="{7A96802A-C119-4533-90F1-7C9528144A7D}" type="presParOf" srcId="{919743D5-A965-4866-8E37-F2952221EA99}" destId="{051187E3-E053-463F-96CA-07FA31F26454}" srcOrd="16" destOrd="0" presId="urn:microsoft.com/office/officeart/2005/8/layout/bProcess4"/>
    <dgm:cxn modelId="{6CA47624-0540-4F57-B732-FDE6EED50B4E}" type="presParOf" srcId="{051187E3-E053-463F-96CA-07FA31F26454}" destId="{C61F79E4-5602-4CBD-BEAB-CCD8C74BFC30}" srcOrd="0" destOrd="0" presId="urn:microsoft.com/office/officeart/2005/8/layout/bProcess4"/>
    <dgm:cxn modelId="{568BAF69-78AF-446F-99FD-84275BB13FB8}" type="presParOf" srcId="{051187E3-E053-463F-96CA-07FA31F26454}" destId="{E45E9DC8-7381-4B4E-9BC8-0AF76C43764A}" srcOrd="1" destOrd="0" presId="urn:microsoft.com/office/officeart/2005/8/layout/bProcess4"/>
    <dgm:cxn modelId="{BAE3E982-7D07-4803-8F68-BBB0FFB295F2}" type="presParOf" srcId="{919743D5-A965-4866-8E37-F2952221EA99}" destId="{A92B450B-DFA8-4485-9CC4-C3D54F97BB4C}" srcOrd="17" destOrd="0" presId="urn:microsoft.com/office/officeart/2005/8/layout/bProcess4"/>
    <dgm:cxn modelId="{6BF5326A-AD76-4E7A-8F66-0C9E3009B3EC}" type="presParOf" srcId="{919743D5-A965-4866-8E37-F2952221EA99}" destId="{C84B0B2C-39A6-4CE6-B140-B71C077AF5C9}" srcOrd="18" destOrd="0" presId="urn:microsoft.com/office/officeart/2005/8/layout/bProcess4"/>
    <dgm:cxn modelId="{A7320D5F-EEA0-43F6-AE8E-17C525665AFD}" type="presParOf" srcId="{C84B0B2C-39A6-4CE6-B140-B71C077AF5C9}" destId="{403D7BF8-349A-44D3-A4DA-0D467B14AB54}" srcOrd="0" destOrd="0" presId="urn:microsoft.com/office/officeart/2005/8/layout/bProcess4"/>
    <dgm:cxn modelId="{3A3C2194-5E70-499F-91A0-DB29FC0CF074}" type="presParOf" srcId="{C84B0B2C-39A6-4CE6-B140-B71C077AF5C9}" destId="{7F490BD6-B94D-491C-8845-36597B6DB57C}" srcOrd="1" destOrd="0" presId="urn:microsoft.com/office/officeart/2005/8/layout/bProcess4"/>
    <dgm:cxn modelId="{024C29A5-E203-480C-9CF1-91078606BF0C}" type="presParOf" srcId="{919743D5-A965-4866-8E37-F2952221EA99}" destId="{153DE28F-C9DC-40ED-8BFE-BFEA459E7AD0}" srcOrd="19" destOrd="0" presId="urn:microsoft.com/office/officeart/2005/8/layout/bProcess4"/>
    <dgm:cxn modelId="{88C0B52C-0A01-44D7-8A09-2587F0A849CE}" type="presParOf" srcId="{919743D5-A965-4866-8E37-F2952221EA99}" destId="{6B5DF5F7-3CCA-4C36-8FBF-070EA1E1F4D2}" srcOrd="20" destOrd="0" presId="urn:microsoft.com/office/officeart/2005/8/layout/bProcess4"/>
    <dgm:cxn modelId="{64749A31-1F51-4182-8877-69A343305EB3}" type="presParOf" srcId="{6B5DF5F7-3CCA-4C36-8FBF-070EA1E1F4D2}" destId="{B5352EA9-0BDE-41E8-B540-16D33C6029B7}" srcOrd="0" destOrd="0" presId="urn:microsoft.com/office/officeart/2005/8/layout/bProcess4"/>
    <dgm:cxn modelId="{BEC7512E-94D9-424B-ABAE-B73B136ACF11}" type="presParOf" srcId="{6B5DF5F7-3CCA-4C36-8FBF-070EA1E1F4D2}" destId="{9A6B8DA0-3FF9-4AAF-8645-0FC1AA60C6D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4BC18-6F9A-4AEC-A8EC-D16895436963}">
      <dsp:nvSpPr>
        <dsp:cNvPr id="0" name=""/>
        <dsp:cNvSpPr/>
      </dsp:nvSpPr>
      <dsp:spPr>
        <a:xfrm>
          <a:off x="2348829" y="2191121"/>
          <a:ext cx="2678037" cy="2678037"/>
        </a:xfrm>
        <a:prstGeom prst="gear9">
          <a:avLst/>
        </a:prstGeom>
        <a:solidFill>
          <a:srgbClr val="92D050"/>
        </a:solidFill>
        <a:ln w="381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學生</a:t>
          </a:r>
        </a:p>
      </dsp:txBody>
      <dsp:txXfrm>
        <a:off x="2887234" y="2818438"/>
        <a:ext cx="1601227" cy="1376567"/>
      </dsp:txXfrm>
    </dsp:sp>
    <dsp:sp modelId="{D105F10A-51D5-4D3B-B1A0-3A14020FD9B7}">
      <dsp:nvSpPr>
        <dsp:cNvPr id="0" name=""/>
        <dsp:cNvSpPr/>
      </dsp:nvSpPr>
      <dsp:spPr>
        <a:xfrm>
          <a:off x="790698" y="1558131"/>
          <a:ext cx="1947664" cy="1947664"/>
        </a:xfrm>
        <a:prstGeom prst="gear6">
          <a:avLst/>
        </a:prstGeom>
        <a:solidFill>
          <a:srgbClr val="00B0F0"/>
        </a:solidFill>
        <a:ln w="381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家長</a:t>
          </a:r>
        </a:p>
      </dsp:txBody>
      <dsp:txXfrm>
        <a:off x="1281028" y="2051425"/>
        <a:ext cx="967004" cy="961076"/>
      </dsp:txXfrm>
    </dsp:sp>
    <dsp:sp modelId="{FF1FAC84-064E-49BA-9CD8-6DBD84D94F14}">
      <dsp:nvSpPr>
        <dsp:cNvPr id="0" name=""/>
        <dsp:cNvSpPr/>
      </dsp:nvSpPr>
      <dsp:spPr>
        <a:xfrm rot="20700000">
          <a:off x="1881589" y="214441"/>
          <a:ext cx="1908313" cy="1908313"/>
        </a:xfrm>
        <a:prstGeom prst="gear6">
          <a:avLst/>
        </a:prstGeom>
        <a:solidFill>
          <a:srgbClr val="FFC000"/>
        </a:solidFill>
        <a:ln w="25400" cap="flat" cmpd="sng" algn="ctr">
          <a:solidFill>
            <a:srgbClr val="FF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重要他人</a:t>
          </a:r>
        </a:p>
      </dsp:txBody>
      <dsp:txXfrm rot="-20700000">
        <a:off x="2300138" y="632990"/>
        <a:ext cx="1071215" cy="1071215"/>
      </dsp:txXfrm>
    </dsp:sp>
    <dsp:sp modelId="{F24AAD2B-BF64-4451-B2DA-F9A32DACBA19}">
      <dsp:nvSpPr>
        <dsp:cNvPr id="0" name=""/>
        <dsp:cNvSpPr/>
      </dsp:nvSpPr>
      <dsp:spPr>
        <a:xfrm>
          <a:off x="2150384" y="1782744"/>
          <a:ext cx="3427888" cy="3427888"/>
        </a:xfrm>
        <a:prstGeom prst="circularArrow">
          <a:avLst>
            <a:gd name="adj1" fmla="val 4687"/>
            <a:gd name="adj2" fmla="val 299029"/>
            <a:gd name="adj3" fmla="val 2530222"/>
            <a:gd name="adj4" fmla="val 15831322"/>
            <a:gd name="adj5" fmla="val 5469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71822E-360D-43D3-86E3-A75DAD1CD3A5}">
      <dsp:nvSpPr>
        <dsp:cNvPr id="0" name=""/>
        <dsp:cNvSpPr/>
      </dsp:nvSpPr>
      <dsp:spPr>
        <a:xfrm>
          <a:off x="445771" y="1124290"/>
          <a:ext cx="2490575" cy="249057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271545-1811-4712-A500-FC0FC419A452}">
      <dsp:nvSpPr>
        <dsp:cNvPr id="0" name=""/>
        <dsp:cNvSpPr/>
      </dsp:nvSpPr>
      <dsp:spPr>
        <a:xfrm>
          <a:off x="1440176" y="-206446"/>
          <a:ext cx="2685341" cy="268534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A99B76-8347-4C6A-B4EC-62D63CFBBA09}">
      <dsp:nvSpPr>
        <dsp:cNvPr id="0" name=""/>
        <dsp:cNvSpPr/>
      </dsp:nvSpPr>
      <dsp:spPr>
        <a:xfrm>
          <a:off x="0" y="354827"/>
          <a:ext cx="7571184" cy="913500"/>
        </a:xfrm>
        <a:prstGeom prst="rect">
          <a:avLst/>
        </a:prstGeom>
        <a:solidFill>
          <a:srgbClr val="FFFFCC">
            <a:alpha val="90000"/>
          </a:srgb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7608" tIns="416560" rIns="587608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dirty="0">
              <a:solidFill>
                <a:srgbClr val="C00000"/>
              </a:solidFill>
            </a:rPr>
            <a:t>就學區免試</a:t>
          </a:r>
          <a:r>
            <a:rPr lang="zh-TW" altLang="en-US" sz="2200" kern="1200" dirty="0">
              <a:solidFill>
                <a:schemeClr val="tx1"/>
              </a:solidFill>
            </a:rPr>
            <a:t>、校內直升、技優甄審、單獨招生</a:t>
          </a:r>
        </a:p>
      </dsp:txBody>
      <dsp:txXfrm>
        <a:off x="0" y="354827"/>
        <a:ext cx="7571184" cy="913500"/>
      </dsp:txXfrm>
    </dsp:sp>
    <dsp:sp modelId="{4A26B900-FCEE-493C-9DC2-CC38AD543C6A}">
      <dsp:nvSpPr>
        <dsp:cNvPr id="0" name=""/>
        <dsp:cNvSpPr/>
      </dsp:nvSpPr>
      <dsp:spPr>
        <a:xfrm>
          <a:off x="378559" y="59627"/>
          <a:ext cx="5299828" cy="59040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0321" tIns="0" rIns="20032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solidFill>
                <a:schemeClr val="tx1"/>
              </a:solidFill>
              <a:latin typeface="+mj-ea"/>
              <a:ea typeface="+mj-ea"/>
            </a:rPr>
            <a:t>免試入學</a:t>
          </a:r>
        </a:p>
      </dsp:txBody>
      <dsp:txXfrm>
        <a:off x="407380" y="88448"/>
        <a:ext cx="5242186" cy="532758"/>
      </dsp:txXfrm>
    </dsp:sp>
    <dsp:sp modelId="{31A9277B-4331-4274-8684-0219C7656262}">
      <dsp:nvSpPr>
        <dsp:cNvPr id="0" name=""/>
        <dsp:cNvSpPr/>
      </dsp:nvSpPr>
      <dsp:spPr>
        <a:xfrm>
          <a:off x="0" y="1671527"/>
          <a:ext cx="7571184" cy="1228500"/>
        </a:xfrm>
        <a:prstGeom prst="rect">
          <a:avLst/>
        </a:prstGeom>
        <a:solidFill>
          <a:srgbClr val="FFFFCC">
            <a:alpha val="90000"/>
          </a:srgbClr>
        </a:solidFill>
        <a:ln w="9525" cap="flat" cmpd="sng" algn="ctr">
          <a:solidFill>
            <a:schemeClr val="accent5">
              <a:hueOff val="-4326688"/>
              <a:satOff val="2309"/>
              <a:lumOff val="-1006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7608" tIns="416560" rIns="587608" bIns="14224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•"/>
            <a:tabLst/>
            <a:defRPr/>
          </a:pPr>
          <a:r>
            <a:rPr lang="zh-TW" altLang="en-US" sz="2000" kern="1200" dirty="0">
              <a:solidFill>
                <a:schemeClr val="tx1"/>
              </a:solidFill>
            </a:rPr>
            <a:t> 考試入學：內壢高中（</a:t>
          </a:r>
          <a:r>
            <a:rPr lang="en-US" altLang="zh-TW" sz="2000" kern="1200" dirty="0">
              <a:solidFill>
                <a:schemeClr val="tx1"/>
              </a:solidFill>
            </a:rPr>
            <a:t>2</a:t>
          </a:r>
          <a:r>
            <a:rPr lang="zh-TW" altLang="en-US" sz="2000" kern="1200" dirty="0">
              <a:solidFill>
                <a:schemeClr val="tx1"/>
              </a:solidFill>
            </a:rPr>
            <a:t>）、大園國際高中（</a:t>
          </a:r>
          <a:r>
            <a:rPr lang="en-US" altLang="zh-TW" sz="2000" b="1" kern="1200" dirty="0">
              <a:solidFill>
                <a:srgbClr val="0000FF"/>
              </a:solidFill>
            </a:rPr>
            <a:t>2</a:t>
          </a:r>
          <a:r>
            <a:rPr lang="zh-TW" altLang="en-US" sz="2000" kern="1200" dirty="0">
              <a:solidFill>
                <a:schemeClr val="tx1"/>
              </a:solidFill>
            </a:rPr>
            <a:t>）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•"/>
            <a:tabLst/>
            <a:defRPr/>
          </a:pPr>
          <a:r>
            <a:rPr lang="zh-TW" altLang="en-US" sz="2000" kern="1200" dirty="0">
              <a:solidFill>
                <a:schemeClr val="tx1"/>
              </a:solidFill>
            </a:rPr>
            <a:t> 甄選入學：科學班、藝才班、體育班、</a:t>
          </a:r>
          <a:r>
            <a:rPr lang="zh-TW" altLang="en-US" sz="2000" kern="1200" dirty="0">
              <a:solidFill>
                <a:srgbClr val="C00000"/>
              </a:solidFill>
            </a:rPr>
            <a:t>高職甄選</a:t>
          </a:r>
        </a:p>
      </dsp:txBody>
      <dsp:txXfrm>
        <a:off x="0" y="1671527"/>
        <a:ext cx="7571184" cy="1228500"/>
      </dsp:txXfrm>
    </dsp:sp>
    <dsp:sp modelId="{067B8F7D-71A7-4262-8B0F-7287D1E7B822}">
      <dsp:nvSpPr>
        <dsp:cNvPr id="0" name=""/>
        <dsp:cNvSpPr/>
      </dsp:nvSpPr>
      <dsp:spPr>
        <a:xfrm>
          <a:off x="378559" y="1376327"/>
          <a:ext cx="5299828" cy="590400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0321" tIns="0" rIns="20032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>
              <a:solidFill>
                <a:schemeClr val="tx1"/>
              </a:solidFill>
              <a:latin typeface="+mj-ea"/>
              <a:ea typeface="+mj-ea"/>
            </a:rPr>
            <a:t>特色招生</a:t>
          </a:r>
          <a:endParaRPr lang="zh-TW" altLang="en-US" sz="2000" b="1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407380" y="1405148"/>
        <a:ext cx="5242186" cy="532758"/>
      </dsp:txXfrm>
    </dsp:sp>
    <dsp:sp modelId="{7B5D5148-CBE9-48E0-BA65-345F52A56E75}">
      <dsp:nvSpPr>
        <dsp:cNvPr id="0" name=""/>
        <dsp:cNvSpPr/>
      </dsp:nvSpPr>
      <dsp:spPr>
        <a:xfrm>
          <a:off x="0" y="3303228"/>
          <a:ext cx="7571184" cy="866250"/>
        </a:xfrm>
        <a:prstGeom prst="rect">
          <a:avLst/>
        </a:prstGeom>
        <a:solidFill>
          <a:srgbClr val="FFFFCC">
            <a:alpha val="90000"/>
          </a:srgbClr>
        </a:solidFill>
        <a:ln w="9525" cap="flat" cmpd="sng" algn="ctr">
          <a:solidFill>
            <a:schemeClr val="accent5">
              <a:hueOff val="-8653376"/>
              <a:satOff val="4617"/>
              <a:lumOff val="-2013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7608" tIns="416560" rIns="58760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solidFill>
                <a:schemeClr val="tx1"/>
              </a:solidFill>
            </a:rPr>
            <a:t>體育績優、實用技能班、建教合作班</a:t>
          </a:r>
        </a:p>
      </dsp:txBody>
      <dsp:txXfrm>
        <a:off x="0" y="3303228"/>
        <a:ext cx="7571184" cy="866250"/>
      </dsp:txXfrm>
    </dsp:sp>
    <dsp:sp modelId="{1861830D-4D31-42E1-8181-0F831E744B39}">
      <dsp:nvSpPr>
        <dsp:cNvPr id="0" name=""/>
        <dsp:cNvSpPr/>
      </dsp:nvSpPr>
      <dsp:spPr>
        <a:xfrm>
          <a:off x="378559" y="3008027"/>
          <a:ext cx="5299828" cy="590400"/>
        </a:xfrm>
        <a:prstGeom prst="roundRect">
          <a:avLst/>
        </a:prstGeom>
        <a:gradFill rotWithShape="0">
          <a:gsLst>
            <a:gs pos="0">
              <a:schemeClr val="accent5">
                <a:hueOff val="-8653376"/>
                <a:satOff val="4617"/>
                <a:lumOff val="-20131"/>
                <a:alphaOff val="0"/>
                <a:shade val="51000"/>
                <a:satMod val="130000"/>
              </a:schemeClr>
            </a:gs>
            <a:gs pos="80000">
              <a:schemeClr val="accent5">
                <a:hueOff val="-8653376"/>
                <a:satOff val="4617"/>
                <a:lumOff val="-20131"/>
                <a:alphaOff val="0"/>
                <a:shade val="93000"/>
                <a:satMod val="130000"/>
              </a:schemeClr>
            </a:gs>
            <a:gs pos="100000">
              <a:schemeClr val="accent5">
                <a:hueOff val="-8653376"/>
                <a:satOff val="4617"/>
                <a:lumOff val="-201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0321" tIns="0" rIns="20032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>
              <a:solidFill>
                <a:schemeClr val="tx1"/>
              </a:solidFill>
              <a:latin typeface="+mj-ea"/>
              <a:ea typeface="+mj-ea"/>
            </a:rPr>
            <a:t>其他</a:t>
          </a:r>
          <a:endParaRPr lang="zh-TW" altLang="en-US" sz="2000" b="1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407380" y="3036848"/>
        <a:ext cx="5242186" cy="532758"/>
      </dsp:txXfrm>
    </dsp:sp>
    <dsp:sp modelId="{D45DDAD6-F397-47CB-9FF1-6FFAD7CB0BBA}">
      <dsp:nvSpPr>
        <dsp:cNvPr id="0" name=""/>
        <dsp:cNvSpPr/>
      </dsp:nvSpPr>
      <dsp:spPr>
        <a:xfrm>
          <a:off x="0" y="4572677"/>
          <a:ext cx="7571184" cy="504000"/>
        </a:xfrm>
        <a:prstGeom prst="rect">
          <a:avLst/>
        </a:prstGeom>
        <a:solidFill>
          <a:srgbClr val="FFFFCC">
            <a:alpha val="89804"/>
          </a:srgbClr>
        </a:solidFill>
        <a:ln w="9525" cap="flat" cmpd="sng" algn="ctr">
          <a:solidFill>
            <a:schemeClr val="accent5">
              <a:hueOff val="-12980063"/>
              <a:satOff val="6926"/>
              <a:lumOff val="-3019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9E8252-569A-4920-85BC-A6EA669674F6}">
      <dsp:nvSpPr>
        <dsp:cNvPr id="0" name=""/>
        <dsp:cNvSpPr/>
      </dsp:nvSpPr>
      <dsp:spPr>
        <a:xfrm>
          <a:off x="378559" y="4277478"/>
          <a:ext cx="5299828" cy="590400"/>
        </a:xfrm>
        <a:prstGeom prst="roundRect">
          <a:avLst/>
        </a:prstGeom>
        <a:solidFill>
          <a:srgbClr val="FFCC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0321" tIns="0" rIns="20032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>
              <a:solidFill>
                <a:schemeClr val="tx1"/>
              </a:solidFill>
              <a:latin typeface="+mj-ea"/>
              <a:ea typeface="+mj-ea"/>
            </a:rPr>
            <a:t>身心障礙學生適性輔導安置</a:t>
          </a:r>
          <a:endParaRPr lang="zh-TW" altLang="en-US" sz="2000" b="1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407380" y="4306299"/>
        <a:ext cx="5242186" cy="5327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539567-1F23-4E76-A758-5A862BB9EFFC}">
      <dsp:nvSpPr>
        <dsp:cNvPr id="0" name=""/>
        <dsp:cNvSpPr/>
      </dsp:nvSpPr>
      <dsp:spPr>
        <a:xfrm>
          <a:off x="1948954" y="0"/>
          <a:ext cx="1649714" cy="160191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>
              <a:alpha val="9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ctr" defTabSz="711200">
            <a:lnSpc>
              <a:spcPts val="24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600" b="1" u="sng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採計</a:t>
          </a:r>
          <a:r>
            <a:rPr lang="en-US" altLang="zh-TW" sz="1600" b="1" u="sng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32</a:t>
          </a:r>
          <a:r>
            <a:rPr lang="zh-TW" altLang="en-US" sz="1600" b="1" u="sng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</a:t>
          </a:r>
        </a:p>
        <a:p>
          <a:pPr marL="171450" lvl="1" indent="-171450" algn="ctr" defTabSz="711200">
            <a:lnSpc>
              <a:spcPts val="24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6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總分</a:t>
          </a:r>
          <a:r>
            <a:rPr lang="en-US" altLang="zh-TW" sz="16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32</a:t>
          </a:r>
          <a:r>
            <a:rPr lang="zh-TW" altLang="en-US" sz="16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分</a:t>
          </a:r>
        </a:p>
      </dsp:txBody>
      <dsp:txXfrm>
        <a:off x="1948954" y="200240"/>
        <a:ext cx="1048995" cy="1201437"/>
      </dsp:txXfrm>
    </dsp:sp>
    <dsp:sp modelId="{50818BBC-F477-4D9E-837A-21259D15C457}">
      <dsp:nvSpPr>
        <dsp:cNvPr id="0" name=""/>
        <dsp:cNvSpPr/>
      </dsp:nvSpPr>
      <dsp:spPr>
        <a:xfrm>
          <a:off x="1730" y="0"/>
          <a:ext cx="1947224" cy="160191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cap="none" spc="0" dirty="0">
              <a:ln w="19050">
                <a:prstDash val="solid"/>
              </a:ln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適性輔導</a:t>
          </a:r>
        </a:p>
      </dsp:txBody>
      <dsp:txXfrm>
        <a:off x="79929" y="78199"/>
        <a:ext cx="1790826" cy="1445519"/>
      </dsp:txXfrm>
    </dsp:sp>
    <dsp:sp modelId="{B9BF2826-A93F-484E-809F-0952285A6A23}">
      <dsp:nvSpPr>
        <dsp:cNvPr id="0" name=""/>
        <dsp:cNvSpPr/>
      </dsp:nvSpPr>
      <dsp:spPr>
        <a:xfrm>
          <a:off x="1952160" y="1762109"/>
          <a:ext cx="1648144" cy="1601917"/>
        </a:xfrm>
        <a:prstGeom prst="rightArrow">
          <a:avLst>
            <a:gd name="adj1" fmla="val 75000"/>
            <a:gd name="adj2" fmla="val 50000"/>
          </a:avLst>
        </a:prstGeom>
        <a:solidFill>
          <a:srgbClr val="CCFFCC">
            <a:alpha val="89804"/>
          </a:srgbClr>
        </a:solidFill>
        <a:ln w="9525" cap="flat" cmpd="sng" algn="ctr">
          <a:solidFill>
            <a:schemeClr val="tx1">
              <a:alpha val="9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ts val="24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u="sng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採計</a:t>
          </a:r>
          <a:r>
            <a:rPr lang="en-US" altLang="zh-TW" sz="1600" b="1" u="sng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35</a:t>
          </a:r>
          <a:r>
            <a:rPr lang="zh-TW" altLang="en-US" sz="1600" b="1" u="sng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</a:t>
          </a:r>
        </a:p>
        <a:p>
          <a:pPr marL="171450" lvl="1" indent="-171450" algn="l" defTabSz="711200">
            <a:lnSpc>
              <a:spcPts val="24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總分</a:t>
          </a:r>
          <a:r>
            <a:rPr lang="en-US" altLang="zh-TW" sz="1600" b="1" kern="1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42</a:t>
          </a:r>
          <a:r>
            <a:rPr lang="zh-TW" altLang="en-US" sz="1600" b="1" kern="1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</a:t>
          </a:r>
        </a:p>
      </dsp:txBody>
      <dsp:txXfrm>
        <a:off x="1952160" y="1962349"/>
        <a:ext cx="1047425" cy="1201437"/>
      </dsp:txXfrm>
    </dsp:sp>
    <dsp:sp modelId="{09D89B46-01BD-4CE7-8FF2-34FB9ACC1234}">
      <dsp:nvSpPr>
        <dsp:cNvPr id="0" name=""/>
        <dsp:cNvSpPr/>
      </dsp:nvSpPr>
      <dsp:spPr>
        <a:xfrm>
          <a:off x="0" y="1804976"/>
          <a:ext cx="1952065" cy="1601917"/>
        </a:xfrm>
        <a:prstGeom prst="roundRect">
          <a:avLst/>
        </a:prstGeom>
        <a:solidFill>
          <a:srgbClr val="CCFF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cap="none" spc="0" dirty="0">
              <a:ln w="19050">
                <a:prstDash val="solid"/>
              </a:ln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多元</a:t>
          </a:r>
          <a:r>
            <a:rPr lang="zh-TW" altLang="en-US" sz="2800" b="1" kern="1200" cap="none" spc="0" dirty="0">
              <a:ln w="19050"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學習</a:t>
          </a:r>
        </a:p>
      </dsp:txBody>
      <dsp:txXfrm>
        <a:off x="78199" y="1883175"/>
        <a:ext cx="1795667" cy="1445519"/>
      </dsp:txXfrm>
    </dsp:sp>
    <dsp:sp modelId="{413D0A37-9639-43F8-AAA7-6563C960F0FF}">
      <dsp:nvSpPr>
        <dsp:cNvPr id="0" name=""/>
        <dsp:cNvSpPr/>
      </dsp:nvSpPr>
      <dsp:spPr>
        <a:xfrm>
          <a:off x="1936135" y="3524218"/>
          <a:ext cx="1664264" cy="1601917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20000"/>
            <a:lumOff val="80000"/>
            <a:alpha val="90000"/>
          </a:schemeClr>
        </a:solidFill>
        <a:ln w="9525" cap="flat" cmpd="sng" algn="ctr">
          <a:solidFill>
            <a:schemeClr val="tx1">
              <a:alpha val="9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600" tIns="12700" rIns="0" bIns="12700" numCol="1" spcCol="1270" anchor="ctr" anchorCtr="0">
          <a:noAutofit/>
        </a:bodyPr>
        <a:lstStyle/>
        <a:p>
          <a:pPr marL="2520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000" b="1" u="dbl" kern="1200" baseline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33</a:t>
          </a:r>
          <a:r>
            <a:rPr lang="zh-TW" altLang="en-US" sz="2000" b="1" u="dbl" kern="1200" baseline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</a:t>
          </a:r>
        </a:p>
      </dsp:txBody>
      <dsp:txXfrm>
        <a:off x="1936135" y="3724458"/>
        <a:ext cx="1063545" cy="1201437"/>
      </dsp:txXfrm>
    </dsp:sp>
    <dsp:sp modelId="{BDD9785E-5988-4D9A-BEBF-25DE815D2930}">
      <dsp:nvSpPr>
        <dsp:cNvPr id="0" name=""/>
        <dsp:cNvSpPr/>
      </dsp:nvSpPr>
      <dsp:spPr>
        <a:xfrm>
          <a:off x="19050" y="3524218"/>
          <a:ext cx="1934264" cy="1601917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cap="none" spc="0" dirty="0">
              <a:ln w="19050">
                <a:prstDash val="solid"/>
              </a:ln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教育會考</a:t>
          </a:r>
        </a:p>
      </dsp:txBody>
      <dsp:txXfrm>
        <a:off x="97249" y="3602417"/>
        <a:ext cx="1777866" cy="14455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18A5EF-14CC-4D99-B9B5-ADC491578342}">
      <dsp:nvSpPr>
        <dsp:cNvPr id="0" name=""/>
        <dsp:cNvSpPr/>
      </dsp:nvSpPr>
      <dsp:spPr>
        <a:xfrm rot="16200000">
          <a:off x="923032" y="-923032"/>
          <a:ext cx="2384152" cy="4230216"/>
        </a:xfrm>
        <a:prstGeom prst="round1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考試分發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-4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班</a:t>
          </a:r>
          <a:endParaRPr lang="en-US" altLang="zh-TW" sz="2800" kern="1200" dirty="0">
            <a:latin typeface="標楷體" pitchFamily="65" charset="-120"/>
            <a:ea typeface="標楷體" pitchFamily="65" charset="-12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152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個名額</a:t>
          </a:r>
          <a:endParaRPr lang="en-US" altLang="zh-TW" sz="2800" kern="1200" dirty="0">
            <a:latin typeface="標楷體" pitchFamily="65" charset="-120"/>
            <a:ea typeface="標楷體" pitchFamily="65" charset="-120"/>
          </a:endParaRPr>
        </a:p>
      </dsp:txBody>
      <dsp:txXfrm rot="5400000">
        <a:off x="-1" y="1"/>
        <a:ext cx="4230216" cy="1788114"/>
      </dsp:txXfrm>
    </dsp:sp>
    <dsp:sp modelId="{3FA2D15B-CF76-4202-AA22-9C6B1404492F}">
      <dsp:nvSpPr>
        <dsp:cNvPr id="0" name=""/>
        <dsp:cNvSpPr/>
      </dsp:nvSpPr>
      <dsp:spPr>
        <a:xfrm>
          <a:off x="4230216" y="0"/>
          <a:ext cx="4230216" cy="2384152"/>
        </a:xfrm>
        <a:prstGeom prst="round1Rect">
          <a:avLst/>
        </a:prstGeom>
        <a:gradFill rotWithShape="0">
          <a:gsLst>
            <a:gs pos="0">
              <a:schemeClr val="accent5">
                <a:hueOff val="-4326688"/>
                <a:satOff val="2309"/>
                <a:lumOff val="-10065"/>
                <a:alphaOff val="0"/>
                <a:tint val="50000"/>
                <a:satMod val="300000"/>
              </a:schemeClr>
            </a:gs>
            <a:gs pos="35000">
              <a:schemeClr val="accent5">
                <a:hueOff val="-4326688"/>
                <a:satOff val="2309"/>
                <a:lumOff val="-10065"/>
                <a:alphaOff val="0"/>
                <a:tint val="37000"/>
                <a:satMod val="300000"/>
              </a:schemeClr>
            </a:gs>
            <a:gs pos="100000">
              <a:schemeClr val="accent5">
                <a:hueOff val="-4326688"/>
                <a:satOff val="2309"/>
                <a:lumOff val="-1006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專業群科</a:t>
          </a:r>
          <a:r>
            <a:rPr lang="en-US" altLang="zh-TW" sz="2800" kern="12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-59</a:t>
          </a:r>
          <a:r>
            <a:rPr lang="zh-TW" altLang="en-US" sz="2800" kern="12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班</a:t>
          </a:r>
          <a:r>
            <a:rPr lang="en-US" altLang="zh-TW" sz="2800" kern="12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kern="12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</a:br>
          <a:r>
            <a:rPr lang="en-US" altLang="zh-TW" sz="2800" kern="12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2951</a:t>
          </a:r>
          <a:r>
            <a:rPr lang="zh-TW" altLang="en-US" sz="2800" kern="12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個名額</a:t>
          </a:r>
        </a:p>
      </dsp:txBody>
      <dsp:txXfrm>
        <a:off x="4230216" y="0"/>
        <a:ext cx="4230216" cy="1788114"/>
      </dsp:txXfrm>
    </dsp:sp>
    <dsp:sp modelId="{E95F4473-6895-42D5-9283-BB264002653F}">
      <dsp:nvSpPr>
        <dsp:cNvPr id="0" name=""/>
        <dsp:cNvSpPr/>
      </dsp:nvSpPr>
      <dsp:spPr>
        <a:xfrm rot="10800000">
          <a:off x="0" y="2384152"/>
          <a:ext cx="4230216" cy="2384152"/>
        </a:xfrm>
        <a:prstGeom prst="round1Rect">
          <a:avLst/>
        </a:prstGeom>
        <a:gradFill rotWithShape="0">
          <a:gsLst>
            <a:gs pos="0">
              <a:schemeClr val="accent5">
                <a:hueOff val="-8653376"/>
                <a:satOff val="4617"/>
                <a:lumOff val="-20131"/>
                <a:alphaOff val="0"/>
                <a:tint val="50000"/>
                <a:satMod val="300000"/>
              </a:schemeClr>
            </a:gs>
            <a:gs pos="35000">
              <a:schemeClr val="accent5">
                <a:hueOff val="-8653376"/>
                <a:satOff val="4617"/>
                <a:lumOff val="-20131"/>
                <a:alphaOff val="0"/>
                <a:tint val="37000"/>
                <a:satMod val="300000"/>
              </a:schemeClr>
            </a:gs>
            <a:gs pos="100000">
              <a:schemeClr val="accent5">
                <a:hueOff val="-8653376"/>
                <a:satOff val="4617"/>
                <a:lumOff val="-2013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科學班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-1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班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kern="1200" dirty="0">
              <a:latin typeface="標楷體" pitchFamily="65" charset="-120"/>
              <a:ea typeface="標楷體" pitchFamily="65" charset="-120"/>
            </a:rPr>
          </a:b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30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個名額</a:t>
          </a:r>
        </a:p>
      </dsp:txBody>
      <dsp:txXfrm rot="10800000">
        <a:off x="0" y="2980189"/>
        <a:ext cx="4230216" cy="1788114"/>
      </dsp:txXfrm>
    </dsp:sp>
    <dsp:sp modelId="{6AB11538-AE62-4BBD-9767-0683C1A64A5B}">
      <dsp:nvSpPr>
        <dsp:cNvPr id="0" name=""/>
        <dsp:cNvSpPr/>
      </dsp:nvSpPr>
      <dsp:spPr>
        <a:xfrm rot="5400000">
          <a:off x="5153247" y="1461119"/>
          <a:ext cx="2384152" cy="4230216"/>
        </a:xfrm>
        <a:prstGeom prst="round1Rect">
          <a:avLst/>
        </a:prstGeom>
        <a:gradFill rotWithShape="0">
          <a:gsLst>
            <a:gs pos="0">
              <a:schemeClr val="accent5">
                <a:hueOff val="-12980063"/>
                <a:satOff val="6926"/>
                <a:lumOff val="-30196"/>
                <a:alphaOff val="0"/>
                <a:tint val="50000"/>
                <a:satMod val="300000"/>
              </a:schemeClr>
            </a:gs>
            <a:gs pos="35000">
              <a:schemeClr val="accent5">
                <a:hueOff val="-12980063"/>
                <a:satOff val="6926"/>
                <a:lumOff val="-30196"/>
                <a:alphaOff val="0"/>
                <a:tint val="37000"/>
                <a:satMod val="300000"/>
              </a:schemeClr>
            </a:gs>
            <a:gs pos="100000">
              <a:schemeClr val="accent5">
                <a:hueOff val="-12980063"/>
                <a:satOff val="6926"/>
                <a:lumOff val="-3019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體育班</a:t>
          </a:r>
          <a:r>
            <a:rPr lang="en-US" altLang="zh-TW" sz="2400" kern="1200" dirty="0">
              <a:latin typeface="標楷體" pitchFamily="65" charset="-120"/>
              <a:ea typeface="標楷體" pitchFamily="65" charset="-120"/>
            </a:rPr>
            <a:t>-13</a:t>
          </a: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班    </a:t>
          </a:r>
          <a:r>
            <a:rPr lang="en-US" altLang="zh-TW" sz="2400" kern="1200" dirty="0">
              <a:latin typeface="標楷體" pitchFamily="65" charset="-120"/>
              <a:ea typeface="標楷體" pitchFamily="65" charset="-120"/>
            </a:rPr>
            <a:t>385</a:t>
          </a: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400" kern="1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kern="1200" dirty="0">
              <a:latin typeface="標楷體" pitchFamily="65" charset="-120"/>
              <a:ea typeface="標楷體" pitchFamily="65" charset="-120"/>
            </a:rPr>
          </a:b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藝才美術班</a:t>
          </a:r>
          <a:r>
            <a:rPr lang="en-US" altLang="zh-TW" sz="2400" kern="1200" dirty="0">
              <a:latin typeface="標楷體" pitchFamily="65" charset="-120"/>
              <a:ea typeface="標楷體" pitchFamily="65" charset="-120"/>
            </a:rPr>
            <a:t>-4</a:t>
          </a: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400" kern="1200" dirty="0">
              <a:latin typeface="標楷體" pitchFamily="65" charset="-120"/>
              <a:ea typeface="標楷體" pitchFamily="65" charset="-120"/>
            </a:rPr>
            <a:t>120</a:t>
          </a: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400" kern="1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kern="1200" dirty="0">
              <a:latin typeface="標楷體" pitchFamily="65" charset="-120"/>
              <a:ea typeface="標楷體" pitchFamily="65" charset="-120"/>
            </a:rPr>
          </a:b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藝才音樂班</a:t>
          </a:r>
          <a:r>
            <a:rPr lang="en-US" altLang="zh-TW" sz="2400" kern="1200" dirty="0">
              <a:latin typeface="標楷體" pitchFamily="65" charset="-120"/>
              <a:ea typeface="標楷體" pitchFamily="65" charset="-120"/>
            </a:rPr>
            <a:t>-3</a:t>
          </a: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400" kern="1200" dirty="0">
              <a:latin typeface="標楷體" pitchFamily="65" charset="-120"/>
              <a:ea typeface="標楷體" pitchFamily="65" charset="-120"/>
            </a:rPr>
            <a:t>90</a:t>
          </a: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400" kern="1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kern="1200" dirty="0">
              <a:latin typeface="標楷體" pitchFamily="65" charset="-120"/>
              <a:ea typeface="標楷體" pitchFamily="65" charset="-120"/>
            </a:rPr>
          </a:b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藝才舞蹈班</a:t>
          </a:r>
          <a:r>
            <a:rPr lang="en-US" altLang="zh-TW" sz="2400" kern="1200" dirty="0">
              <a:latin typeface="標楷體" pitchFamily="65" charset="-120"/>
              <a:ea typeface="標楷體" pitchFamily="65" charset="-120"/>
            </a:rPr>
            <a:t>-1</a:t>
          </a: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400" kern="1200" dirty="0">
              <a:latin typeface="標楷體" pitchFamily="65" charset="-120"/>
              <a:ea typeface="標楷體" pitchFamily="65" charset="-120"/>
            </a:rPr>
            <a:t>30</a:t>
          </a: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個名額</a:t>
          </a:r>
        </a:p>
      </dsp:txBody>
      <dsp:txXfrm rot="-5400000">
        <a:off x="4230216" y="2980189"/>
        <a:ext cx="4230216" cy="1788114"/>
      </dsp:txXfrm>
    </dsp:sp>
    <dsp:sp modelId="{7595E15C-553B-471B-9ADC-ED155AB191E3}">
      <dsp:nvSpPr>
        <dsp:cNvPr id="0" name=""/>
        <dsp:cNvSpPr/>
      </dsp:nvSpPr>
      <dsp:spPr>
        <a:xfrm>
          <a:off x="2771794" y="1788114"/>
          <a:ext cx="2916843" cy="1192076"/>
        </a:xfrm>
        <a:prstGeom prst="roundRect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tint val="4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rPr>
            <a:t>108</a:t>
          </a:r>
          <a:r>
            <a:rPr lang="zh-TW" altLang="en-US" sz="2400" b="1" kern="12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rPr>
            <a:t>學年度桃連區特色招生甄選</a:t>
          </a:r>
        </a:p>
      </dsp:txBody>
      <dsp:txXfrm>
        <a:off x="2829986" y="1846306"/>
        <a:ext cx="2800459" cy="10756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9A97F-FFD2-4D04-A545-5F728F49ADAF}">
      <dsp:nvSpPr>
        <dsp:cNvPr id="0" name=""/>
        <dsp:cNvSpPr/>
      </dsp:nvSpPr>
      <dsp:spPr>
        <a:xfrm rot="5400000">
          <a:off x="1021969" y="879912"/>
          <a:ext cx="1376161" cy="16595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8564F44-3A68-4434-B55D-32524EF0CAA1}">
      <dsp:nvSpPr>
        <dsp:cNvPr id="0" name=""/>
        <dsp:cNvSpPr/>
      </dsp:nvSpPr>
      <dsp:spPr>
        <a:xfrm>
          <a:off x="1337831" y="593"/>
          <a:ext cx="1843998" cy="1106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試模擬測驗與第一次試選填與分發</a:t>
          </a:r>
          <a:r>
            <a:rPr lang="en-US" altLang="zh-TW" sz="16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6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上學期</a:t>
          </a:r>
          <a:r>
            <a:rPr lang="en-US" altLang="zh-TW" sz="16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sz="16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、第二次試選填</a:t>
          </a:r>
          <a:r>
            <a:rPr lang="en-US" altLang="zh-TW" sz="16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6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下學期</a:t>
          </a:r>
          <a:r>
            <a:rPr lang="en-US" altLang="zh-TW" sz="16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16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370236" y="32998"/>
        <a:ext cx="1779188" cy="1041589"/>
      </dsp:txXfrm>
    </dsp:sp>
    <dsp:sp modelId="{C7646724-517A-4207-8682-7EDDCC9DCA2A}">
      <dsp:nvSpPr>
        <dsp:cNvPr id="0" name=""/>
        <dsp:cNvSpPr/>
      </dsp:nvSpPr>
      <dsp:spPr>
        <a:xfrm rot="5400000">
          <a:off x="1021969" y="2262911"/>
          <a:ext cx="1376161" cy="165959"/>
        </a:xfrm>
        <a:prstGeom prst="rect">
          <a:avLst/>
        </a:prstGeom>
        <a:gradFill rotWithShape="0">
          <a:gsLst>
            <a:gs pos="0">
              <a:schemeClr val="accent5">
                <a:hueOff val="-1442229"/>
                <a:satOff val="770"/>
                <a:lumOff val="-3355"/>
                <a:alphaOff val="0"/>
                <a:tint val="50000"/>
                <a:satMod val="300000"/>
              </a:schemeClr>
            </a:gs>
            <a:gs pos="35000">
              <a:schemeClr val="accent5">
                <a:hueOff val="-1442229"/>
                <a:satOff val="770"/>
                <a:lumOff val="-3355"/>
                <a:alphaOff val="0"/>
                <a:tint val="37000"/>
                <a:satMod val="300000"/>
              </a:schemeClr>
            </a:gs>
            <a:gs pos="100000">
              <a:schemeClr val="accent5">
                <a:hueOff val="-1442229"/>
                <a:satOff val="770"/>
                <a:lumOff val="-335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3746394-32FC-4EEE-A279-073E4AE25189}">
      <dsp:nvSpPr>
        <dsp:cNvPr id="0" name=""/>
        <dsp:cNvSpPr/>
      </dsp:nvSpPr>
      <dsp:spPr>
        <a:xfrm>
          <a:off x="1221318" y="1383592"/>
          <a:ext cx="2077024" cy="1106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298006"/>
                <a:satOff val="693"/>
                <a:lumOff val="-3020"/>
                <a:alphaOff val="0"/>
                <a:tint val="50000"/>
                <a:satMod val="300000"/>
              </a:schemeClr>
            </a:gs>
            <a:gs pos="35000">
              <a:schemeClr val="accent5">
                <a:hueOff val="-1298006"/>
                <a:satOff val="693"/>
                <a:lumOff val="-3020"/>
                <a:alphaOff val="0"/>
                <a:tint val="37000"/>
                <a:satMod val="300000"/>
              </a:schemeClr>
            </a:gs>
            <a:gs pos="100000">
              <a:schemeClr val="accent5">
                <a:hueOff val="-1298006"/>
                <a:satOff val="693"/>
                <a:lumOff val="-302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8000" tIns="7200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3</a:t>
          </a:r>
          <a:r>
            <a:rPr lang="zh-TW" altLang="en-US" sz="18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月特招甄選報名</a:t>
          </a:r>
          <a:r>
            <a:rPr lang="zh-TW" altLang="en-US" sz="18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endParaRPr lang="en-US" altLang="zh-TW" sz="18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4</a:t>
          </a:r>
          <a:r>
            <a:rPr lang="zh-TW" altLang="en-US" sz="18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月</a:t>
          </a:r>
          <a:r>
            <a:rPr lang="en-US" altLang="zh-TW" sz="18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~5</a:t>
          </a:r>
          <a:r>
            <a:rPr lang="zh-TW" altLang="en-US" sz="18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月特招甄選術科測驗</a:t>
          </a:r>
        </a:p>
      </dsp:txBody>
      <dsp:txXfrm>
        <a:off x="1253723" y="1415997"/>
        <a:ext cx="2012214" cy="1041589"/>
      </dsp:txXfrm>
    </dsp:sp>
    <dsp:sp modelId="{549FE31B-2BFB-4104-9391-D6B9FC98DEAF}">
      <dsp:nvSpPr>
        <dsp:cNvPr id="0" name=""/>
        <dsp:cNvSpPr/>
      </dsp:nvSpPr>
      <dsp:spPr>
        <a:xfrm rot="5400000">
          <a:off x="1021969" y="3645910"/>
          <a:ext cx="1376161" cy="165959"/>
        </a:xfrm>
        <a:prstGeom prst="rect">
          <a:avLst/>
        </a:prstGeom>
        <a:gradFill rotWithShape="0">
          <a:gsLst>
            <a:gs pos="0">
              <a:schemeClr val="accent5">
                <a:hueOff val="-2884458"/>
                <a:satOff val="1539"/>
                <a:lumOff val="-6710"/>
                <a:alphaOff val="0"/>
                <a:tint val="50000"/>
                <a:satMod val="300000"/>
              </a:schemeClr>
            </a:gs>
            <a:gs pos="35000">
              <a:schemeClr val="accent5">
                <a:hueOff val="-2884458"/>
                <a:satOff val="1539"/>
                <a:lumOff val="-6710"/>
                <a:alphaOff val="0"/>
                <a:tint val="37000"/>
                <a:satMod val="300000"/>
              </a:schemeClr>
            </a:gs>
            <a:gs pos="100000">
              <a:schemeClr val="accent5">
                <a:hueOff val="-2884458"/>
                <a:satOff val="1539"/>
                <a:lumOff val="-671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4E86E5B-343D-4BF2-8702-56AD2D4C2A38}">
      <dsp:nvSpPr>
        <dsp:cNvPr id="0" name=""/>
        <dsp:cNvSpPr/>
      </dsp:nvSpPr>
      <dsp:spPr>
        <a:xfrm>
          <a:off x="1291040" y="2766591"/>
          <a:ext cx="1937581" cy="1106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596013"/>
                <a:satOff val="1385"/>
                <a:lumOff val="-6039"/>
                <a:alphaOff val="0"/>
                <a:tint val="50000"/>
                <a:satMod val="300000"/>
              </a:schemeClr>
            </a:gs>
            <a:gs pos="35000">
              <a:schemeClr val="accent5">
                <a:hueOff val="-2596013"/>
                <a:satOff val="1385"/>
                <a:lumOff val="-6039"/>
                <a:alphaOff val="0"/>
                <a:tint val="37000"/>
                <a:satMod val="300000"/>
              </a:schemeClr>
            </a:gs>
            <a:gs pos="100000">
              <a:schemeClr val="accent5">
                <a:hueOff val="-2596013"/>
                <a:satOff val="1385"/>
                <a:lumOff val="-603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變更就學區</a:t>
          </a:r>
          <a:r>
            <a:rPr lang="en-US" altLang="zh-TW" sz="20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(108.4.29</a:t>
          </a:r>
          <a:br>
            <a:rPr lang="en-US" altLang="zh-TW" sz="20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en-US" altLang="zh-TW" sz="20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~108.5.3)</a:t>
          </a:r>
          <a:endParaRPr lang="zh-TW" altLang="en-US" sz="2000" b="0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323445" y="2798996"/>
        <a:ext cx="1872771" cy="1041589"/>
      </dsp:txXfrm>
    </dsp:sp>
    <dsp:sp modelId="{DAA6927C-E0AE-42D1-8DEA-DDD8EA6369E0}">
      <dsp:nvSpPr>
        <dsp:cNvPr id="0" name=""/>
        <dsp:cNvSpPr/>
      </dsp:nvSpPr>
      <dsp:spPr>
        <a:xfrm>
          <a:off x="1713469" y="4337409"/>
          <a:ext cx="2703443" cy="165959"/>
        </a:xfrm>
        <a:prstGeom prst="rect">
          <a:avLst/>
        </a:prstGeom>
        <a:gradFill rotWithShape="0">
          <a:gsLst>
            <a:gs pos="0">
              <a:schemeClr val="accent5">
                <a:hueOff val="-4326688"/>
                <a:satOff val="2309"/>
                <a:lumOff val="-10065"/>
                <a:alphaOff val="0"/>
                <a:tint val="50000"/>
                <a:satMod val="300000"/>
              </a:schemeClr>
            </a:gs>
            <a:gs pos="35000">
              <a:schemeClr val="accent5">
                <a:hueOff val="-4326688"/>
                <a:satOff val="2309"/>
                <a:lumOff val="-10065"/>
                <a:alphaOff val="0"/>
                <a:tint val="37000"/>
                <a:satMod val="300000"/>
              </a:schemeClr>
            </a:gs>
            <a:gs pos="100000">
              <a:schemeClr val="accent5">
                <a:hueOff val="-4326688"/>
                <a:satOff val="2309"/>
                <a:lumOff val="-1006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5DD23AD-26BC-4207-925D-BFA983F960BC}">
      <dsp:nvSpPr>
        <dsp:cNvPr id="0" name=""/>
        <dsp:cNvSpPr/>
      </dsp:nvSpPr>
      <dsp:spPr>
        <a:xfrm>
          <a:off x="1337831" y="4149590"/>
          <a:ext cx="1843998" cy="1106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894019"/>
                <a:satOff val="2078"/>
                <a:lumOff val="-9059"/>
                <a:alphaOff val="0"/>
                <a:tint val="50000"/>
                <a:satMod val="300000"/>
              </a:schemeClr>
            </a:gs>
            <a:gs pos="35000">
              <a:schemeClr val="accent5">
                <a:hueOff val="-3894019"/>
                <a:satOff val="2078"/>
                <a:lumOff val="-9059"/>
                <a:alphaOff val="0"/>
                <a:tint val="37000"/>
                <a:satMod val="300000"/>
              </a:schemeClr>
            </a:gs>
            <a:gs pos="100000">
              <a:schemeClr val="accent5">
                <a:hueOff val="-3894019"/>
                <a:satOff val="2078"/>
                <a:lumOff val="-905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國中教育會考</a:t>
          </a:r>
          <a:r>
            <a:rPr lang="en-US" altLang="zh-TW" sz="18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(108.5.18~5.19)</a:t>
          </a:r>
          <a:endParaRPr lang="zh-TW" altLang="en-US" sz="1800" b="0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370236" y="4181995"/>
        <a:ext cx="1779188" cy="1041589"/>
      </dsp:txXfrm>
    </dsp:sp>
    <dsp:sp modelId="{145D7A14-9D3B-4807-A51A-647509ADE719}">
      <dsp:nvSpPr>
        <dsp:cNvPr id="0" name=""/>
        <dsp:cNvSpPr/>
      </dsp:nvSpPr>
      <dsp:spPr>
        <a:xfrm rot="16200000">
          <a:off x="3732776" y="3645910"/>
          <a:ext cx="1376161" cy="165959"/>
        </a:xfrm>
        <a:prstGeom prst="rect">
          <a:avLst/>
        </a:prstGeom>
        <a:gradFill rotWithShape="0">
          <a:gsLst>
            <a:gs pos="0">
              <a:schemeClr val="accent5">
                <a:hueOff val="-5768917"/>
                <a:satOff val="3078"/>
                <a:lumOff val="-13420"/>
                <a:alphaOff val="0"/>
                <a:tint val="50000"/>
                <a:satMod val="300000"/>
              </a:schemeClr>
            </a:gs>
            <a:gs pos="35000">
              <a:schemeClr val="accent5">
                <a:hueOff val="-5768917"/>
                <a:satOff val="3078"/>
                <a:lumOff val="-13420"/>
                <a:alphaOff val="0"/>
                <a:tint val="37000"/>
                <a:satMod val="300000"/>
              </a:schemeClr>
            </a:gs>
            <a:gs pos="100000">
              <a:schemeClr val="accent5">
                <a:hueOff val="-5768917"/>
                <a:satOff val="3078"/>
                <a:lumOff val="-1342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057B1EA-761A-4464-B660-B9AF6F32FCEE}">
      <dsp:nvSpPr>
        <dsp:cNvPr id="0" name=""/>
        <dsp:cNvSpPr/>
      </dsp:nvSpPr>
      <dsp:spPr>
        <a:xfrm>
          <a:off x="3906862" y="4149590"/>
          <a:ext cx="2127550" cy="1106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5192025"/>
                <a:satOff val="2770"/>
                <a:lumOff val="-12078"/>
                <a:alphaOff val="0"/>
                <a:tint val="50000"/>
                <a:satMod val="300000"/>
              </a:schemeClr>
            </a:gs>
            <a:gs pos="35000">
              <a:schemeClr val="accent5">
                <a:hueOff val="-5192025"/>
                <a:satOff val="2770"/>
                <a:lumOff val="-12078"/>
                <a:alphaOff val="0"/>
                <a:tint val="37000"/>
                <a:satMod val="300000"/>
              </a:schemeClr>
            </a:gs>
            <a:gs pos="100000">
              <a:schemeClr val="accent5">
                <a:hueOff val="-5192025"/>
                <a:satOff val="2770"/>
                <a:lumOff val="-1207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實用技能、技優甄審、會考成績公布</a:t>
          </a:r>
          <a:r>
            <a:rPr lang="en-US" altLang="zh-TW" sz="1800" b="1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(107.6.10)</a:t>
          </a:r>
          <a:endParaRPr lang="zh-TW" altLang="en-US" sz="18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939267" y="4181995"/>
        <a:ext cx="2062740" cy="1041589"/>
      </dsp:txXfrm>
    </dsp:sp>
    <dsp:sp modelId="{B7331EEE-6FDC-45CE-A67C-B25B7656FDBF}">
      <dsp:nvSpPr>
        <dsp:cNvPr id="0" name=""/>
        <dsp:cNvSpPr/>
      </dsp:nvSpPr>
      <dsp:spPr>
        <a:xfrm rot="16200000">
          <a:off x="3732776" y="2262911"/>
          <a:ext cx="1376161" cy="165959"/>
        </a:xfrm>
        <a:prstGeom prst="rect">
          <a:avLst/>
        </a:prstGeom>
        <a:gradFill rotWithShape="0">
          <a:gsLst>
            <a:gs pos="0">
              <a:schemeClr val="accent5">
                <a:hueOff val="-7211147"/>
                <a:satOff val="3848"/>
                <a:lumOff val="-16776"/>
                <a:alphaOff val="0"/>
                <a:tint val="50000"/>
                <a:satMod val="300000"/>
              </a:schemeClr>
            </a:gs>
            <a:gs pos="35000">
              <a:schemeClr val="accent5">
                <a:hueOff val="-7211147"/>
                <a:satOff val="3848"/>
                <a:lumOff val="-16776"/>
                <a:alphaOff val="0"/>
                <a:tint val="37000"/>
                <a:satMod val="300000"/>
              </a:schemeClr>
            </a:gs>
            <a:gs pos="100000">
              <a:schemeClr val="accent5">
                <a:hueOff val="-7211147"/>
                <a:satOff val="3848"/>
                <a:lumOff val="-167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DDA40C6-D90A-4CE0-9899-1878FF7B19B9}">
      <dsp:nvSpPr>
        <dsp:cNvPr id="0" name=""/>
        <dsp:cNvSpPr/>
      </dsp:nvSpPr>
      <dsp:spPr>
        <a:xfrm>
          <a:off x="3906862" y="2766591"/>
          <a:ext cx="2127550" cy="1106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490031"/>
                <a:satOff val="3463"/>
                <a:lumOff val="-15098"/>
                <a:alphaOff val="0"/>
                <a:tint val="50000"/>
                <a:satMod val="300000"/>
              </a:schemeClr>
            </a:gs>
            <a:gs pos="35000">
              <a:schemeClr val="accent5">
                <a:hueOff val="-6490031"/>
                <a:satOff val="3463"/>
                <a:lumOff val="-15098"/>
                <a:alphaOff val="0"/>
                <a:tint val="37000"/>
                <a:satMod val="300000"/>
              </a:schemeClr>
            </a:gs>
            <a:gs pos="100000">
              <a:schemeClr val="accent5">
                <a:hueOff val="-6490031"/>
                <a:satOff val="3463"/>
                <a:lumOff val="-1509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實用技能、技優甄審報到直升入學報到 </a:t>
          </a:r>
          <a:r>
            <a:rPr lang="en-US" altLang="zh-TW" sz="18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--</a:t>
          </a:r>
          <a:r>
            <a:rPr lang="en-US" altLang="zh-TW" sz="18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6.14</a:t>
          </a:r>
        </a:p>
      </dsp:txBody>
      <dsp:txXfrm>
        <a:off x="3939267" y="2798996"/>
        <a:ext cx="2062740" cy="1041589"/>
      </dsp:txXfrm>
    </dsp:sp>
    <dsp:sp modelId="{4B3B4BF3-6CDF-41CA-956E-BA47B93BBADE}">
      <dsp:nvSpPr>
        <dsp:cNvPr id="0" name=""/>
        <dsp:cNvSpPr/>
      </dsp:nvSpPr>
      <dsp:spPr>
        <a:xfrm rot="16200000">
          <a:off x="3732776" y="879912"/>
          <a:ext cx="1376161" cy="165959"/>
        </a:xfrm>
        <a:prstGeom prst="rect">
          <a:avLst/>
        </a:prstGeom>
        <a:gradFill rotWithShape="0">
          <a:gsLst>
            <a:gs pos="0">
              <a:schemeClr val="accent5">
                <a:hueOff val="-8653376"/>
                <a:satOff val="4617"/>
                <a:lumOff val="-20131"/>
                <a:alphaOff val="0"/>
                <a:tint val="50000"/>
                <a:satMod val="300000"/>
              </a:schemeClr>
            </a:gs>
            <a:gs pos="35000">
              <a:schemeClr val="accent5">
                <a:hueOff val="-8653376"/>
                <a:satOff val="4617"/>
                <a:lumOff val="-20131"/>
                <a:alphaOff val="0"/>
                <a:tint val="37000"/>
                <a:satMod val="300000"/>
              </a:schemeClr>
            </a:gs>
            <a:gs pos="100000">
              <a:schemeClr val="accent5">
                <a:hueOff val="-8653376"/>
                <a:satOff val="4617"/>
                <a:lumOff val="-2013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BB444C4-91A4-4423-AB95-737B4493B2DE}">
      <dsp:nvSpPr>
        <dsp:cNvPr id="0" name=""/>
        <dsp:cNvSpPr/>
      </dsp:nvSpPr>
      <dsp:spPr>
        <a:xfrm>
          <a:off x="3906862" y="1383592"/>
          <a:ext cx="2127550" cy="1106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788038"/>
                <a:satOff val="4156"/>
                <a:lumOff val="-18118"/>
                <a:alphaOff val="0"/>
                <a:tint val="50000"/>
                <a:satMod val="300000"/>
              </a:schemeClr>
            </a:gs>
            <a:gs pos="35000">
              <a:schemeClr val="accent5">
                <a:hueOff val="-7788038"/>
                <a:satOff val="4156"/>
                <a:lumOff val="-18118"/>
                <a:alphaOff val="0"/>
                <a:tint val="37000"/>
                <a:satMod val="300000"/>
              </a:schemeClr>
            </a:gs>
            <a:gs pos="100000">
              <a:schemeClr val="accent5">
                <a:hueOff val="-7788038"/>
                <a:satOff val="4156"/>
                <a:lumOff val="-1811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免試入學選填志願</a:t>
          </a:r>
          <a:r>
            <a:rPr lang="en-US" altLang="zh-TW" sz="18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18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en-US" altLang="zh-TW" sz="18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8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高中、高職</a:t>
          </a:r>
          <a:r>
            <a:rPr lang="en-US" altLang="zh-TW" sz="18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br>
            <a:rPr lang="en-US" altLang="zh-TW" sz="18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en-US" altLang="zh-TW" sz="18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6.20~6.27</a:t>
          </a:r>
        </a:p>
      </dsp:txBody>
      <dsp:txXfrm>
        <a:off x="3939267" y="1415997"/>
        <a:ext cx="2062740" cy="1041589"/>
      </dsp:txXfrm>
    </dsp:sp>
    <dsp:sp modelId="{D0C47403-4ABE-405C-8418-AFE92F9032F6}">
      <dsp:nvSpPr>
        <dsp:cNvPr id="0" name=""/>
        <dsp:cNvSpPr/>
      </dsp:nvSpPr>
      <dsp:spPr>
        <a:xfrm>
          <a:off x="4424276" y="188412"/>
          <a:ext cx="2587456" cy="165959"/>
        </a:xfrm>
        <a:prstGeom prst="rect">
          <a:avLst/>
        </a:prstGeom>
        <a:gradFill rotWithShape="0">
          <a:gsLst>
            <a:gs pos="0">
              <a:schemeClr val="accent5">
                <a:hueOff val="-10095604"/>
                <a:satOff val="5387"/>
                <a:lumOff val="-23486"/>
                <a:alphaOff val="0"/>
                <a:tint val="50000"/>
                <a:satMod val="300000"/>
              </a:schemeClr>
            </a:gs>
            <a:gs pos="35000">
              <a:schemeClr val="accent5">
                <a:hueOff val="-10095604"/>
                <a:satOff val="5387"/>
                <a:lumOff val="-23486"/>
                <a:alphaOff val="0"/>
                <a:tint val="37000"/>
                <a:satMod val="300000"/>
              </a:schemeClr>
            </a:gs>
            <a:gs pos="100000">
              <a:schemeClr val="accent5">
                <a:hueOff val="-10095604"/>
                <a:satOff val="5387"/>
                <a:lumOff val="-234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A52E9E3-1431-417B-BB33-3DCD7732A44C}">
      <dsp:nvSpPr>
        <dsp:cNvPr id="0" name=""/>
        <dsp:cNvSpPr/>
      </dsp:nvSpPr>
      <dsp:spPr>
        <a:xfrm>
          <a:off x="4048638" y="593"/>
          <a:ext cx="1843998" cy="1106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086044"/>
                <a:satOff val="4848"/>
                <a:lumOff val="-21137"/>
                <a:alphaOff val="0"/>
                <a:tint val="50000"/>
                <a:satMod val="300000"/>
              </a:schemeClr>
            </a:gs>
            <a:gs pos="35000">
              <a:schemeClr val="accent5">
                <a:hueOff val="-9086044"/>
                <a:satOff val="4848"/>
                <a:lumOff val="-21137"/>
                <a:alphaOff val="0"/>
                <a:tint val="37000"/>
                <a:satMod val="300000"/>
              </a:schemeClr>
            </a:gs>
            <a:gs pos="100000">
              <a:schemeClr val="accent5">
                <a:hueOff val="-9086044"/>
                <a:satOff val="4848"/>
                <a:lumOff val="-2113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特招考試</a:t>
          </a:r>
          <a:r>
            <a:rPr lang="en-US" altLang="zh-TW" sz="20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6.23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志願選填</a:t>
          </a:r>
          <a:r>
            <a:rPr lang="en-US" altLang="zh-TW" sz="20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6.27</a:t>
          </a:r>
          <a:endParaRPr lang="zh-TW" altLang="en-US" sz="20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081043" y="32998"/>
        <a:ext cx="1779188" cy="1041589"/>
      </dsp:txXfrm>
    </dsp:sp>
    <dsp:sp modelId="{A92B450B-DFA8-4485-9CC4-C3D54F97BB4C}">
      <dsp:nvSpPr>
        <dsp:cNvPr id="0" name=""/>
        <dsp:cNvSpPr/>
      </dsp:nvSpPr>
      <dsp:spPr>
        <a:xfrm rot="5400000">
          <a:off x="6327070" y="879912"/>
          <a:ext cx="1376161" cy="165959"/>
        </a:xfrm>
        <a:prstGeom prst="rect">
          <a:avLst/>
        </a:prstGeom>
        <a:gradFill rotWithShape="0">
          <a:gsLst>
            <a:gs pos="0">
              <a:schemeClr val="accent5">
                <a:hueOff val="-11537834"/>
                <a:satOff val="6156"/>
                <a:lumOff val="-26841"/>
                <a:alphaOff val="0"/>
                <a:tint val="50000"/>
                <a:satMod val="300000"/>
              </a:schemeClr>
            </a:gs>
            <a:gs pos="35000">
              <a:schemeClr val="accent5">
                <a:hueOff val="-11537834"/>
                <a:satOff val="6156"/>
                <a:lumOff val="-26841"/>
                <a:alphaOff val="0"/>
                <a:tint val="37000"/>
                <a:satMod val="300000"/>
              </a:schemeClr>
            </a:gs>
            <a:gs pos="100000">
              <a:schemeClr val="accent5">
                <a:hueOff val="-11537834"/>
                <a:satOff val="6156"/>
                <a:lumOff val="-2684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5E9DC8-7381-4B4E-9BC8-0AF76C43764A}">
      <dsp:nvSpPr>
        <dsp:cNvPr id="0" name=""/>
        <dsp:cNvSpPr/>
      </dsp:nvSpPr>
      <dsp:spPr>
        <a:xfrm>
          <a:off x="6642932" y="593"/>
          <a:ext cx="1843998" cy="1106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0384050"/>
                <a:satOff val="5541"/>
                <a:lumOff val="-24157"/>
                <a:alphaOff val="0"/>
                <a:tint val="50000"/>
                <a:satMod val="300000"/>
              </a:schemeClr>
            </a:gs>
            <a:gs pos="35000">
              <a:schemeClr val="accent5">
                <a:hueOff val="-10384050"/>
                <a:satOff val="5541"/>
                <a:lumOff val="-24157"/>
                <a:alphaOff val="0"/>
                <a:tint val="37000"/>
                <a:satMod val="300000"/>
              </a:schemeClr>
            </a:gs>
            <a:gs pos="100000">
              <a:schemeClr val="accent5">
                <a:hueOff val="-10384050"/>
                <a:satOff val="5541"/>
                <a:lumOff val="-2415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免試與特招考試</a:t>
          </a:r>
          <a:r>
            <a:rPr lang="en-US" altLang="zh-TW" sz="17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17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17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同時放榜</a:t>
          </a:r>
          <a:r>
            <a:rPr lang="en-US" altLang="zh-TW" sz="17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7.9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7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17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僅錄取一個志願</a:t>
          </a:r>
          <a:r>
            <a:rPr lang="en-US" altLang="zh-TW" sz="17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17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675337" y="32998"/>
        <a:ext cx="1779188" cy="1041589"/>
      </dsp:txXfrm>
    </dsp:sp>
    <dsp:sp modelId="{153DE28F-C9DC-40ED-8BFE-BFEA459E7AD0}">
      <dsp:nvSpPr>
        <dsp:cNvPr id="0" name=""/>
        <dsp:cNvSpPr/>
      </dsp:nvSpPr>
      <dsp:spPr>
        <a:xfrm rot="5400000">
          <a:off x="6327070" y="2262911"/>
          <a:ext cx="1376161" cy="165959"/>
        </a:xfrm>
        <a:prstGeom prst="rect">
          <a:avLst/>
        </a:prstGeom>
        <a:gradFill rotWithShape="0">
          <a:gsLst>
            <a:gs pos="0">
              <a:schemeClr val="accent5">
                <a:hueOff val="-12980063"/>
                <a:satOff val="6926"/>
                <a:lumOff val="-30196"/>
                <a:alphaOff val="0"/>
                <a:tint val="50000"/>
                <a:satMod val="300000"/>
              </a:schemeClr>
            </a:gs>
            <a:gs pos="35000">
              <a:schemeClr val="accent5">
                <a:hueOff val="-12980063"/>
                <a:satOff val="6926"/>
                <a:lumOff val="-30196"/>
                <a:alphaOff val="0"/>
                <a:tint val="37000"/>
                <a:satMod val="300000"/>
              </a:schemeClr>
            </a:gs>
            <a:gs pos="100000">
              <a:schemeClr val="accent5">
                <a:hueOff val="-12980063"/>
                <a:satOff val="6926"/>
                <a:lumOff val="-3019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F490BD6-B94D-491C-8845-36597B6DB57C}">
      <dsp:nvSpPr>
        <dsp:cNvPr id="0" name=""/>
        <dsp:cNvSpPr/>
      </dsp:nvSpPr>
      <dsp:spPr>
        <a:xfrm>
          <a:off x="6642932" y="1383592"/>
          <a:ext cx="1843998" cy="1106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1682057"/>
                <a:satOff val="6233"/>
                <a:lumOff val="-27176"/>
                <a:alphaOff val="0"/>
                <a:tint val="50000"/>
                <a:satMod val="300000"/>
              </a:schemeClr>
            </a:gs>
            <a:gs pos="35000">
              <a:schemeClr val="accent5">
                <a:hueOff val="-11682057"/>
                <a:satOff val="6233"/>
                <a:lumOff val="-27176"/>
                <a:alphaOff val="0"/>
                <a:tint val="37000"/>
                <a:satMod val="300000"/>
              </a:schemeClr>
            </a:gs>
            <a:gs pos="100000">
              <a:schemeClr val="accent5">
                <a:hueOff val="-11682057"/>
                <a:satOff val="6233"/>
                <a:lumOff val="-271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免試與特招考試</a:t>
          </a:r>
          <a:r>
            <a:rPr lang="en-US" altLang="zh-TW" sz="18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1800" b="0" kern="1200" dirty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18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報到</a:t>
          </a:r>
          <a:r>
            <a:rPr lang="en-US" altLang="zh-TW" sz="1800" b="0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7.12</a:t>
          </a:r>
          <a:endParaRPr lang="zh-TW" altLang="en-US" sz="1800" b="0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675337" y="1415997"/>
        <a:ext cx="1779188" cy="1041589"/>
      </dsp:txXfrm>
    </dsp:sp>
    <dsp:sp modelId="{9A6B8DA0-3FF9-4AAF-8645-0FC1AA60C6DE}">
      <dsp:nvSpPr>
        <dsp:cNvPr id="0" name=""/>
        <dsp:cNvSpPr/>
      </dsp:nvSpPr>
      <dsp:spPr>
        <a:xfrm>
          <a:off x="6642932" y="2766591"/>
          <a:ext cx="1843998" cy="1106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2980063"/>
                <a:satOff val="6926"/>
                <a:lumOff val="-30196"/>
                <a:alphaOff val="0"/>
                <a:tint val="50000"/>
                <a:satMod val="300000"/>
              </a:schemeClr>
            </a:gs>
            <a:gs pos="35000">
              <a:schemeClr val="accent5">
                <a:hueOff val="-12980063"/>
                <a:satOff val="6926"/>
                <a:lumOff val="-30196"/>
                <a:alphaOff val="0"/>
                <a:tint val="37000"/>
                <a:satMod val="300000"/>
              </a:schemeClr>
            </a:gs>
            <a:gs pos="100000">
              <a:schemeClr val="accent5">
                <a:hueOff val="-12980063"/>
                <a:satOff val="6926"/>
                <a:lumOff val="-3019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>
              <a:latin typeface="標楷體" panose="03000509000000000000" pitchFamily="65" charset="-120"/>
              <a:ea typeface="標楷體" panose="03000509000000000000" pitchFamily="65" charset="-120"/>
            </a:rPr>
            <a:t>續招</a:t>
          </a:r>
        </a:p>
      </dsp:txBody>
      <dsp:txXfrm>
        <a:off x="6675337" y="2798996"/>
        <a:ext cx="1779188" cy="10415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>
            <a:lvl1pPr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>
            <a:lvl1pPr algn="r"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r>
              <a:rPr lang="en-US" altLang="zh-TW"/>
              <a:t>20130522</a:t>
            </a:r>
            <a:r>
              <a:rPr lang="zh-TW" altLang="en-US"/>
              <a:t>會議資料</a:t>
            </a:r>
            <a:endParaRPr lang="en-US" altLang="zh-TW"/>
          </a:p>
        </p:txBody>
      </p:sp>
      <p:sp>
        <p:nvSpPr>
          <p:cNvPr id="1239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b" anchorCtr="0" compatLnSpc="1">
            <a:prstTxWarp prst="textNoShape">
              <a:avLst/>
            </a:prstTxWarp>
          </a:bodyPr>
          <a:lstStyle>
            <a:lvl1pPr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39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9690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b" anchorCtr="0" compatLnSpc="1">
            <a:prstTxWarp prst="textNoShape">
              <a:avLst/>
            </a:prstTxWarp>
          </a:bodyPr>
          <a:lstStyle>
            <a:lvl1pPr algn="r" defTabSz="879475">
              <a:defRPr sz="1200">
                <a:latin typeface="Arial" pitchFamily="34" charset="0"/>
              </a:defRPr>
            </a:lvl1pPr>
          </a:lstStyle>
          <a:p>
            <a:fld id="{D58243F0-0194-4FF7-802E-5AFA806F771F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77534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>
            <a:lvl1pPr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>
            <a:lvl1pPr algn="r"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1C44B0F3-E950-4D53-A5D4-9F491851C1AF}" type="datetimeFigureOut">
              <a:rPr lang="zh-TW" altLang="en-US"/>
              <a:pPr>
                <a:defRPr/>
              </a:pPr>
              <a:t>2018/9/20</a:t>
            </a:fld>
            <a:endParaRPr lang="en-US" altLang="zh-TW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419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b" anchorCtr="0" compatLnSpc="1">
            <a:prstTxWarp prst="textNoShape">
              <a:avLst/>
            </a:prstTxWarp>
          </a:bodyPr>
          <a:lstStyle>
            <a:lvl1pPr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b" anchorCtr="0" compatLnSpc="1">
            <a:prstTxWarp prst="textNoShape">
              <a:avLst/>
            </a:prstTxWarp>
          </a:bodyPr>
          <a:lstStyle>
            <a:lvl1pPr algn="r" defTabSz="879475">
              <a:defRPr sz="1200">
                <a:latin typeface="Arial" pitchFamily="34" charset="0"/>
              </a:defRPr>
            </a:lvl1pPr>
          </a:lstStyle>
          <a:p>
            <a:fld id="{2EF9D7BC-9F4B-4B4D-890E-2EA3024A252C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3642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319" tIns="44159" rIns="88319" bIns="44159"/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投影片圖像版面配置區 1">
            <a:extLst>
              <a:ext uri="{FF2B5EF4-FFF2-40B4-BE49-F238E27FC236}">
                <a16:creationId xmlns:a16="http://schemas.microsoft.com/office/drawing/2014/main" id="{2E19C555-E5E8-4AC0-8CF9-2BA0EE0CA4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備忘稿版面配置區 2">
            <a:extLst>
              <a:ext uri="{FF2B5EF4-FFF2-40B4-BE49-F238E27FC236}">
                <a16:creationId xmlns:a16="http://schemas.microsoft.com/office/drawing/2014/main" id="{A4E1D508-FFE6-4E7D-BA5F-6EDF26C14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zh-TW" altLang="en-US">
                <a:latin typeface="Arial" panose="020B0604020202020204" pitchFamily="34" charset="0"/>
              </a:rPr>
              <a:t>如果八、九年級的家長尚未看過這本手冊，可詢問導師或學校輔導處。</a:t>
            </a:r>
          </a:p>
          <a:p>
            <a:pPr eaLnBrk="1" hangingPunct="1">
              <a:spcBef>
                <a:spcPct val="0"/>
              </a:spcBef>
            </a:pPr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41988" name="投影片編號版面配置區 3">
            <a:extLst>
              <a:ext uri="{FF2B5EF4-FFF2-40B4-BE49-F238E27FC236}">
                <a16:creationId xmlns:a16="http://schemas.microsoft.com/office/drawing/2014/main" id="{1346E04D-937A-422F-9E60-DED8E55FF8E0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8" rIns="91416" bIns="45708" anchor="b"/>
          <a:lstStyle>
            <a:lvl1pPr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4EEEE034-4378-4EBD-9C34-B2F4337AF638}" type="slidenum">
              <a:rPr lang="zh-TW" altLang="en-US" sz="1200">
                <a:latin typeface="Arial" panose="020B0604020202020204" pitchFamily="34" charset="0"/>
              </a:rPr>
              <a:pPr algn="r" eaLnBrk="1" hangingPunct="1"/>
              <a:t>14</a:t>
            </a:fld>
            <a:endParaRPr lang="en-US" altLang="zh-TW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15963" indent="-274638"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01725" indent="-219075"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543050" indent="-219075"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1984375" indent="-219075"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441575" indent="-219075" defTabSz="8794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898775" indent="-219075" defTabSz="8794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355975" indent="-219075" defTabSz="8794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13175" indent="-219075" defTabSz="8794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61538A60-C1EB-4571-8169-C0EAA14A5E9F}" type="slidenum">
              <a:rPr lang="zh-TW" altLang="en-US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en-US" altLang="zh-TW">
              <a:latin typeface="Arial" pitchFamily="34" charset="0"/>
            </a:endParaRPr>
          </a:p>
        </p:txBody>
      </p:sp>
      <p:sp>
        <p:nvSpPr>
          <p:cNvPr id="37891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8" rIns="91416" bIns="45708" anchor="b"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E3FE000A-C033-43F0-9A9F-3B2D9F3A7449}" type="slidenum">
              <a:rPr kumimoji="0" lang="zh-TW" altLang="en-US"/>
              <a:pPr eaLnBrk="1" hangingPunct="1">
                <a:spcBef>
                  <a:spcPct val="0"/>
                </a:spcBef>
              </a:pPr>
              <a:t>15</a:t>
            </a:fld>
            <a:endParaRPr kumimoji="0" lang="en-US" altLang="zh-TW"/>
          </a:p>
        </p:txBody>
      </p:sp>
      <p:sp>
        <p:nvSpPr>
          <p:cNvPr id="3789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5988" y="744538"/>
            <a:ext cx="4965700" cy="3724275"/>
          </a:xfrm>
          <a:ln/>
        </p:spPr>
      </p:sp>
      <p:sp>
        <p:nvSpPr>
          <p:cNvPr id="3789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>
              <a:latin typeface="Arial" pitchFamily="34" charset="0"/>
            </a:endParaRPr>
          </a:p>
        </p:txBody>
      </p:sp>
      <p:sp>
        <p:nvSpPr>
          <p:cNvPr id="37894" name="投影片編號版面配置區 3"/>
          <p:cNvSpPr txBox="1">
            <a:spLocks noGrp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8" rIns="91416" bIns="45708" anchor="b"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2585ABD0-AE6E-4C0E-9403-7911A4125CF6}" type="slidenum">
              <a:rPr kumimoji="0" lang="zh-TW" altLang="en-US"/>
              <a:pPr eaLnBrk="1" hangingPunct="1">
                <a:spcBef>
                  <a:spcPct val="0"/>
                </a:spcBef>
              </a:pPr>
              <a:t>15</a:t>
            </a:fld>
            <a:endParaRPr kumimoji="0" lang="en-US" altLang="zh-TW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15963" indent="-274638"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01725" indent="-219075"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543050" indent="-219075"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1984375" indent="-219075"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441575" indent="-219075" defTabSz="8794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898775" indent="-219075" defTabSz="8794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355975" indent="-219075" defTabSz="8794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13175" indent="-219075" defTabSz="8794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D9645B5F-A06B-441C-A448-F4373315719E}" type="slidenum">
              <a:rPr lang="zh-TW" altLang="en-US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en-US" altLang="zh-TW">
              <a:latin typeface="Arial" pitchFamily="34" charset="0"/>
            </a:endParaRPr>
          </a:p>
        </p:txBody>
      </p:sp>
      <p:sp>
        <p:nvSpPr>
          <p:cNvPr id="39939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8" rIns="91416" bIns="45708" anchor="b"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7A0501B9-70D0-4E92-9AC1-B08837492F86}" type="slidenum">
              <a:rPr kumimoji="0" lang="zh-TW" altLang="en-US"/>
              <a:pPr eaLnBrk="1" hangingPunct="1">
                <a:spcBef>
                  <a:spcPct val="0"/>
                </a:spcBef>
              </a:pPr>
              <a:t>16</a:t>
            </a:fld>
            <a:endParaRPr kumimoji="0" lang="en-US" altLang="zh-TW"/>
          </a:p>
        </p:txBody>
      </p:sp>
      <p:sp>
        <p:nvSpPr>
          <p:cNvPr id="3994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5988" y="744538"/>
            <a:ext cx="4965700" cy="3724275"/>
          </a:xfrm>
          <a:ln/>
        </p:spPr>
      </p:sp>
      <p:sp>
        <p:nvSpPr>
          <p:cNvPr id="3994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>
              <a:latin typeface="Arial" pitchFamily="34" charset="0"/>
            </a:endParaRPr>
          </a:p>
        </p:txBody>
      </p:sp>
      <p:sp>
        <p:nvSpPr>
          <p:cNvPr id="39942" name="投影片編號版面配置區 3"/>
          <p:cNvSpPr txBox="1">
            <a:spLocks noGrp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8" rIns="91416" bIns="45708" anchor="b"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74C431ED-AD81-4FAC-8F92-EBD70AECDBE8}" type="slidenum">
              <a:rPr kumimoji="0" lang="zh-TW" altLang="en-US"/>
              <a:pPr eaLnBrk="1" hangingPunct="1">
                <a:spcBef>
                  <a:spcPct val="0"/>
                </a:spcBef>
              </a:pPr>
              <a:t>16</a:t>
            </a:fld>
            <a:endParaRPr kumimoji="0" lang="en-US" altLang="zh-TW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54275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</p:txBody>
      </p:sp>
      <p:sp>
        <p:nvSpPr>
          <p:cNvPr id="54276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21" tIns="44111" rIns="88221" bIns="44111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33C0D3D-7E3E-403C-B03B-4B8FCD2813D6}" type="slidenum">
              <a:rPr kumimoji="0" lang="zh-TW" altLang="en-US"/>
              <a:pPr algn="r" eaLnBrk="1" hangingPunct="1">
                <a:spcBef>
                  <a:spcPct val="0"/>
                </a:spcBef>
              </a:pPr>
              <a:t>19</a:t>
            </a:fld>
            <a:endParaRPr kumimoji="0" lang="en-US" altLang="zh-TW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58371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</p:txBody>
      </p:sp>
      <p:sp>
        <p:nvSpPr>
          <p:cNvPr id="58372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21" tIns="44111" rIns="88221" bIns="44111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8E3A0B-EF17-4016-958D-C6C77DC0B8F2}" type="slidenum">
              <a:rPr kumimoji="0" lang="zh-TW" altLang="en-US"/>
              <a:pPr algn="r" eaLnBrk="1" hangingPunct="1">
                <a:spcBef>
                  <a:spcPct val="0"/>
                </a:spcBef>
              </a:pPr>
              <a:t>20</a:t>
            </a:fld>
            <a:endParaRPr kumimoji="0" lang="en-US" altLang="zh-TW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373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15963" indent="-274638"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01725" indent="-219075"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543050" indent="-219075"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1984375" indent="-219075"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441575" indent="-219075" defTabSz="8794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898775" indent="-219075" defTabSz="8794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355975" indent="-219075" defTabSz="8794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13175" indent="-219075" defTabSz="8794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</a:pPr>
            <a:fld id="{EE4767BC-7EB0-4BD0-815A-6DE1322BE75A}" type="slidenum">
              <a:rPr lang="zh-TW" altLang="en-US">
                <a:latin typeface="Arial" pitchFamily="34" charset="0"/>
              </a:rPr>
              <a:pPr>
                <a:spcBef>
                  <a:spcPct val="0"/>
                </a:spcBef>
              </a:pPr>
              <a:t>24</a:t>
            </a:fld>
            <a:endParaRPr lang="en-US" altLang="zh-TW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88067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88068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21" tIns="44111" rIns="88221" bIns="44111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1525876-2158-4DBB-9828-6F9EF9A364FD}" type="slidenum">
              <a:rPr kumimoji="0" lang="zh-TW" altLang="en-US"/>
              <a:pPr algn="r" eaLnBrk="1" hangingPunct="1">
                <a:spcBef>
                  <a:spcPct val="0"/>
                </a:spcBef>
              </a:pPr>
              <a:t>27</a:t>
            </a:fld>
            <a:endParaRPr kumimoji="0" lang="zh-TW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投影片編號版面配置區 6">
            <a:extLst>
              <a:ext uri="{FF2B5EF4-FFF2-40B4-BE49-F238E27FC236}">
                <a16:creationId xmlns:a16="http://schemas.microsoft.com/office/drawing/2014/main" id="{F19FA939-BBCC-4635-BFD4-6D8E21CDB834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8" rIns="91416" bIns="45708" anchor="b"/>
          <a:lstStyle>
            <a:lvl1pPr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4E4B52CD-9A6A-499A-95F8-23BB266D5C3A}" type="slidenum">
              <a:rPr lang="zh-TW" altLang="en-US" sz="1200">
                <a:latin typeface="Arial" panose="020B0604020202020204" pitchFamily="34" charset="0"/>
              </a:rPr>
              <a:pPr algn="r" eaLnBrk="1" hangingPunct="1"/>
              <a:t>35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29027" name="投影片圖像版面配置區 1">
            <a:extLst>
              <a:ext uri="{FF2B5EF4-FFF2-40B4-BE49-F238E27FC236}">
                <a16:creationId xmlns:a16="http://schemas.microsoft.com/office/drawing/2014/main" id="{AFC0BA79-D169-4643-B4C4-E43B3C2A5A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備忘稿版面配置區 2">
            <a:extLst>
              <a:ext uri="{FF2B5EF4-FFF2-40B4-BE49-F238E27FC236}">
                <a16:creationId xmlns:a16="http://schemas.microsoft.com/office/drawing/2014/main" id="{A800348F-4497-449C-AB97-5D36D50C1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29029" name="投影片編號版面配置區 3">
            <a:extLst>
              <a:ext uri="{FF2B5EF4-FFF2-40B4-BE49-F238E27FC236}">
                <a16:creationId xmlns:a16="http://schemas.microsoft.com/office/drawing/2014/main" id="{0BC64208-4A06-4793-9B9A-3E5B4E693AB8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3" tIns="45711" rIns="91423" bIns="45711" anchor="b"/>
          <a:lstStyle>
            <a:lvl1pPr defTabSz="911225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911225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911225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911225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911225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F61C6D3E-950F-4370-9153-F42B39FECC7D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35</a:t>
            </a:fld>
            <a:endParaRPr lang="en-US" altLang="zh-TW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備忘稿版面配置區 2"/>
          <p:cNvSpPr>
            <a:spLocks noGrp="1"/>
          </p:cNvSpPr>
          <p:nvPr>
            <p:ph type="body" idx="1"/>
          </p:nvPr>
        </p:nvSpPr>
        <p:spPr bwMode="auto">
          <a:xfrm>
            <a:off x="678783" y="4715271"/>
            <a:ext cx="5440111" cy="446721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654" tIns="47828" rIns="95654" bIns="4782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提供桃園區書面資料（</a:t>
            </a:r>
            <a:r>
              <a:rPr lang="en-US" altLang="zh-TW"/>
              <a:t>excel</a:t>
            </a:r>
            <a:r>
              <a:rPr lang="zh-TW" altLang="en-US"/>
              <a:t>檔）</a:t>
            </a:r>
          </a:p>
        </p:txBody>
      </p:sp>
      <p:sp>
        <p:nvSpPr>
          <p:cNvPr id="71684" name="投影片編號版面配置區 3"/>
          <p:cNvSpPr txBox="1">
            <a:spLocks noGrp="1"/>
          </p:cNvSpPr>
          <p:nvPr/>
        </p:nvSpPr>
        <p:spPr bwMode="auto">
          <a:xfrm>
            <a:off x="3850449" y="9428222"/>
            <a:ext cx="2946133" cy="496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54" tIns="47828" rIns="95654" bIns="47828" anchor="b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DCE8104A-7C67-4497-865E-5AEEA16CAD22}" type="slidenum">
              <a:rPr lang="zh-TW" altLang="en-US" sz="1300"/>
              <a:pPr algn="r" eaLnBrk="1" hangingPunct="1"/>
              <a:t>36</a:t>
            </a:fld>
            <a:endParaRPr lang="en-US" altLang="zh-TW" sz="13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投影片影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備忘稿版面配置區 2"/>
          <p:cNvSpPr>
            <a:spLocks noGrp="1"/>
          </p:cNvSpPr>
          <p:nvPr>
            <p:ph type="body" idx="1"/>
          </p:nvPr>
        </p:nvSpPr>
        <p:spPr bwMode="auto">
          <a:xfrm>
            <a:off x="677690" y="4715271"/>
            <a:ext cx="5442300" cy="446721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21" tIns="49512" rIns="99021" bIns="49512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>
                <a:latin typeface="Arial" pitchFamily="34" charset="0"/>
              </a:rPr>
              <a:t>摺頁資料</a:t>
            </a:r>
          </a:p>
          <a:p>
            <a:pPr eaLnBrk="1" hangingPunct="1"/>
            <a:endParaRPr lang="zh-TW" altLang="en-US"/>
          </a:p>
        </p:txBody>
      </p:sp>
      <p:sp>
        <p:nvSpPr>
          <p:cNvPr id="73732" name="投影片編號版面配置區 3"/>
          <p:cNvSpPr txBox="1">
            <a:spLocks noGrp="1"/>
          </p:cNvSpPr>
          <p:nvPr/>
        </p:nvSpPr>
        <p:spPr bwMode="auto">
          <a:xfrm>
            <a:off x="3850449" y="9428222"/>
            <a:ext cx="2946133" cy="496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21" tIns="49512" rIns="99021" bIns="49512" anchor="b"/>
          <a:lstStyle>
            <a:lvl1pPr defTabSz="9461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9461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9461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9461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9461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A39DB0BD-FA0D-4A97-AB86-1C55A899D36C}" type="slidenum">
              <a:rPr lang="zh-TW" altLang="en-US" sz="1300"/>
              <a:pPr algn="r" eaLnBrk="1" hangingPunct="1"/>
              <a:t>44</a:t>
            </a:fld>
            <a:endParaRPr lang="en-US" altLang="zh-TW" sz="13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58404BDB-FD04-433A-BA7E-8E4EB31A4A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469EBABD-CAF8-4A00-B62B-7062792182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319" tIns="44159" rIns="88319" bIns="44159"/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投影片圖像版面配置區 1">
            <a:extLst>
              <a:ext uri="{FF2B5EF4-FFF2-40B4-BE49-F238E27FC236}">
                <a16:creationId xmlns:a16="http://schemas.microsoft.com/office/drawing/2014/main" id="{BDC5B197-2E20-49A9-A847-D58645D227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151555" name="備忘稿版面配置區 2">
            <a:extLst>
              <a:ext uri="{FF2B5EF4-FFF2-40B4-BE49-F238E27FC236}">
                <a16:creationId xmlns:a16="http://schemas.microsoft.com/office/drawing/2014/main" id="{04BC4757-55EE-42CD-A8B4-D1B083644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51556" name="投影片編號版面配置區 3">
            <a:extLst>
              <a:ext uri="{FF2B5EF4-FFF2-40B4-BE49-F238E27FC236}">
                <a16:creationId xmlns:a16="http://schemas.microsoft.com/office/drawing/2014/main" id="{FF987EBF-5E5A-43BF-AD96-E440EC17C2BA}"/>
              </a:ext>
            </a:extLst>
          </p:cNvPr>
          <p:cNvSpPr txBox="1">
            <a:spLocks noGrp="1"/>
          </p:cNvSpPr>
          <p:nvPr/>
        </p:nvSpPr>
        <p:spPr bwMode="auto">
          <a:xfrm>
            <a:off x="3848100" y="9428163"/>
            <a:ext cx="2947988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21" tIns="44111" rIns="88221" bIns="44111" anchor="b"/>
          <a:lstStyle>
            <a:lvl1pPr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69FCFAFC-890A-4584-9F20-390B7F564108}" type="slidenum">
              <a:rPr kumimoji="0" lang="zh-TW" altLang="en-US" sz="1200"/>
              <a:pPr algn="r" eaLnBrk="1" hangingPunct="1"/>
              <a:t>48</a:t>
            </a:fld>
            <a:endParaRPr kumimoji="0" lang="en-US" altLang="zh-TW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5988" y="741363"/>
            <a:ext cx="4967287" cy="3725862"/>
          </a:xfrm>
          <a:ln/>
        </p:spPr>
      </p:sp>
      <p:sp>
        <p:nvSpPr>
          <p:cNvPr id="181251" name="備忘稿版面配置區 2"/>
          <p:cNvSpPr>
            <a:spLocks noGrp="1"/>
          </p:cNvSpPr>
          <p:nvPr>
            <p:ph type="body" idx="1"/>
          </p:nvPr>
        </p:nvSpPr>
        <p:spPr>
          <a:xfrm>
            <a:off x="677863" y="4714875"/>
            <a:ext cx="5441950" cy="4468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183299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21" tIns="44111" rIns="88221" bIns="44111"/>
          <a:lstStyle/>
          <a:p>
            <a:pPr>
              <a:spcBef>
                <a:spcPct val="0"/>
              </a:spcBef>
            </a:pPr>
            <a:endParaRPr lang="en-US" altLang="zh-TW"/>
          </a:p>
          <a:p>
            <a:pPr>
              <a:spcBef>
                <a:spcPct val="0"/>
              </a:spcBef>
            </a:pPr>
            <a:endParaRPr lang="en-US" altLang="zh-TW"/>
          </a:p>
        </p:txBody>
      </p:sp>
      <p:sp>
        <p:nvSpPr>
          <p:cNvPr id="183300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21" tIns="44111" rIns="88221" bIns="44111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0806F3B-3CBE-4D87-8C17-A8A36BAE0E23}" type="slidenum">
              <a:rPr kumimoji="0" lang="zh-TW" altLang="en-US"/>
              <a:pPr algn="r" eaLnBrk="1" hangingPunct="1">
                <a:spcBef>
                  <a:spcPct val="0"/>
                </a:spcBef>
              </a:pPr>
              <a:t>66</a:t>
            </a:fld>
            <a:endParaRPr kumimoji="0"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hape 87">
            <a:extLst>
              <a:ext uri="{FF2B5EF4-FFF2-40B4-BE49-F238E27FC236}">
                <a16:creationId xmlns:a16="http://schemas.microsoft.com/office/drawing/2014/main" id="{A86CEBBF-225A-41AB-A063-FC2BBF383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546" tIns="95546" rIns="95546" bIns="95546" anchor="ctr"/>
          <a:lstStyle/>
          <a:p>
            <a:pPr>
              <a:spcBef>
                <a:spcPct val="0"/>
              </a:spcBef>
            </a:pPr>
            <a:endParaRPr lang="zh-TW" altLang="en-US" sz="1100"/>
          </a:p>
        </p:txBody>
      </p:sp>
      <p:sp>
        <p:nvSpPr>
          <p:cNvPr id="10243" name="Shape 88">
            <a:extLst>
              <a:ext uri="{FF2B5EF4-FFF2-40B4-BE49-F238E27FC236}">
                <a16:creationId xmlns:a16="http://schemas.microsoft.com/office/drawing/2014/main" id="{83749325-AF4A-4F51-B021-C35380EB5DDF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5988" y="741363"/>
            <a:ext cx="4967287" cy="3725862"/>
          </a:xfrm>
          <a:ln/>
        </p:spPr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5988" y="741363"/>
            <a:ext cx="4967287" cy="3725862"/>
          </a:xfrm>
          <a:ln/>
        </p:spPr>
      </p:sp>
      <p:sp>
        <p:nvSpPr>
          <p:cNvPr id="16387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/>
              <a:t>引導家長若孩子的性向、興趣明確，可多給予支持與協助。若不明確，可配合學校課程與活動，多跟孩子討論或多給予試探的機會。</a:t>
            </a:r>
          </a:p>
        </p:txBody>
      </p:sp>
      <p:sp>
        <p:nvSpPr>
          <p:cNvPr id="22532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8" rIns="91416" bIns="45708" anchor="b"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>
              <a:spcBef>
                <a:spcPct val="0"/>
              </a:spcBef>
            </a:pPr>
            <a:fld id="{7F468AD7-81F7-482C-8414-15728EE20BD3}" type="slidenum">
              <a:rPr lang="zh-TW" altLang="en-US">
                <a:latin typeface="Arial" pitchFamily="34" charset="0"/>
              </a:rPr>
              <a:pPr algn="r">
                <a:spcBef>
                  <a:spcPct val="0"/>
                </a:spcBef>
              </a:pPr>
              <a:t>9</a:t>
            </a:fld>
            <a:endParaRPr lang="en-US" altLang="zh-TW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>
            <a:extLst>
              <a:ext uri="{FF2B5EF4-FFF2-40B4-BE49-F238E27FC236}">
                <a16:creationId xmlns:a16="http://schemas.microsoft.com/office/drawing/2014/main" id="{9772FAEC-CD37-4A05-9685-14B4EC022B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7287" cy="3725862"/>
          </a:xfrm>
          <a:ln/>
        </p:spPr>
      </p:sp>
      <p:sp>
        <p:nvSpPr>
          <p:cNvPr id="30723" name="備忘稿版面配置區 2">
            <a:extLst>
              <a:ext uri="{FF2B5EF4-FFF2-40B4-BE49-F238E27FC236}">
                <a16:creationId xmlns:a16="http://schemas.microsoft.com/office/drawing/2014/main" id="{52453B76-B9C3-4FD3-9682-41CF2F1B85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863" y="4714875"/>
            <a:ext cx="5441950" cy="4468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/>
              <a:t>引導家長若孩子的性向、興趣明確，可多給予支持與協助。若不明確，可配合學校課程與活動，多跟孩子討論或多給予試探的機會。</a:t>
            </a:r>
          </a:p>
        </p:txBody>
      </p:sp>
      <p:sp>
        <p:nvSpPr>
          <p:cNvPr id="30724" name="投影片編號版面配置區 3">
            <a:extLst>
              <a:ext uri="{FF2B5EF4-FFF2-40B4-BE49-F238E27FC236}">
                <a16:creationId xmlns:a16="http://schemas.microsoft.com/office/drawing/2014/main" id="{67243FFE-0B21-4979-AF96-4BD1B0E77E19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8" rIns="91416" bIns="45708" anchor="b"/>
          <a:lstStyle>
            <a:lvl1pPr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/>
            <a:fld id="{F6F58A69-D016-4266-96FB-DA44EA15EE73}" type="slidenum">
              <a:rPr lang="zh-TW" altLang="en-US" sz="1200">
                <a:latin typeface="Arial" panose="020B0604020202020204" pitchFamily="34" charset="0"/>
              </a:rPr>
              <a:pPr algn="r"/>
              <a:t>10</a:t>
            </a:fld>
            <a:endParaRPr lang="en-US" altLang="zh-TW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投影片圖像版面配置區 1">
            <a:extLst>
              <a:ext uri="{FF2B5EF4-FFF2-40B4-BE49-F238E27FC236}">
                <a16:creationId xmlns:a16="http://schemas.microsoft.com/office/drawing/2014/main" id="{D34DEE77-0E3A-4294-98F5-82DCCAAD44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7287" cy="3725862"/>
          </a:xfrm>
          <a:ln/>
        </p:spPr>
      </p:sp>
      <p:sp>
        <p:nvSpPr>
          <p:cNvPr id="32771" name="備忘稿版面配置區 2">
            <a:extLst>
              <a:ext uri="{FF2B5EF4-FFF2-40B4-BE49-F238E27FC236}">
                <a16:creationId xmlns:a16="http://schemas.microsoft.com/office/drawing/2014/main" id="{577C783E-6E47-4214-827E-E5B2A3C16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863" y="4714875"/>
            <a:ext cx="5441950" cy="4468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/>
              <a:t>引導家長若孩子的性向、興趣明確，可多給予支持與協助。若不明確，可配合學校課程與活動，多跟孩子討論或多給予試探的機會。</a:t>
            </a:r>
          </a:p>
        </p:txBody>
      </p:sp>
      <p:sp>
        <p:nvSpPr>
          <p:cNvPr id="32772" name="投影片編號版面配置區 3">
            <a:extLst>
              <a:ext uri="{FF2B5EF4-FFF2-40B4-BE49-F238E27FC236}">
                <a16:creationId xmlns:a16="http://schemas.microsoft.com/office/drawing/2014/main" id="{F9CFBEFD-4050-41A0-8ABB-A39A71B9FB38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8" rIns="91416" bIns="45708" anchor="b"/>
          <a:lstStyle>
            <a:lvl1pPr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912813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/>
            <a:fld id="{5256F2BD-93E1-4E70-9A17-3A9786FCD127}" type="slidenum">
              <a:rPr lang="zh-TW" altLang="en-US" sz="1200">
                <a:latin typeface="Arial" panose="020B0604020202020204" pitchFamily="34" charset="0"/>
              </a:rPr>
              <a:pPr algn="r"/>
              <a:t>11</a:t>
            </a:fld>
            <a:endParaRPr lang="en-US" altLang="zh-TW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投影片圖像版面配置區 1">
            <a:extLst>
              <a:ext uri="{FF2B5EF4-FFF2-40B4-BE49-F238E27FC236}">
                <a16:creationId xmlns:a16="http://schemas.microsoft.com/office/drawing/2014/main" id="{E0225863-D501-452D-BB99-D83C63A4ED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備忘稿版面配置區 2">
            <a:extLst>
              <a:ext uri="{FF2B5EF4-FFF2-40B4-BE49-F238E27FC236}">
                <a16:creationId xmlns:a16="http://schemas.microsoft.com/office/drawing/2014/main" id="{960C1A60-0F76-4844-81F3-FF6E1DA5F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6868" name="投影片編號版面配置區 3">
            <a:extLst>
              <a:ext uri="{FF2B5EF4-FFF2-40B4-BE49-F238E27FC236}">
                <a16:creationId xmlns:a16="http://schemas.microsoft.com/office/drawing/2014/main" id="{0EC81F37-1419-4785-8189-9078D76CEE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475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879475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879475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879475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879475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879475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879475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879475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879475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fld id="{0AF27A8F-1A39-4F60-A0DD-D396E3940766}" type="slidenum">
              <a:rPr lang="zh-TW" altLang="en-US" sz="1200" smtClean="0">
                <a:latin typeface="Arial" panose="020B0604020202020204" pitchFamily="34" charset="0"/>
              </a:rPr>
              <a:pPr/>
              <a:t>12</a:t>
            </a:fld>
            <a:endParaRPr lang="en-US" altLang="zh-TW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429D1-B10D-4C95-86CB-7443D7D66770}" type="datetimeFigureOut">
              <a:rPr lang="zh-TW" altLang="en-US"/>
              <a:pPr>
                <a:defRPr/>
              </a:pPr>
              <a:t>2018/9/20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190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80113-DB4F-475B-A048-7E0D9BE90568}" type="datetimeFigureOut">
              <a:rPr lang="zh-TW" altLang="en-US"/>
              <a:pPr>
                <a:defRPr/>
              </a:pPr>
              <a:t>2018/9/20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5552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9A0AD-C4BB-4AD5-911A-D5F1EA454CFC}" type="datetimeFigureOut">
              <a:rPr lang="zh-TW" altLang="en-US"/>
              <a:pPr>
                <a:defRPr/>
              </a:pPr>
              <a:t>2018/9/20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363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76A1D-A6A9-4DD1-AA4B-381CC236E0E3}" type="datetimeFigureOut">
              <a:rPr lang="zh-TW" altLang="en-US"/>
              <a:pPr>
                <a:defRPr/>
              </a:pPr>
              <a:t>2018/9/20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621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7D26F-AC15-4E2B-AC22-30FD4D8C0F94}" type="datetimeFigureOut">
              <a:rPr lang="zh-TW" altLang="en-US"/>
              <a:pPr>
                <a:defRPr/>
              </a:pPr>
              <a:t>2018/9/20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0126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646D8-E64F-49C4-A9E6-B8741F379E44}" type="datetimeFigureOut">
              <a:rPr lang="zh-TW" altLang="en-US"/>
              <a:pPr>
                <a:defRPr/>
              </a:pPr>
              <a:t>2018/9/20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252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1EDE5-5CC8-4B76-BCC8-78BA46CA8D5E}" type="datetimeFigureOut">
              <a:rPr lang="zh-TW" altLang="en-US"/>
              <a:pPr>
                <a:defRPr/>
              </a:pPr>
              <a:t>2018/9/20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0037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BE4FA-3A72-4AED-9D53-9060D8785143}" type="datetimeFigureOut">
              <a:rPr lang="zh-TW" altLang="en-US"/>
              <a:pPr>
                <a:defRPr/>
              </a:pPr>
              <a:t>2018/9/20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7987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0D534-1790-4343-A857-B5CE841F89CA}" type="datetimeFigureOut">
              <a:rPr lang="zh-TW" altLang="en-US"/>
              <a:pPr>
                <a:defRPr/>
              </a:pPr>
              <a:t>2018/9/20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3368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26E69-C7D7-4114-A890-6D9037735B30}" type="datetimeFigureOut">
              <a:rPr lang="zh-TW" altLang="en-US"/>
              <a:pPr>
                <a:defRPr/>
              </a:pPr>
              <a:t>2018/9/20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6941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1000C-2E52-4F14-916A-6520D64FAF18}" type="datetimeFigureOut">
              <a:rPr lang="zh-TW" altLang="en-US"/>
              <a:pPr>
                <a:defRPr/>
              </a:pPr>
              <a:t>2018/9/20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2403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7D692-629D-4516-AD05-70709B713832}" type="datetimeFigureOut">
              <a:rPr lang="zh-TW" altLang="en-US"/>
              <a:pPr>
                <a:defRPr/>
              </a:pPr>
              <a:t>2018/9/20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1933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53963722-45EB-4BE7-A858-D45140E4E173}" type="datetimeFigureOut">
              <a:rPr lang="zh-TW" altLang="en-US"/>
              <a:pPr>
                <a:defRPr/>
              </a:pPr>
              <a:t>2018/9/20</a:t>
            </a:fld>
            <a:endParaRPr lang="zh-TW" altLang="en-US"/>
          </a:p>
        </p:txBody>
      </p:sp>
      <p:sp>
        <p:nvSpPr>
          <p:cNvPr id="9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499663169.798151.mp4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slide" Target="slide3.xml"/><Relationship Id="rId7" Type="http://schemas.openxmlformats.org/officeDocument/2006/relationships/slide" Target="slide3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9.xml"/><Relationship Id="rId5" Type="http://schemas.openxmlformats.org/officeDocument/2006/relationships/slide" Target="slide7.xml"/><Relationship Id="rId10" Type="http://schemas.openxmlformats.org/officeDocument/2006/relationships/slide" Target="slide62.xml"/><Relationship Id="rId4" Type="http://schemas.openxmlformats.org/officeDocument/2006/relationships/slide" Target="slide6.xml"/><Relationship Id="rId9" Type="http://schemas.openxmlformats.org/officeDocument/2006/relationships/slide" Target="slide4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%E6%A9%9F%E6%A2%B0%E7%BE%A4.MP4" TargetMode="External"/><Relationship Id="rId3" Type="http://schemas.openxmlformats.org/officeDocument/2006/relationships/image" Target="../media/image20.jpe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youtu.be/RMBO4jdlQPs" TargetMode="External"/><Relationship Id="rId11" Type="http://schemas.openxmlformats.org/officeDocument/2006/relationships/image" Target="../media/image25.png"/><Relationship Id="rId5" Type="http://schemas.openxmlformats.org/officeDocument/2006/relationships/image" Target="../media/image22.jpeg"/><Relationship Id="rId10" Type="http://schemas.openxmlformats.org/officeDocument/2006/relationships/hyperlink" Target="http://adapt.k12ea.gov.tw/stud/show.php?no=24&amp;id=33" TargetMode="External"/><Relationship Id="rId4" Type="http://schemas.openxmlformats.org/officeDocument/2006/relationships/image" Target="../media/image21.jpeg"/><Relationship Id="rId9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12basic.edu.tw/Detail.php?LevelNo=229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&#20154;&#29983;&#39340;&#25289;&#26494;.mp4" TargetMode="Externa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576263"/>
            <a:ext cx="911860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370647" y="2274888"/>
            <a:ext cx="54006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200" b="1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如何協助孩子</a:t>
            </a:r>
            <a:r>
              <a:rPr lang="zh-TW" altLang="en-US" sz="4200" b="1" dirty="0" smtClean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進入</a:t>
            </a:r>
            <a:r>
              <a:rPr lang="en-US" altLang="zh-TW" sz="4200" b="1" dirty="0" smtClean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200" b="1" dirty="0" smtClean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200" b="1" dirty="0" smtClean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心目</a:t>
            </a:r>
            <a:r>
              <a:rPr lang="zh-TW" altLang="en-US" sz="4200" b="1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sz="4200" b="1" dirty="0" smtClean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理想第一</a:t>
            </a:r>
            <a:r>
              <a:rPr lang="zh-TW" altLang="en-US" sz="4200" b="1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志願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308475"/>
            <a:ext cx="1223963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13" y="4232275"/>
            <a:ext cx="1512887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89138"/>
            <a:ext cx="3103563" cy="306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3">
            <a:extLst>
              <a:ext uri="{FF2B5EF4-FFF2-40B4-BE49-F238E27FC236}">
                <a16:creationId xmlns:a16="http://schemas.microsoft.com/office/drawing/2014/main" id="{262E6A36-E2B0-4607-8EA8-90D9631C1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3718593"/>
            <a:ext cx="54006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主講人：龍興國中校長侯坤鋐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日期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:107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文字方塊 1">
            <a:extLst>
              <a:ext uri="{FF2B5EF4-FFF2-40B4-BE49-F238E27FC236}">
                <a16:creationId xmlns:a16="http://schemas.microsoft.com/office/drawing/2014/main" id="{FD44D568-DB9C-4D06-A277-7F85C92DDB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521450"/>
            <a:ext cx="84185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資料來源：自由時報。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105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</a:t>
            </a:r>
            <a:endParaRPr lang="zh-TW" altLang="en-US" sz="160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9699" name="Picture 4" descr="Capture_2016_09_10_00_10_51_609">
            <a:hlinkClick r:id="rId3" action="ppaction://hlinkfile"/>
            <a:extLst>
              <a:ext uri="{FF2B5EF4-FFF2-40B4-BE49-F238E27FC236}">
                <a16:creationId xmlns:a16="http://schemas.microsoft.com/office/drawing/2014/main" id="{33B6D4EC-6CCC-4D83-A41A-4A89A15BF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0"/>
            <a:ext cx="6696075" cy="645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9780" name="Text Box 4">
            <a:extLst>
              <a:ext uri="{FF2B5EF4-FFF2-40B4-BE49-F238E27FC236}">
                <a16:creationId xmlns:a16="http://schemas.microsoft.com/office/drawing/2014/main" id="{8B31E61C-C590-4B53-A6C7-312556706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005263"/>
            <a:ext cx="23399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2000">
                <a:ea typeface="標楷體" pitchFamily="65" charset="-120"/>
              </a:rPr>
              <a:t>不要害怕學習新的知識或能力，經過努力與克服，會有新發現與有趣之處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F6EC635-8407-4D8D-A932-97268068AA20}"/>
              </a:ext>
            </a:extLst>
          </p:cNvPr>
          <p:cNvSpPr/>
          <p:nvPr/>
        </p:nvSpPr>
        <p:spPr bwMode="auto">
          <a:xfrm>
            <a:off x="5940425" y="1196752"/>
            <a:ext cx="2879725" cy="432023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eaLnBrk="1" hangingPunct="1"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文字方塊 1">
            <a:extLst>
              <a:ext uri="{FF2B5EF4-FFF2-40B4-BE49-F238E27FC236}">
                <a16:creationId xmlns:a16="http://schemas.microsoft.com/office/drawing/2014/main" id="{6FF415DB-0B8D-4861-8BA0-17DEA8783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521450"/>
            <a:ext cx="84185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資料來源：自由時報。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106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</a:t>
            </a:r>
            <a:endParaRPr lang="zh-TW" altLang="en-US" sz="16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31747" name="Picture 3" descr="Capture_2017_08_15_14_44_58_890">
            <a:extLst>
              <a:ext uri="{FF2B5EF4-FFF2-40B4-BE49-F238E27FC236}">
                <a16:creationId xmlns:a16="http://schemas.microsoft.com/office/drawing/2014/main" id="{FE65FB63-4AFF-49E8-8551-E84CD13EA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8351838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Rectangle 4">
            <a:extLst>
              <a:ext uri="{FF2B5EF4-FFF2-40B4-BE49-F238E27FC236}">
                <a16:creationId xmlns:a16="http://schemas.microsoft.com/office/drawing/2014/main" id="{95B8CACF-7791-4444-8F0D-F9FD7DEDC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5" y="4508500"/>
            <a:ext cx="4608513" cy="144145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8A6A52C-4EF3-45CC-A715-3A192A1903ED}"/>
              </a:ext>
            </a:extLst>
          </p:cNvPr>
          <p:cNvSpPr/>
          <p:nvPr/>
        </p:nvSpPr>
        <p:spPr bwMode="auto">
          <a:xfrm>
            <a:off x="539552" y="1988840"/>
            <a:ext cx="3311723" cy="432048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eaLnBrk="1" hangingPunct="1"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內容版面配置區 3">
            <a:extLst>
              <a:ext uri="{FF2B5EF4-FFF2-40B4-BE49-F238E27FC236}">
                <a16:creationId xmlns:a16="http://schemas.microsoft.com/office/drawing/2014/main" id="{D4CBA8EB-88BC-4CF5-AFB0-EA05AA42BC1C}"/>
              </a:ext>
            </a:extLst>
          </p:cNvPr>
          <p:cNvGraphicFramePr>
            <a:graphicFrameLocks/>
          </p:cNvGraphicFramePr>
          <p:nvPr/>
        </p:nvGraphicFramePr>
        <p:xfrm>
          <a:off x="-468560" y="1700808"/>
          <a:ext cx="5184576" cy="48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橢圓形圖說文字 10">
            <a:extLst>
              <a:ext uri="{FF2B5EF4-FFF2-40B4-BE49-F238E27FC236}">
                <a16:creationId xmlns:a16="http://schemas.microsoft.com/office/drawing/2014/main" id="{0BC48EAC-ACB3-45E4-97B1-8D068C8C52D0}"/>
              </a:ext>
            </a:extLst>
          </p:cNvPr>
          <p:cNvSpPr/>
          <p:nvPr/>
        </p:nvSpPr>
        <p:spPr bwMode="auto">
          <a:xfrm>
            <a:off x="4140200" y="912813"/>
            <a:ext cx="4641850" cy="3652837"/>
          </a:xfrm>
          <a:prstGeom prst="wedgeEllipseCallout">
            <a:avLst>
              <a:gd name="adj1" fmla="val 22854"/>
              <a:gd name="adj2" fmla="val 58240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0" tIns="0" rIns="0" bIns="0"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家長可以幫助孩子多元試探並瞭解自己的性向、興趣和能力，再參考學校老師的建議、收集相關資訊，並與孩子深入討論，較能規劃適合孩子的生涯進路。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3CD71D2-6983-4815-93C0-6776C64145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588" y="4556125"/>
            <a:ext cx="1508125" cy="213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341199"/>
              </p:ext>
            </p:extLst>
          </p:nvPr>
        </p:nvGraphicFramePr>
        <p:xfrm>
          <a:off x="468313" y="1628775"/>
          <a:ext cx="8424862" cy="4392613"/>
        </p:xfrm>
        <a:graphic>
          <a:graphicData uri="http://schemas.openxmlformats.org/drawingml/2006/table">
            <a:tbl>
              <a:tblPr/>
              <a:tblGrid>
                <a:gridCol w="842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2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29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29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1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29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29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13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429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0891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對象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導師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輔導老師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其他學科教師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學校行政人員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家長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親戚或長輩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同學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兄弟姊妹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其他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09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桃園區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73.9%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68.7%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5.16%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7.64%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73.8%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20.7%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30.5%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20.3%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0.92%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2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全國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58.7%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55.5%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4.25%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4.97%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70.6%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21.9%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30.8%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21.2%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1.48%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2816" name="文字方塊 4"/>
          <p:cNvSpPr txBox="1">
            <a:spLocks noChangeArrowheads="1"/>
          </p:cNvSpPr>
          <p:nvPr/>
        </p:nvSpPr>
        <p:spPr bwMode="auto">
          <a:xfrm>
            <a:off x="900112" y="692150"/>
            <a:ext cx="68402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dirty="0">
                <a:latin typeface="標楷體" pitchFamily="65" charset="-120"/>
                <a:ea typeface="標楷體" pitchFamily="65" charset="-120"/>
              </a:rPr>
              <a:t>105</a:t>
            </a:r>
            <a:r>
              <a:rPr kumimoji="0" lang="zh-TW" altLang="en-US" dirty="0">
                <a:latin typeface="標楷體" pitchFamily="65" charset="-120"/>
                <a:ea typeface="標楷體" pitchFamily="65" charset="-120"/>
              </a:rPr>
              <a:t>年度第一次志願選填詢問的對象</a:t>
            </a:r>
          </a:p>
        </p:txBody>
      </p:sp>
      <p:sp>
        <p:nvSpPr>
          <p:cNvPr id="3" name="矩形 2"/>
          <p:cNvSpPr/>
          <p:nvPr/>
        </p:nvSpPr>
        <p:spPr bwMode="auto">
          <a:xfrm>
            <a:off x="1331640" y="1628775"/>
            <a:ext cx="1656184" cy="4392613"/>
          </a:xfrm>
          <a:prstGeom prst="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4680271" y="1628775"/>
            <a:ext cx="827833" cy="4392613"/>
          </a:xfrm>
          <a:prstGeom prst="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新細明體" pitchFamily="18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105">
            <a:extLst>
              <a:ext uri="{FF2B5EF4-FFF2-40B4-BE49-F238E27FC236}">
                <a16:creationId xmlns:a16="http://schemas.microsoft.com/office/drawing/2014/main" id="{CA487A22-9A37-4832-8BE0-D1F911CF11B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995738" y="1557338"/>
            <a:ext cx="5148262" cy="5184775"/>
          </a:xfrm>
          <a:prstGeom prst="roundRect">
            <a:avLst>
              <a:gd name="adj" fmla="val 3037"/>
            </a:avLst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6800" rIns="46800" anchor="ctr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kumimoji="0" lang="en-US" altLang="zh-TW">
                <a:solidFill>
                  <a:srgbClr val="08080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</a:t>
            </a:r>
            <a:r>
              <a:rPr kumimoji="0" lang="zh-TW" altLang="en-US">
                <a:solidFill>
                  <a:srgbClr val="08080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學年度起，新生每人一冊（</a:t>
            </a:r>
            <a:r>
              <a:rPr kumimoji="0" lang="en-US" altLang="zh-TW">
                <a:solidFill>
                  <a:srgbClr val="08080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101</a:t>
            </a:r>
            <a:r>
              <a:rPr kumimoji="0" lang="zh-TW" altLang="en-US">
                <a:solidFill>
                  <a:srgbClr val="08080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學年度微調）</a:t>
            </a:r>
            <a:endParaRPr kumimoji="0" lang="en-US" altLang="zh-TW">
              <a:solidFill>
                <a:srgbClr val="08080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kumimoji="0" lang="zh-TW" altLang="en-US" b="1">
                <a:solidFill>
                  <a:schemeClr val="hlin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手冊可幫助學生</a:t>
            </a:r>
            <a:r>
              <a:rPr kumimoji="0" lang="zh-TW" altLang="zh-TW" b="1">
                <a:solidFill>
                  <a:schemeClr val="hlin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澄清</a:t>
            </a:r>
            <a:r>
              <a:rPr kumimoji="0" lang="zh-TW" altLang="en-US" b="1">
                <a:solidFill>
                  <a:schemeClr val="hlin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個人</a:t>
            </a:r>
            <a:r>
              <a:rPr kumimoji="0" lang="zh-TW" altLang="zh-TW" b="1">
                <a:solidFill>
                  <a:schemeClr val="hlin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kumimoji="0" lang="zh-TW" altLang="en-US" b="1">
                <a:solidFill>
                  <a:schemeClr val="hlin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性向、興趣、價值觀，瞭</a:t>
            </a:r>
            <a:r>
              <a:rPr kumimoji="0" lang="zh-TW" altLang="zh-TW" b="1">
                <a:solidFill>
                  <a:schemeClr val="hlin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</a:t>
            </a:r>
            <a:r>
              <a:rPr kumimoji="0" lang="zh-TW" altLang="en-US" b="1">
                <a:solidFill>
                  <a:schemeClr val="hlin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家人的期待，及自己的學習表現（會考、學習成就、社團幹部、獎懲、職業試探結果等）比較適合哪一類學校及科別，做為升學選校參考</a:t>
            </a:r>
            <a:endParaRPr kumimoji="0" lang="en-US" altLang="zh-TW">
              <a:solidFill>
                <a:schemeClr val="hlin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4756" name="Picture 7" descr="封面">
            <a:extLst>
              <a:ext uri="{FF2B5EF4-FFF2-40B4-BE49-F238E27FC236}">
                <a16:creationId xmlns:a16="http://schemas.microsoft.com/office/drawing/2014/main" id="{FB695FBB-4841-4A29-B874-D797A19719B7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1341438"/>
            <a:ext cx="3927475" cy="5400675"/>
          </a:xfrm>
        </p:spPr>
      </p:pic>
      <p:sp>
        <p:nvSpPr>
          <p:cNvPr id="40964" name="矩形 5">
            <a:extLst>
              <a:ext uri="{FF2B5EF4-FFF2-40B4-BE49-F238E27FC236}">
                <a16:creationId xmlns:a16="http://schemas.microsoft.com/office/drawing/2014/main" id="{2719C67A-D229-414D-AEE0-162D3B829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8050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>
            <a:lvl1pPr marL="165100" indent="-165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zh-TW" altLang="en-US" sz="2800" b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</a:t>
            </a:r>
            <a:r>
              <a:rPr lang="zh-TW" altLang="en-US" sz="2800" b="1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國中學生生涯輔導紀錄手冊</a:t>
            </a:r>
            <a:r>
              <a:rPr lang="en-US" altLang="zh-TW" sz="2800" b="1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-1</a:t>
            </a:r>
            <a:endParaRPr lang="zh-TW" altLang="zh-TW" sz="2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88" name="Group 60"/>
          <p:cNvGraphicFramePr>
            <a:graphicFrameLocks noGrp="1"/>
          </p:cNvGraphicFramePr>
          <p:nvPr/>
        </p:nvGraphicFramePr>
        <p:xfrm>
          <a:off x="107950" y="1557338"/>
          <a:ext cx="8928100" cy="5229226"/>
        </p:xfrm>
        <a:graphic>
          <a:graphicData uri="http://schemas.openxmlformats.org/drawingml/2006/table">
            <a:tbl>
              <a:tblPr/>
              <a:tblGrid>
                <a:gridCol w="151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55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項目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分項目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填寫人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建議填寫時間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450">
                <a:tc rowSpan="2"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一、我的成長</a:t>
                      </a: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故事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（一）自我認識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每年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9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月，依年級別填寫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（二）職業與我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 rowSpan="3"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二、各項心理</a:t>
                      </a: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測驗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（一）性向測驗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測驗實施後填寫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6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（二）興趣測驗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測驗實施後填寫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6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（三）其它測驗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測驗實施後填寫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27161">
                <a:tc rowSpan="6"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三、學習成果</a:t>
                      </a: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及特殊表</a:t>
                      </a: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現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（一）我的學習表現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5100" marR="0" lvl="0" indent="-165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1.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領域學習成績於每年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9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月、翌年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月（或可配合成績單發放時間），依學期別填寫</a:t>
                      </a:r>
                    </a:p>
                    <a:p>
                      <a:pPr marL="165100" marR="0" lvl="0" indent="-165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2.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國中教育會考、體適能檢測於實施後浮貼成績證明影本 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92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（二）我的經歷</a:t>
                      </a: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  （幹部、社團）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每年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9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月、翌年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月，依學期別填寫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70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（三）參與各項競賽成果 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33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（四）行為表現獎懲紀錄 </a:t>
                      </a:r>
                      <a:endParaRPr kumimoji="0" lang="zh-TW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29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（五）服務學習紀錄 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1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（六）生涯試探活動紀錄 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6920" name="矩形 3"/>
          <p:cNvSpPr>
            <a:spLocks noChangeArrowheads="1"/>
          </p:cNvSpPr>
          <p:nvPr/>
        </p:nvSpPr>
        <p:spPr bwMode="auto">
          <a:xfrm>
            <a:off x="0" y="908050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>
            <a:lvl1pPr marL="165100" indent="-1651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zh-TW" altLang="en-US" sz="28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sz="2800" b="1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國中學生生涯輔導紀錄手冊</a:t>
            </a:r>
            <a:r>
              <a:rPr lang="en-US" altLang="zh-TW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-2</a:t>
            </a:r>
            <a:endParaRPr lang="zh-TW" altLang="zh-TW" sz="2800" b="1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6921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728822"/>
            <a:ext cx="1163638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225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943521"/>
              </p:ext>
            </p:extLst>
          </p:nvPr>
        </p:nvGraphicFramePr>
        <p:xfrm>
          <a:off x="107950" y="1557338"/>
          <a:ext cx="8928100" cy="5175252"/>
        </p:xfrm>
        <a:graphic>
          <a:graphicData uri="http://schemas.openxmlformats.org/drawingml/2006/table">
            <a:tbl>
              <a:tblPr/>
              <a:tblGrid>
                <a:gridCol w="1871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84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27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項目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分項目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填寫人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建議填寫時間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130">
                <a:tc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四、生涯統整</a:t>
                      </a:r>
                      <a:endParaRPr kumimoji="0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charset="0"/>
                      </a:endParaRP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面面觀</a:t>
                      </a:r>
                      <a:endParaRPr kumimoji="0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九年級第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學期初（約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月）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五、生涯發展</a:t>
                      </a:r>
                      <a:endParaRPr kumimoji="0" lang="en-US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charset="0"/>
                      </a:endParaRP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</a:t>
                      </a: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規劃書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家長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導師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輔導教師</a:t>
                      </a: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九年級第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（免試入學及特色招生前）</a:t>
                      </a: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820">
                <a:tc rowSpan="3"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六、其他生涯</a:t>
                      </a:r>
                      <a:endParaRPr kumimoji="0" lang="en-US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charset="0"/>
                      </a:endParaRP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</a:t>
                      </a: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輔導紀錄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（一）生涯輔導紀錄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導師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輔導教師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進行學生生涯輔導後，適時填寫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8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（二）生涯諮詢紀錄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每年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9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月、翌年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月，依學期別填寫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304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（三）家長的話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家長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每年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5-6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月，依年級別填寫。家長參閱簽章後，繳回統一保管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52441">
                <a:tc>
                  <a:txBody>
                    <a:bodyPr/>
                    <a:lstStyle/>
                    <a:p>
                      <a:pPr marL="495300" marR="0" lvl="0" indent="-495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附錄</a:t>
                      </a:r>
                    </a:p>
                  </a:txBody>
                  <a:tcPr marL="31305" marR="31305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十三職群與相關性向測</a:t>
                      </a: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驗、興趣測驗之對應分析</a:t>
                      </a: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結果</a:t>
                      </a: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8956" name="矩形 3"/>
          <p:cNvSpPr>
            <a:spLocks noChangeArrowheads="1"/>
          </p:cNvSpPr>
          <p:nvPr/>
        </p:nvSpPr>
        <p:spPr bwMode="auto">
          <a:xfrm>
            <a:off x="0" y="908050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>
            <a:lvl1pPr marL="165100" indent="-1651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zh-TW" altLang="en-US" sz="28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sz="2800" b="1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國中學生生涯輔導紀錄手冊</a:t>
            </a:r>
            <a:r>
              <a:rPr lang="en-US" altLang="zh-TW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-3</a:t>
            </a:r>
            <a:endParaRPr lang="zh-TW" altLang="zh-TW" sz="2800" b="1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3" name="圖片 2" descr="IMG_1231.JPG"/>
          <p:cNvPicPr>
            <a:picLocks noChangeAspect="1"/>
          </p:cNvPicPr>
          <p:nvPr/>
        </p:nvPicPr>
        <p:blipFill>
          <a:blip r:embed="rId2" cstate="print"/>
          <a:srcRect r="51176"/>
          <a:stretch>
            <a:fillRect/>
          </a:stretch>
        </p:blipFill>
        <p:spPr>
          <a:xfrm rot="5400000">
            <a:off x="1757112" y="-740887"/>
            <a:ext cx="5616625" cy="862780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 bwMode="auto">
          <a:xfrm>
            <a:off x="4139952" y="2276872"/>
            <a:ext cx="576064" cy="2160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4131326" y="2636912"/>
            <a:ext cx="576064" cy="2160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1547664" y="2708920"/>
            <a:ext cx="720080" cy="2160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1043608" y="3573017"/>
            <a:ext cx="2592288" cy="720079"/>
          </a:xfrm>
          <a:prstGeom prst="rect">
            <a:avLst/>
          </a:prstGeom>
          <a:noFill/>
          <a:ln w="57150"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043608" y="4581128"/>
            <a:ext cx="2592288" cy="360039"/>
          </a:xfrm>
          <a:prstGeom prst="rect">
            <a:avLst/>
          </a:prstGeom>
          <a:noFill/>
          <a:ln w="57150"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9" name="矩形 9">
            <a:extLst>
              <a:ext uri="{FF2B5EF4-FFF2-40B4-BE49-F238E27FC236}">
                <a16:creationId xmlns:a16="http://schemas.microsoft.com/office/drawing/2014/main" id="{E4E1C330-8E38-4739-8F8A-B4194D80D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12291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>
            <a:lvl1pPr marL="165100" indent="-1651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just" eaLnBrk="1" hangingPunct="1"/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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二、各項心理測驗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▬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性向測驗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-1</a:t>
            </a:r>
            <a:endParaRPr lang="zh-TW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6339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3" name="圖片 2" descr="IMG_1231.JPG"/>
          <p:cNvPicPr>
            <a:picLocks noChangeAspect="1"/>
          </p:cNvPicPr>
          <p:nvPr/>
        </p:nvPicPr>
        <p:blipFill>
          <a:blip r:embed="rId2" cstate="print"/>
          <a:srcRect l="48425"/>
          <a:stretch>
            <a:fillRect/>
          </a:stretch>
        </p:blipFill>
        <p:spPr>
          <a:xfrm rot="5400000">
            <a:off x="1849726" y="-449345"/>
            <a:ext cx="5472607" cy="795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1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Text Box 2"/>
          <p:cNvSpPr txBox="1">
            <a:spLocks noChangeArrowheads="1"/>
          </p:cNvSpPr>
          <p:nvPr/>
        </p:nvSpPr>
        <p:spPr bwMode="auto">
          <a:xfrm>
            <a:off x="5867400" y="549275"/>
            <a:ext cx="13684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>
                <a:solidFill>
                  <a:schemeClr val="accent2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甲生</a:t>
            </a:r>
          </a:p>
        </p:txBody>
      </p:sp>
      <p:pic>
        <p:nvPicPr>
          <p:cNvPr id="53251" name="Picture 3" descr="擷取_2015_03_12_21_58_50_89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1336675"/>
            <a:ext cx="8928100" cy="544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9">
            <a:extLst>
              <a:ext uri="{FF2B5EF4-FFF2-40B4-BE49-F238E27FC236}">
                <a16:creationId xmlns:a16="http://schemas.microsoft.com/office/drawing/2014/main" id="{BC978FA3-F461-4653-8B73-89DE1BC84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112" y="617537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>
            <a:lvl1pPr marL="165100" indent="-1651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just" eaLnBrk="1" hangingPunct="1"/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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二、各項心理測驗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▬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興趣測驗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-2</a:t>
            </a:r>
            <a:endParaRPr lang="zh-TW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algn="l" eaLnBrk="1" hangingPunct="1"/>
            <a:r>
              <a:rPr lang="zh-TW" altLang="en-US">
                <a:latin typeface="標楷體" pitchFamily="65" charset="-120"/>
                <a:ea typeface="標楷體" pitchFamily="65" charset="-120"/>
              </a:rPr>
              <a:t>          目次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200800" cy="4525963"/>
          </a:xfrm>
        </p:spPr>
        <p:txBody>
          <a:bodyPr>
            <a:normAutofit/>
          </a:bodyPr>
          <a:lstStyle/>
          <a:p>
            <a:pPr marL="742950" indent="-742950" eaLnBrk="1" hangingPunct="1">
              <a:lnSpc>
                <a:spcPct val="70000"/>
              </a:lnSpc>
              <a:buFont typeface="+mj-ea"/>
              <a:buAutoNum type="ea1ChtPeriod"/>
              <a:defRPr/>
            </a:pP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3" action="ppaction://hlinksldjump"/>
              </a:rPr>
              <a:t>適性入學的成果</a:t>
            </a:r>
            <a:endParaRPr lang="en-US" altLang="zh-TW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742950" indent="-742950" eaLnBrk="1" hangingPunct="1">
              <a:lnSpc>
                <a:spcPct val="70000"/>
              </a:lnSpc>
              <a:buFont typeface="+mj-ea"/>
              <a:buAutoNum type="ea1ChtPeriod"/>
              <a:defRPr/>
            </a:pPr>
            <a:r>
              <a:rPr lang="zh-TW" altLang="en-US" sz="36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4" action="ppaction://hlinksldjump"/>
              </a:rPr>
              <a:t>學費</a:t>
            </a:r>
            <a:r>
              <a:rPr lang="zh-TW" altLang="en-US" sz="36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4" action="ppaction://hlinksldjump"/>
              </a:rPr>
              <a:t>補助</a:t>
            </a:r>
            <a:endParaRPr lang="en-US" altLang="zh-TW" sz="3600" b="1" u="sng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742950" indent="-742950" eaLnBrk="1" hangingPunct="1">
              <a:lnSpc>
                <a:spcPct val="70000"/>
              </a:lnSpc>
              <a:buFont typeface="+mj-ea"/>
              <a:buAutoNum type="ea1ChtPeriod"/>
              <a:defRPr/>
            </a:pPr>
            <a:endParaRPr lang="en-US" altLang="zh-TW" sz="3600" b="1" u="sng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742950" indent="-742950" eaLnBrk="1" hangingPunct="1">
              <a:lnSpc>
                <a:spcPct val="70000"/>
              </a:lnSpc>
              <a:buFont typeface="+mj-ea"/>
              <a:buAutoNum type="ea1ChtPeriod"/>
              <a:defRPr/>
            </a:pP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5" action="ppaction://hlinksldjump"/>
              </a:rPr>
              <a:t>適性</a:t>
            </a:r>
            <a:r>
              <a:rPr lang="zh-TW" alt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5" action="ppaction://hlinksldjump"/>
              </a:rPr>
              <a:t>輔導</a:t>
            </a:r>
            <a:endParaRPr lang="en-US" altLang="zh-TW" sz="3600" b="1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742950" indent="-742950" eaLnBrk="1" hangingPunct="1">
              <a:lnSpc>
                <a:spcPct val="70000"/>
              </a:lnSpc>
              <a:buFont typeface="+mj-ea"/>
              <a:buAutoNum type="ea1ChtPeriod"/>
              <a:defRPr/>
            </a:pPr>
            <a:endParaRPr lang="zh-TW" alt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742950" indent="-742950" eaLnBrk="1" hangingPunct="1">
              <a:lnSpc>
                <a:spcPct val="70000"/>
              </a:lnSpc>
              <a:buFont typeface="+mj-ea"/>
              <a:buAutoNum type="ea1ChtPeriod"/>
              <a:defRPr/>
            </a:pPr>
            <a:r>
              <a:rPr lang="zh-TW" altLang="en-US" sz="36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6" action="ppaction://hlinksldjump"/>
              </a:rPr>
              <a:t>會考</a:t>
            </a:r>
            <a:r>
              <a:rPr lang="en-US" altLang="zh-TW" sz="36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7" action="ppaction://hlinksldjump"/>
              </a:rPr>
              <a:t>免試入學</a:t>
            </a:r>
            <a:r>
              <a:rPr lang="en-US" altLang="zh-TW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8" action="ppaction://hlinksldjump"/>
              </a:rPr>
              <a:t>特色</a:t>
            </a: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8" action="ppaction://hlinksldjump"/>
              </a:rPr>
              <a:t>招生</a:t>
            </a:r>
            <a:endParaRPr lang="en-US" altLang="zh-TW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742950" indent="-742950" eaLnBrk="1" hangingPunct="1">
              <a:lnSpc>
                <a:spcPct val="70000"/>
              </a:lnSpc>
              <a:buFont typeface="+mj-ea"/>
              <a:buAutoNum type="ea1ChtPeriod"/>
              <a:defRPr/>
            </a:pPr>
            <a:r>
              <a:rPr lang="en-US" altLang="zh-TW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9" action="ppaction://hlinksldjump"/>
              </a:rPr>
              <a:t>108</a:t>
            </a: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9" action="ppaction://hlinksldjump"/>
              </a:rPr>
              <a:t>年度重要日程</a:t>
            </a:r>
            <a:endParaRPr lang="zh-TW" alt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742950" indent="-742950" eaLnBrk="1" hangingPunct="1">
              <a:lnSpc>
                <a:spcPct val="70000"/>
              </a:lnSpc>
              <a:buFont typeface="+mj-ea"/>
              <a:buAutoNum type="ea1ChtPeriod"/>
              <a:defRPr/>
            </a:pP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10" action="ppaction://hlinksldjump"/>
              </a:rPr>
              <a:t>適性入學宣導網的</a:t>
            </a:r>
            <a:r>
              <a:rPr lang="zh-TW" alt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10" action="ppaction://hlinksldjump"/>
              </a:rPr>
              <a:t>說明</a:t>
            </a:r>
            <a:endParaRPr lang="zh-TW" alt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Text Box 2"/>
          <p:cNvSpPr txBox="1">
            <a:spLocks noChangeArrowheads="1"/>
          </p:cNvSpPr>
          <p:nvPr/>
        </p:nvSpPr>
        <p:spPr bwMode="auto">
          <a:xfrm>
            <a:off x="5795963" y="476250"/>
            <a:ext cx="13684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>
                <a:solidFill>
                  <a:schemeClr val="accent2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甲生</a:t>
            </a:r>
          </a:p>
        </p:txBody>
      </p:sp>
      <p:pic>
        <p:nvPicPr>
          <p:cNvPr id="57347" name="Picture 3" descr="擷取_2015_03_12_21_59_23_95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557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Oval 10"/>
          <p:cNvSpPr>
            <a:spLocks noChangeArrowheads="1"/>
          </p:cNvSpPr>
          <p:nvPr/>
        </p:nvSpPr>
        <p:spPr bwMode="auto">
          <a:xfrm>
            <a:off x="611188" y="3863975"/>
            <a:ext cx="7431087" cy="819150"/>
          </a:xfrm>
          <a:prstGeom prst="ellipse">
            <a:avLst/>
          </a:prstGeom>
          <a:noFill/>
          <a:ln w="38100" algn="ctr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gray">
          <a:xfrm>
            <a:off x="3471863" y="3883025"/>
            <a:ext cx="1592262" cy="78105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54118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54118"/>
                  <a:invGamma/>
                </a:schemeClr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zh-TW" altLang="en-US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1684" name="Oval 27"/>
          <p:cNvSpPr>
            <a:spLocks noChangeArrowheads="1"/>
          </p:cNvSpPr>
          <p:nvPr/>
        </p:nvSpPr>
        <p:spPr bwMode="gray">
          <a:xfrm>
            <a:off x="3549650" y="3884613"/>
            <a:ext cx="1435100" cy="781050"/>
          </a:xfrm>
          <a:prstGeom prst="ellipse">
            <a:avLst/>
          </a:pr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Oval 8"/>
          <p:cNvSpPr>
            <a:spLocks noChangeArrowheads="1"/>
          </p:cNvSpPr>
          <p:nvPr/>
        </p:nvSpPr>
        <p:spPr bwMode="gray">
          <a:xfrm>
            <a:off x="1042988" y="2492375"/>
            <a:ext cx="1141412" cy="1101725"/>
          </a:xfrm>
          <a:prstGeom prst="ellipse">
            <a:avLst/>
          </a:prstGeom>
          <a:gradFill rotWithShape="0">
            <a:gsLst>
              <a:gs pos="0">
                <a:schemeClr val="bg2"/>
              </a:gs>
              <a:gs pos="100000">
                <a:srgbClr val="92D05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藝術群</a:t>
            </a:r>
          </a:p>
        </p:txBody>
      </p:sp>
      <p:sp>
        <p:nvSpPr>
          <p:cNvPr id="45" name="Oval 5"/>
          <p:cNvSpPr>
            <a:spLocks noChangeArrowheads="1"/>
          </p:cNvSpPr>
          <p:nvPr/>
        </p:nvSpPr>
        <p:spPr bwMode="gray">
          <a:xfrm>
            <a:off x="260350" y="3429000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rgbClr val="0099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水產群</a:t>
            </a:r>
          </a:p>
        </p:txBody>
      </p:sp>
      <p:sp>
        <p:nvSpPr>
          <p:cNvPr id="46" name="Oval 5"/>
          <p:cNvSpPr>
            <a:spLocks noChangeArrowheads="1"/>
          </p:cNvSpPr>
          <p:nvPr/>
        </p:nvSpPr>
        <p:spPr bwMode="gray">
          <a:xfrm>
            <a:off x="188913" y="4559300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海事群</a:t>
            </a:r>
          </a:p>
        </p:txBody>
      </p:sp>
      <p:sp>
        <p:nvSpPr>
          <p:cNvPr id="51" name="Oval 9"/>
          <p:cNvSpPr>
            <a:spLocks noChangeArrowheads="1"/>
          </p:cNvSpPr>
          <p:nvPr/>
        </p:nvSpPr>
        <p:spPr bwMode="gray">
          <a:xfrm>
            <a:off x="998538" y="5349875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bg2">
                  <a:lumMod val="50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餐旅群</a:t>
            </a:r>
          </a:p>
        </p:txBody>
      </p:sp>
      <p:sp>
        <p:nvSpPr>
          <p:cNvPr id="52" name="Oval 5"/>
          <p:cNvSpPr>
            <a:spLocks noChangeArrowheads="1"/>
          </p:cNvSpPr>
          <p:nvPr/>
        </p:nvSpPr>
        <p:spPr bwMode="gray">
          <a:xfrm>
            <a:off x="2093913" y="5711825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B05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家政群</a:t>
            </a:r>
          </a:p>
        </p:txBody>
      </p:sp>
      <p:sp>
        <p:nvSpPr>
          <p:cNvPr id="54" name="Oval 5"/>
          <p:cNvSpPr>
            <a:spLocks noChangeArrowheads="1"/>
          </p:cNvSpPr>
          <p:nvPr/>
        </p:nvSpPr>
        <p:spPr bwMode="gray">
          <a:xfrm>
            <a:off x="3367088" y="5856288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9933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食品群</a:t>
            </a:r>
          </a:p>
        </p:txBody>
      </p:sp>
      <p:sp>
        <p:nvSpPr>
          <p:cNvPr id="55" name="Oval 5"/>
          <p:cNvSpPr>
            <a:spLocks noChangeArrowheads="1"/>
          </p:cNvSpPr>
          <p:nvPr/>
        </p:nvSpPr>
        <p:spPr bwMode="gray">
          <a:xfrm>
            <a:off x="7029450" y="4508500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FFC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外語群</a:t>
            </a:r>
          </a:p>
        </p:txBody>
      </p:sp>
      <p:sp>
        <p:nvSpPr>
          <p:cNvPr id="71692" name="矩形 11"/>
          <p:cNvSpPr>
            <a:spLocks noChangeArrowheads="1"/>
          </p:cNvSpPr>
          <p:nvPr/>
        </p:nvSpPr>
        <p:spPr bwMode="auto">
          <a:xfrm>
            <a:off x="18928" y="659318"/>
            <a:ext cx="9144000" cy="838200"/>
          </a:xfrm>
          <a:prstGeom prst="rect">
            <a:avLst/>
          </a:prstGeom>
          <a:solidFill>
            <a:srgbClr val="CCECFF"/>
          </a:solidFill>
          <a:ln w="25400" algn="ctr">
            <a:solidFill>
              <a:srgbClr val="00B0F0"/>
            </a:solidFill>
            <a:round/>
            <a:headEnd/>
            <a:tailEnd/>
          </a:ln>
        </p:spPr>
        <p:txBody>
          <a:bodyPr anchor="ctr"/>
          <a:lstStyle>
            <a:lvl1pPr marL="165100" indent="-1651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zh-TW" altLang="en-US" sz="28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生涯試探活動</a:t>
            </a:r>
            <a:r>
              <a:rPr lang="en-US" altLang="zh-TW" sz="2800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⊙</a:t>
            </a: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認識職業學校</a:t>
            </a:r>
            <a:r>
              <a:rPr lang="en-US" altLang="zh-TW" sz="2800" b="1" dirty="0">
                <a:latin typeface="微軟正黑體" pitchFamily="34" charset="-120"/>
                <a:ea typeface="微軟正黑體" pitchFamily="34" charset="-120"/>
              </a:rPr>
              <a:t>15</a:t>
            </a: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群別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⊙</a:t>
            </a:r>
            <a:endParaRPr lang="zh-TW" altLang="zh-TW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71693" name="群組 1"/>
          <p:cNvGrpSpPr>
            <a:grpSpLocks/>
          </p:cNvGrpSpPr>
          <p:nvPr/>
        </p:nvGrpSpPr>
        <p:grpSpPr bwMode="auto">
          <a:xfrm>
            <a:off x="1266825" y="2660650"/>
            <a:ext cx="6364288" cy="3222625"/>
            <a:chOff x="1267252" y="2659875"/>
            <a:chExt cx="6363198" cy="3222740"/>
          </a:xfrm>
        </p:grpSpPr>
        <p:sp>
          <p:nvSpPr>
            <p:cNvPr id="71702" name="AutoShape 6"/>
            <p:cNvSpPr>
              <a:spLocks noChangeArrowheads="1"/>
            </p:cNvSpPr>
            <p:nvPr/>
          </p:nvSpPr>
          <p:spPr bwMode="gray">
            <a:xfrm rot="-9207706">
              <a:off x="2047621" y="3669885"/>
              <a:ext cx="1245521" cy="216332"/>
            </a:xfrm>
            <a:prstGeom prst="rightArrow">
              <a:avLst>
                <a:gd name="adj1" fmla="val 35167"/>
                <a:gd name="adj2" fmla="val 111018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1703" name="Oval 26"/>
            <p:cNvSpPr>
              <a:spLocks noChangeArrowheads="1"/>
            </p:cNvSpPr>
            <p:nvPr/>
          </p:nvSpPr>
          <p:spPr bwMode="gray">
            <a:xfrm>
              <a:off x="3484610" y="3853718"/>
              <a:ext cx="1593577" cy="781077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71704" name="Group 28"/>
            <p:cNvGrpSpPr>
              <a:grpSpLocks/>
            </p:cNvGrpSpPr>
            <p:nvPr/>
          </p:nvGrpSpPr>
          <p:grpSpPr bwMode="auto">
            <a:xfrm>
              <a:off x="3574119" y="3431790"/>
              <a:ext cx="1387420" cy="1684077"/>
              <a:chOff x="4166" y="1706"/>
              <a:chExt cx="1252" cy="1252"/>
            </a:xfrm>
          </p:grpSpPr>
          <p:sp>
            <p:nvSpPr>
              <p:cNvPr id="71720" name="Oval 29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TW" altLang="en-US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1721" name="Oval 30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TW" altLang="en-US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1722" name="Oval 31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TW" altLang="en-US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71705" name="Text Box 33"/>
            <p:cNvSpPr txBox="1">
              <a:spLocks noChangeArrowheads="1"/>
            </p:cNvSpPr>
            <p:nvPr/>
          </p:nvSpPr>
          <p:spPr bwMode="gray">
            <a:xfrm>
              <a:off x="3767136" y="3790215"/>
              <a:ext cx="996780" cy="106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zh-TW" altLang="en-US" b="1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rPr>
                <a:t>職業</a:t>
              </a:r>
              <a:endParaRPr lang="en-US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zh-TW" altLang="en-US" b="1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rPr>
                <a:t>學校</a:t>
              </a:r>
              <a:endParaRPr lang="en-US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1706" name="AutoShape 6"/>
            <p:cNvSpPr>
              <a:spLocks noChangeArrowheads="1"/>
            </p:cNvSpPr>
            <p:nvPr/>
          </p:nvSpPr>
          <p:spPr bwMode="gray">
            <a:xfrm rot="-10468005">
              <a:off x="1398992" y="4042637"/>
              <a:ext cx="1739602" cy="261946"/>
            </a:xfrm>
            <a:prstGeom prst="rightArrow">
              <a:avLst>
                <a:gd name="adj1" fmla="val 35167"/>
                <a:gd name="adj2" fmla="val 111023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1707" name="AutoShape 6"/>
            <p:cNvSpPr>
              <a:spLocks noChangeArrowheads="1"/>
            </p:cNvSpPr>
            <p:nvPr/>
          </p:nvSpPr>
          <p:spPr bwMode="gray">
            <a:xfrm rot="9949800">
              <a:off x="1267252" y="4542717"/>
              <a:ext cx="1963402" cy="306399"/>
            </a:xfrm>
            <a:prstGeom prst="rightArrow">
              <a:avLst>
                <a:gd name="adj1" fmla="val 35167"/>
                <a:gd name="adj2" fmla="val 111042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1708" name="AutoShape 6"/>
            <p:cNvSpPr>
              <a:spLocks noChangeArrowheads="1"/>
            </p:cNvSpPr>
            <p:nvPr/>
          </p:nvSpPr>
          <p:spPr bwMode="gray">
            <a:xfrm rot="8936425">
              <a:off x="1862463" y="5057086"/>
              <a:ext cx="1557070" cy="228608"/>
            </a:xfrm>
            <a:prstGeom prst="rightArrow">
              <a:avLst>
                <a:gd name="adj1" fmla="val 35167"/>
                <a:gd name="adj2" fmla="val 111027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1709" name="AutoShape 6"/>
            <p:cNvSpPr>
              <a:spLocks noChangeArrowheads="1"/>
            </p:cNvSpPr>
            <p:nvPr/>
          </p:nvSpPr>
          <p:spPr bwMode="gray">
            <a:xfrm rot="7382279">
              <a:off x="2746457" y="5295249"/>
              <a:ext cx="885857" cy="288876"/>
            </a:xfrm>
            <a:prstGeom prst="rightArrow">
              <a:avLst>
                <a:gd name="adj1" fmla="val 35167"/>
                <a:gd name="adj2" fmla="val 111035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1710" name="AutoShape 6"/>
            <p:cNvSpPr>
              <a:spLocks noChangeArrowheads="1"/>
            </p:cNvSpPr>
            <p:nvPr/>
          </p:nvSpPr>
          <p:spPr bwMode="gray">
            <a:xfrm rot="6056444">
              <a:off x="3757558" y="5436546"/>
              <a:ext cx="535006" cy="325381"/>
            </a:xfrm>
            <a:prstGeom prst="rightArrow">
              <a:avLst>
                <a:gd name="adj1" fmla="val 35167"/>
                <a:gd name="adj2" fmla="val 111032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1711" name="AutoShape 6"/>
            <p:cNvSpPr>
              <a:spLocks noChangeArrowheads="1"/>
            </p:cNvSpPr>
            <p:nvPr/>
          </p:nvSpPr>
          <p:spPr bwMode="gray">
            <a:xfrm rot="3102181">
              <a:off x="4716250" y="5334940"/>
              <a:ext cx="473092" cy="307922"/>
            </a:xfrm>
            <a:prstGeom prst="rightArrow">
              <a:avLst>
                <a:gd name="adj1" fmla="val 35167"/>
                <a:gd name="adj2" fmla="val 111026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1712" name="AutoShape 6"/>
            <p:cNvSpPr>
              <a:spLocks noChangeArrowheads="1"/>
            </p:cNvSpPr>
            <p:nvPr/>
          </p:nvSpPr>
          <p:spPr bwMode="gray">
            <a:xfrm rot="2067505">
              <a:off x="5043268" y="4984058"/>
              <a:ext cx="1211055" cy="334975"/>
            </a:xfrm>
            <a:prstGeom prst="rightArrow">
              <a:avLst>
                <a:gd name="adj1" fmla="val 35167"/>
                <a:gd name="adj2" fmla="val 111022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1713" name="AutoShape 6"/>
            <p:cNvSpPr>
              <a:spLocks noChangeArrowheads="1"/>
            </p:cNvSpPr>
            <p:nvPr/>
          </p:nvSpPr>
          <p:spPr bwMode="gray">
            <a:xfrm rot="871503">
              <a:off x="5286114" y="4450639"/>
              <a:ext cx="1841185" cy="306399"/>
            </a:xfrm>
            <a:prstGeom prst="rightArrow">
              <a:avLst>
                <a:gd name="adj1" fmla="val 35167"/>
                <a:gd name="adj2" fmla="val 111029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1714" name="AutoShape 6"/>
            <p:cNvSpPr>
              <a:spLocks noChangeArrowheads="1"/>
            </p:cNvSpPr>
            <p:nvPr/>
          </p:nvSpPr>
          <p:spPr bwMode="gray">
            <a:xfrm>
              <a:off x="5314684" y="3917220"/>
              <a:ext cx="2315766" cy="327037"/>
            </a:xfrm>
            <a:prstGeom prst="rightArrow">
              <a:avLst>
                <a:gd name="adj1" fmla="val 35167"/>
                <a:gd name="adj2" fmla="val 111035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1715" name="AutoShape 6"/>
            <p:cNvSpPr>
              <a:spLocks noChangeArrowheads="1"/>
            </p:cNvSpPr>
            <p:nvPr/>
          </p:nvSpPr>
          <p:spPr bwMode="gray">
            <a:xfrm rot="-909172">
              <a:off x="5263892" y="3488580"/>
              <a:ext cx="1696747" cy="361963"/>
            </a:xfrm>
            <a:prstGeom prst="rightArrow">
              <a:avLst>
                <a:gd name="adj1" fmla="val 35167"/>
                <a:gd name="adj2" fmla="val 111027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1716" name="AutoShape 6"/>
            <p:cNvSpPr>
              <a:spLocks noChangeArrowheads="1"/>
            </p:cNvSpPr>
            <p:nvPr/>
          </p:nvSpPr>
          <p:spPr bwMode="gray">
            <a:xfrm rot="-2102198">
              <a:off x="5071838" y="3139317"/>
              <a:ext cx="1011064" cy="301636"/>
            </a:xfrm>
            <a:prstGeom prst="rightArrow">
              <a:avLst>
                <a:gd name="adj1" fmla="val 35167"/>
                <a:gd name="adj2" fmla="val 111033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1717" name="AutoShape 6"/>
            <p:cNvSpPr>
              <a:spLocks noChangeArrowheads="1"/>
            </p:cNvSpPr>
            <p:nvPr/>
          </p:nvSpPr>
          <p:spPr bwMode="gray">
            <a:xfrm rot="-3694956">
              <a:off x="4653541" y="2787709"/>
              <a:ext cx="598509" cy="342841"/>
            </a:xfrm>
            <a:prstGeom prst="rightArrow">
              <a:avLst>
                <a:gd name="adj1" fmla="val 35167"/>
                <a:gd name="adj2" fmla="val 111032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1718" name="AutoShape 6"/>
            <p:cNvSpPr>
              <a:spLocks noChangeArrowheads="1"/>
            </p:cNvSpPr>
            <p:nvPr/>
          </p:nvSpPr>
          <p:spPr bwMode="gray">
            <a:xfrm rot="-6332387">
              <a:off x="3813108" y="2767869"/>
              <a:ext cx="563583" cy="385697"/>
            </a:xfrm>
            <a:prstGeom prst="rightArrow">
              <a:avLst>
                <a:gd name="adj1" fmla="val 35167"/>
                <a:gd name="adj2" fmla="val 111031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1719" name="AutoShape 6"/>
            <p:cNvSpPr>
              <a:spLocks noChangeArrowheads="1"/>
            </p:cNvSpPr>
            <p:nvPr/>
          </p:nvSpPr>
          <p:spPr bwMode="gray">
            <a:xfrm rot="-7860206">
              <a:off x="2945678" y="3086171"/>
              <a:ext cx="650898" cy="350778"/>
            </a:xfrm>
            <a:prstGeom prst="rightArrow">
              <a:avLst>
                <a:gd name="adj1" fmla="val 35167"/>
                <a:gd name="adj2" fmla="val 111026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40" name="Oval 9"/>
          <p:cNvSpPr>
            <a:spLocks noChangeArrowheads="1"/>
          </p:cNvSpPr>
          <p:nvPr/>
        </p:nvSpPr>
        <p:spPr bwMode="gray">
          <a:xfrm>
            <a:off x="4645025" y="1628775"/>
            <a:ext cx="1079500" cy="1103313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7030A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電機與</a:t>
            </a:r>
            <a:endParaRPr lang="en-US" altLang="zh-TW" sz="2400" b="1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電子群</a:t>
            </a:r>
          </a:p>
        </p:txBody>
      </p:sp>
      <p:sp>
        <p:nvSpPr>
          <p:cNvPr id="39" name="Oval 9"/>
          <p:cNvSpPr>
            <a:spLocks noChangeArrowheads="1"/>
          </p:cNvSpPr>
          <p:nvPr/>
        </p:nvSpPr>
        <p:spPr bwMode="gray">
          <a:xfrm>
            <a:off x="5795963" y="1989138"/>
            <a:ext cx="1079500" cy="1103312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土木與</a:t>
            </a:r>
            <a:endParaRPr lang="en-US" altLang="zh-TW" sz="2400" b="1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建築群</a:t>
            </a:r>
          </a:p>
        </p:txBody>
      </p:sp>
      <p:sp>
        <p:nvSpPr>
          <p:cNvPr id="43" name="Oval 7"/>
          <p:cNvSpPr>
            <a:spLocks noChangeArrowheads="1"/>
          </p:cNvSpPr>
          <p:nvPr/>
        </p:nvSpPr>
        <p:spPr bwMode="gray">
          <a:xfrm>
            <a:off x="6815138" y="2614613"/>
            <a:ext cx="1141412" cy="11017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化工群</a:t>
            </a:r>
          </a:p>
        </p:txBody>
      </p:sp>
      <p:sp>
        <p:nvSpPr>
          <p:cNvPr id="53" name="Oval 9"/>
          <p:cNvSpPr>
            <a:spLocks noChangeArrowheads="1"/>
          </p:cNvSpPr>
          <p:nvPr/>
        </p:nvSpPr>
        <p:spPr bwMode="gray">
          <a:xfrm>
            <a:off x="7596188" y="3429000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00B05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商業與</a:t>
            </a:r>
            <a:endParaRPr lang="en-US" altLang="zh-TW" sz="2400" b="1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管理群</a:t>
            </a:r>
          </a:p>
        </p:txBody>
      </p:sp>
      <p:sp>
        <p:nvSpPr>
          <p:cNvPr id="50" name="Oval 9"/>
          <p:cNvSpPr>
            <a:spLocks noChangeArrowheads="1"/>
          </p:cNvSpPr>
          <p:nvPr/>
        </p:nvSpPr>
        <p:spPr bwMode="gray">
          <a:xfrm>
            <a:off x="4775200" y="5661025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C0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農業群</a:t>
            </a:r>
          </a:p>
        </p:txBody>
      </p:sp>
      <p:sp>
        <p:nvSpPr>
          <p:cNvPr id="48" name="Oval 9"/>
          <p:cNvSpPr>
            <a:spLocks noChangeArrowheads="1"/>
          </p:cNvSpPr>
          <p:nvPr/>
        </p:nvSpPr>
        <p:spPr bwMode="gray">
          <a:xfrm>
            <a:off x="6013450" y="5229225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設計群</a:t>
            </a:r>
          </a:p>
        </p:txBody>
      </p:sp>
      <p:sp>
        <p:nvSpPr>
          <p:cNvPr id="41" name="Oval 6"/>
          <p:cNvSpPr>
            <a:spLocks noChangeArrowheads="1"/>
          </p:cNvSpPr>
          <p:nvPr/>
        </p:nvSpPr>
        <p:spPr bwMode="gray">
          <a:xfrm>
            <a:off x="3359150" y="1628775"/>
            <a:ext cx="1141413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accent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動力</a:t>
            </a:r>
            <a:endParaRPr lang="en-US" altLang="zh-TW" sz="2400" b="1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2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機械群</a:t>
            </a:r>
          </a:p>
        </p:txBody>
      </p:sp>
      <p:sp>
        <p:nvSpPr>
          <p:cNvPr id="42" name="Oval 6"/>
          <p:cNvSpPr>
            <a:spLocks noChangeArrowheads="1"/>
          </p:cNvSpPr>
          <p:nvPr/>
        </p:nvSpPr>
        <p:spPr bwMode="gray">
          <a:xfrm>
            <a:off x="2135188" y="2039938"/>
            <a:ext cx="1141412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D60093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機械群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內容版面配置區 18"/>
          <p:cNvSpPr>
            <a:spLocks noGrp="1"/>
          </p:cNvSpPr>
          <p:nvPr>
            <p:ph idx="4294967295"/>
          </p:nvPr>
        </p:nvSpPr>
        <p:spPr>
          <a:xfrm>
            <a:off x="468313" y="1628775"/>
            <a:ext cx="8135937" cy="576263"/>
          </a:xfrm>
        </p:spPr>
        <p:txBody>
          <a:bodyPr>
            <a:normAutofit fontScale="92500" lnSpcReduction="10000"/>
          </a:bodyPr>
          <a:lstStyle/>
          <a:p>
            <a:pPr marL="273050" indent="-273050">
              <a:defRPr/>
            </a:pP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共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群，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23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校 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41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科</a:t>
            </a:r>
          </a:p>
        </p:txBody>
      </p:sp>
      <p:sp>
        <p:nvSpPr>
          <p:cNvPr id="74755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>
                <a:ea typeface="標楷體" pitchFamily="65" charset="-120"/>
              </a:rPr>
              <a:t>桃連區職業類科之群科屬性</a:t>
            </a:r>
          </a:p>
        </p:txBody>
      </p:sp>
      <p:sp>
        <p:nvSpPr>
          <p:cNvPr id="4" name="六邊形 3"/>
          <p:cNvSpPr/>
          <p:nvPr/>
        </p:nvSpPr>
        <p:spPr>
          <a:xfrm>
            <a:off x="1835150" y="2349500"/>
            <a:ext cx="1441450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機械群</a:t>
            </a:r>
          </a:p>
        </p:txBody>
      </p:sp>
      <p:sp>
        <p:nvSpPr>
          <p:cNvPr id="5" name="六邊形 4"/>
          <p:cNvSpPr/>
          <p:nvPr/>
        </p:nvSpPr>
        <p:spPr>
          <a:xfrm>
            <a:off x="1835150" y="3644900"/>
            <a:ext cx="1441450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動力機械群</a:t>
            </a:r>
          </a:p>
        </p:txBody>
      </p:sp>
      <p:sp>
        <p:nvSpPr>
          <p:cNvPr id="6" name="六邊形 5"/>
          <p:cNvSpPr/>
          <p:nvPr/>
        </p:nvSpPr>
        <p:spPr>
          <a:xfrm>
            <a:off x="3059113" y="2997200"/>
            <a:ext cx="1441450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電機電子群</a:t>
            </a:r>
          </a:p>
        </p:txBody>
      </p:sp>
      <p:sp>
        <p:nvSpPr>
          <p:cNvPr id="7" name="六邊形 6"/>
          <p:cNvSpPr/>
          <p:nvPr/>
        </p:nvSpPr>
        <p:spPr>
          <a:xfrm>
            <a:off x="3059113" y="4292600"/>
            <a:ext cx="1441450" cy="1223963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土木與建築群</a:t>
            </a:r>
          </a:p>
        </p:txBody>
      </p:sp>
      <p:sp>
        <p:nvSpPr>
          <p:cNvPr id="8" name="六邊形 7"/>
          <p:cNvSpPr/>
          <p:nvPr/>
        </p:nvSpPr>
        <p:spPr>
          <a:xfrm>
            <a:off x="4284663" y="2349500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化工群</a:t>
            </a:r>
          </a:p>
        </p:txBody>
      </p:sp>
      <p:sp>
        <p:nvSpPr>
          <p:cNvPr id="9" name="六邊形 8"/>
          <p:cNvSpPr/>
          <p:nvPr/>
        </p:nvSpPr>
        <p:spPr>
          <a:xfrm>
            <a:off x="5508625" y="2997200"/>
            <a:ext cx="1439863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外語群</a:t>
            </a:r>
          </a:p>
        </p:txBody>
      </p:sp>
      <p:sp>
        <p:nvSpPr>
          <p:cNvPr id="10" name="六邊形 9"/>
          <p:cNvSpPr/>
          <p:nvPr/>
        </p:nvSpPr>
        <p:spPr>
          <a:xfrm>
            <a:off x="4284663" y="3644900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餐旅群</a:t>
            </a:r>
          </a:p>
        </p:txBody>
      </p:sp>
      <p:sp>
        <p:nvSpPr>
          <p:cNvPr id="11" name="六邊形 10"/>
          <p:cNvSpPr/>
          <p:nvPr/>
        </p:nvSpPr>
        <p:spPr>
          <a:xfrm>
            <a:off x="4284663" y="4941888"/>
            <a:ext cx="1439862" cy="1223962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海事群</a:t>
            </a:r>
          </a:p>
        </p:txBody>
      </p:sp>
      <p:sp>
        <p:nvSpPr>
          <p:cNvPr id="12" name="六邊形 11"/>
          <p:cNvSpPr/>
          <p:nvPr/>
        </p:nvSpPr>
        <p:spPr>
          <a:xfrm>
            <a:off x="5508625" y="4292600"/>
            <a:ext cx="1439863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農業群</a:t>
            </a:r>
          </a:p>
        </p:txBody>
      </p:sp>
      <p:sp>
        <p:nvSpPr>
          <p:cNvPr id="13" name="六邊形 12"/>
          <p:cNvSpPr/>
          <p:nvPr/>
        </p:nvSpPr>
        <p:spPr>
          <a:xfrm>
            <a:off x="6732588" y="3644900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家政群</a:t>
            </a:r>
          </a:p>
        </p:txBody>
      </p:sp>
      <p:sp>
        <p:nvSpPr>
          <p:cNvPr id="14" name="六邊形 13"/>
          <p:cNvSpPr/>
          <p:nvPr/>
        </p:nvSpPr>
        <p:spPr>
          <a:xfrm>
            <a:off x="6732588" y="4941888"/>
            <a:ext cx="1439862" cy="1223962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食品群</a:t>
            </a:r>
          </a:p>
        </p:txBody>
      </p:sp>
      <p:sp>
        <p:nvSpPr>
          <p:cNvPr id="15" name="六邊形 14"/>
          <p:cNvSpPr/>
          <p:nvPr/>
        </p:nvSpPr>
        <p:spPr>
          <a:xfrm>
            <a:off x="6732588" y="2349500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商業與管理群</a:t>
            </a:r>
          </a:p>
        </p:txBody>
      </p:sp>
      <p:sp>
        <p:nvSpPr>
          <p:cNvPr id="16" name="六邊形 15"/>
          <p:cNvSpPr/>
          <p:nvPr/>
        </p:nvSpPr>
        <p:spPr>
          <a:xfrm>
            <a:off x="611188" y="2997200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設計群</a:t>
            </a:r>
          </a:p>
        </p:txBody>
      </p:sp>
      <p:sp>
        <p:nvSpPr>
          <p:cNvPr id="17" name="六邊形 16"/>
          <p:cNvSpPr/>
          <p:nvPr/>
        </p:nvSpPr>
        <p:spPr>
          <a:xfrm>
            <a:off x="1835150" y="4941888"/>
            <a:ext cx="1441450" cy="1223962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水產群</a:t>
            </a:r>
          </a:p>
        </p:txBody>
      </p:sp>
      <p:sp>
        <p:nvSpPr>
          <p:cNvPr id="18" name="六邊形 17"/>
          <p:cNvSpPr/>
          <p:nvPr/>
        </p:nvSpPr>
        <p:spPr>
          <a:xfrm>
            <a:off x="611188" y="4292600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藝術群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內容版面配置區 2">
            <a:extLst>
              <a:ext uri="{FF2B5EF4-FFF2-40B4-BE49-F238E27FC236}">
                <a16:creationId xmlns:a16="http://schemas.microsoft.com/office/drawing/2014/main" id="{343BC098-1378-4FCE-9C3D-4B80032E060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495550"/>
            <a:ext cx="4826000" cy="4183063"/>
          </a:xfrm>
        </p:spPr>
        <p:txBody>
          <a:bodyPr/>
          <a:lstStyle/>
          <a:p>
            <a:pPr marL="273050" indent="-273050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模具設計工程師、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73050" indent="-273050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機械設計工程師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73050" indent="-273050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設備維護工程師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73050" indent="-273050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CAD/CAM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工程師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73050" indent="-273050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3C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產品機構工程師、機構工程師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73050" indent="-273050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自動化生產設備技術員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73050" indent="-273050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管路設計工程師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73050" indent="-273050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農業機械工程師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73050" indent="-273050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機電整合工程師</a:t>
            </a:r>
          </a:p>
        </p:txBody>
      </p:sp>
      <p:sp>
        <p:nvSpPr>
          <p:cNvPr id="47107" name="標題 1">
            <a:extLst>
              <a:ext uri="{FF2B5EF4-FFF2-40B4-BE49-F238E27FC236}">
                <a16:creationId xmlns:a16="http://schemas.microsoft.com/office/drawing/2014/main" id="{1E39180D-2C39-4DE3-B126-C09F1488D99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zh-TW" altLang="en-US">
                <a:ea typeface="標楷體" panose="03000509000000000000" pitchFamily="65" charset="-120"/>
              </a:rPr>
              <a:t>機械群簡介</a:t>
            </a:r>
          </a:p>
        </p:txBody>
      </p:sp>
      <p:grpSp>
        <p:nvGrpSpPr>
          <p:cNvPr id="47115" name="十二邊形 5">
            <a:extLst>
              <a:ext uri="{FF2B5EF4-FFF2-40B4-BE49-F238E27FC236}">
                <a16:creationId xmlns:a16="http://schemas.microsoft.com/office/drawing/2014/main" id="{0E33AD3E-F478-4BAA-AA26-E16C9F4CA4F9}"/>
              </a:ext>
            </a:extLst>
          </p:cNvPr>
          <p:cNvGrpSpPr>
            <a:grpSpLocks/>
          </p:cNvGrpSpPr>
          <p:nvPr/>
        </p:nvGrpSpPr>
        <p:grpSpPr bwMode="auto">
          <a:xfrm>
            <a:off x="542821" y="1036633"/>
            <a:ext cx="1279895" cy="1206268"/>
            <a:chOff x="542544" y="1036320"/>
            <a:chExt cx="1280160" cy="1207008"/>
          </a:xfrm>
        </p:grpSpPr>
        <p:pic>
          <p:nvPicPr>
            <p:cNvPr id="47117" name="十二邊形 5">
              <a:extLst>
                <a:ext uri="{FF2B5EF4-FFF2-40B4-BE49-F238E27FC236}">
                  <a16:creationId xmlns:a16="http://schemas.microsoft.com/office/drawing/2014/main" id="{5F1D11BE-98C1-441D-BC95-33146AD616A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544" y="1036320"/>
              <a:ext cx="1280160" cy="1207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18" name="Text Box 7">
              <a:extLst>
                <a:ext uri="{FF2B5EF4-FFF2-40B4-BE49-F238E27FC236}">
                  <a16:creationId xmlns:a16="http://schemas.microsoft.com/office/drawing/2014/main" id="{DB58F708-C598-479A-A5A7-EEEDA497C6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5925" y="1220671"/>
              <a:ext cx="843400" cy="789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/>
              <a:r>
                <a:rPr kumimoji="0" lang="zh-TW" altLang="en-US" sz="2400" dirty="0">
                  <a:latin typeface="Candara" panose="020E0502030303020204" pitchFamily="34" charset="0"/>
                  <a:ea typeface="標楷體" panose="03000509000000000000" pitchFamily="65" charset="-120"/>
                </a:rPr>
                <a:t>就業</a:t>
              </a:r>
              <a:endParaRPr kumimoji="0" lang="en-US" altLang="zh-TW" sz="2400" dirty="0">
                <a:latin typeface="Candara" panose="020E0502030303020204" pitchFamily="34" charset="0"/>
                <a:ea typeface="標楷體" panose="03000509000000000000" pitchFamily="65" charset="-120"/>
              </a:endParaRPr>
            </a:p>
            <a:p>
              <a:pPr algn="ctr" eaLnBrk="1" hangingPunct="1"/>
              <a:r>
                <a:rPr kumimoji="0" lang="zh-TW" altLang="en-US" sz="2400" dirty="0">
                  <a:latin typeface="Candara" panose="020E0502030303020204" pitchFamily="34" charset="0"/>
                  <a:ea typeface="標楷體" panose="03000509000000000000" pitchFamily="65" charset="-120"/>
                </a:rPr>
                <a:t>市場</a:t>
              </a:r>
            </a:p>
          </p:txBody>
        </p:sp>
      </p:grpSp>
      <p:pic>
        <p:nvPicPr>
          <p:cNvPr id="47109" name="Picture 4" descr="http://sxzx.dgpt.edu.cn/_data/2012/03/30/9f314fb2_20c9_4cef_9fac_c495ecc428e8/images/%E6%A8%A1%E5%85%B7%E5%8A%A0%E5%B7%A5%E5%AE%9E%E8%AE%AD.jpg">
            <a:extLst>
              <a:ext uri="{FF2B5EF4-FFF2-40B4-BE49-F238E27FC236}">
                <a16:creationId xmlns:a16="http://schemas.microsoft.com/office/drawing/2014/main" id="{BAC78721-E641-413A-951E-7A42F6694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8" y="1890713"/>
            <a:ext cx="2232025" cy="196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http://jpkc.ybzy.cn/ug/ug_kcwz/images/right01.jpg">
            <a:extLst>
              <a:ext uri="{FF2B5EF4-FFF2-40B4-BE49-F238E27FC236}">
                <a16:creationId xmlns:a16="http://schemas.microsoft.com/office/drawing/2014/main" id="{B83C65D8-C3D7-4A6B-91C7-C2C3C086C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4005263"/>
            <a:ext cx="3725863" cy="2663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47111" name="Picture 8" descr="http://www.mitsuba.co.jp/randd/image/p13-02.jpg">
            <a:extLst>
              <a:ext uri="{FF2B5EF4-FFF2-40B4-BE49-F238E27FC236}">
                <a16:creationId xmlns:a16="http://schemas.microsoft.com/office/drawing/2014/main" id="{815987C0-D014-43B1-8145-84269C2B2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890713"/>
            <a:ext cx="2611437" cy="197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2" name="圖片 11">
            <a:hlinkClick r:id="rId6"/>
            <a:extLst>
              <a:ext uri="{FF2B5EF4-FFF2-40B4-BE49-F238E27FC236}">
                <a16:creationId xmlns:a16="http://schemas.microsoft.com/office/drawing/2014/main" id="{6C82293E-6002-47B1-BEF4-FD1F1A6536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69875"/>
            <a:ext cx="49847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3" name="內容版面配置區 12">
            <a:hlinkClick r:id="rId8" action="ppaction://hlinkfile"/>
            <a:extLst>
              <a:ext uri="{FF2B5EF4-FFF2-40B4-BE49-F238E27FC236}">
                <a16:creationId xmlns:a16="http://schemas.microsoft.com/office/drawing/2014/main" id="{60A6E317-3EFE-4244-8E08-97356DD3D6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238" y="236538"/>
            <a:ext cx="417512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4" name="圖片 13">
            <a:hlinkClick r:id="rId10"/>
            <a:extLst>
              <a:ext uri="{FF2B5EF4-FFF2-40B4-BE49-F238E27FC236}">
                <a16:creationId xmlns:a16="http://schemas.microsoft.com/office/drawing/2014/main" id="{E6A0F68C-4704-4165-AF98-4A64BC23AD6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50" y="322263"/>
            <a:ext cx="3968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矩形 11"/>
          <p:cNvSpPr>
            <a:spLocks noChangeArrowheads="1"/>
          </p:cNvSpPr>
          <p:nvPr/>
        </p:nvSpPr>
        <p:spPr bwMode="auto">
          <a:xfrm>
            <a:off x="0" y="785813"/>
            <a:ext cx="9144000" cy="785812"/>
          </a:xfrm>
          <a:prstGeom prst="rect">
            <a:avLst/>
          </a:prstGeom>
          <a:solidFill>
            <a:srgbClr val="CCECFF"/>
          </a:solidFill>
          <a:ln w="25400" algn="ctr">
            <a:solidFill>
              <a:srgbClr val="00B0F0"/>
            </a:solidFill>
            <a:round/>
            <a:headEnd/>
            <a:tailEnd/>
          </a:ln>
        </p:spPr>
        <p:txBody>
          <a:bodyPr anchor="ctr"/>
          <a:lstStyle>
            <a:lvl1pPr marL="165100" indent="-1651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生涯試探活動</a:t>
            </a:r>
            <a:r>
              <a:rPr lang="en-US" altLang="zh-TW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sz="2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⊙</a:t>
            </a:r>
            <a:r>
              <a:rPr lang="zh-TW" altLang="en-US" sz="2800" b="1">
                <a:latin typeface="微軟正黑體" pitchFamily="34" charset="-120"/>
                <a:ea typeface="微軟正黑體" pitchFamily="34" charset="-120"/>
              </a:rPr>
              <a:t>認識</a:t>
            </a:r>
            <a:r>
              <a:rPr lang="zh-TW" altLang="en-US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升學進路</a:t>
            </a:r>
            <a:r>
              <a:rPr lang="zh-TW" altLang="en-US" sz="2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⊙</a:t>
            </a:r>
            <a:endParaRPr lang="zh-TW" altLang="zh-TW" sz="2600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2707" name="矩形 10"/>
          <p:cNvSpPr>
            <a:spLocks noChangeArrowheads="1"/>
          </p:cNvSpPr>
          <p:nvPr/>
        </p:nvSpPr>
        <p:spPr bwMode="auto">
          <a:xfrm>
            <a:off x="2411413" y="6143625"/>
            <a:ext cx="44513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zh-TW" sz="2800" b="1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國中畢業生升學進路階梯圖</a:t>
            </a:r>
            <a:endParaRPr lang="zh-TW" altLang="en-US" sz="2800" b="1">
              <a:solidFill>
                <a:schemeClr val="hlin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2708" name="圖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238" y="2266950"/>
            <a:ext cx="96837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群組 62"/>
          <p:cNvGrpSpPr>
            <a:grpSpLocks/>
          </p:cNvGrpSpPr>
          <p:nvPr/>
        </p:nvGrpSpPr>
        <p:grpSpPr bwMode="auto">
          <a:xfrm>
            <a:off x="1031875" y="1428750"/>
            <a:ext cx="7356475" cy="4592638"/>
            <a:chOff x="468313" y="1460500"/>
            <a:chExt cx="8223250" cy="5186363"/>
          </a:xfrm>
        </p:grpSpPr>
        <p:grpSp>
          <p:nvGrpSpPr>
            <p:cNvPr id="72710" name="群組 49"/>
            <p:cNvGrpSpPr>
              <a:grpSpLocks/>
            </p:cNvGrpSpPr>
            <p:nvPr/>
          </p:nvGrpSpPr>
          <p:grpSpPr bwMode="auto">
            <a:xfrm>
              <a:off x="468313" y="1460500"/>
              <a:ext cx="8223250" cy="5186363"/>
              <a:chOff x="33757" y="487870"/>
              <a:chExt cx="9002739" cy="5920028"/>
            </a:xfrm>
          </p:grpSpPr>
          <p:pic>
            <p:nvPicPr>
              <p:cNvPr id="72719" name="Picture 2" descr="0419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44612" y="3953801"/>
                <a:ext cx="3763592" cy="1888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0" name="矩形 69"/>
              <p:cNvSpPr/>
              <p:nvPr/>
            </p:nvSpPr>
            <p:spPr bwMode="auto">
              <a:xfrm>
                <a:off x="35700" y="5904501"/>
                <a:ext cx="4464457" cy="503397"/>
              </a:xfrm>
              <a:prstGeom prst="rect">
                <a:avLst/>
              </a:prstGeom>
              <a:gradFill>
                <a:gsLst>
                  <a:gs pos="0">
                    <a:srgbClr val="FFFF00"/>
                  </a:gs>
                  <a:gs pos="100000">
                    <a:srgbClr val="FFC000"/>
                  </a:gs>
                </a:gsLst>
                <a:lin ang="0" scaled="0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algn="ctr" eaLnBrk="1" hangingPunct="1">
                  <a:defRPr/>
                </a:pPr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進高中</a:t>
                </a:r>
              </a:p>
            </p:txBody>
          </p:sp>
          <p:sp>
            <p:nvSpPr>
              <p:cNvPr id="71" name="矩形 70"/>
              <p:cNvSpPr/>
              <p:nvPr/>
            </p:nvSpPr>
            <p:spPr bwMode="auto">
              <a:xfrm>
                <a:off x="4500157" y="5904501"/>
                <a:ext cx="4536339" cy="503397"/>
              </a:xfrm>
              <a:prstGeom prst="rect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lin ang="0" scaled="0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algn="ctr" eaLnBrk="1" hangingPunct="1">
                  <a:defRPr/>
                </a:pPr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選技職</a:t>
                </a:r>
              </a:p>
            </p:txBody>
          </p:sp>
          <p:sp>
            <p:nvSpPr>
              <p:cNvPr id="72" name="向上箭號 2"/>
              <p:cNvSpPr/>
              <p:nvPr/>
            </p:nvSpPr>
            <p:spPr bwMode="auto">
              <a:xfrm>
                <a:off x="3363644" y="1484432"/>
                <a:ext cx="2271084" cy="4393466"/>
              </a:xfrm>
              <a:custGeom>
                <a:avLst/>
                <a:gdLst>
                  <a:gd name="connsiteX0" fmla="*/ 0 w 2592288"/>
                  <a:gd name="connsiteY0" fmla="*/ 1246709 h 4392488"/>
                  <a:gd name="connsiteX1" fmla="*/ 1296144 w 2592288"/>
                  <a:gd name="connsiteY1" fmla="*/ 0 h 4392488"/>
                  <a:gd name="connsiteX2" fmla="*/ 2592288 w 2592288"/>
                  <a:gd name="connsiteY2" fmla="*/ 1246709 h 4392488"/>
                  <a:gd name="connsiteX3" fmla="*/ 1944216 w 2592288"/>
                  <a:gd name="connsiteY3" fmla="*/ 1246709 h 4392488"/>
                  <a:gd name="connsiteX4" fmla="*/ 1944216 w 2592288"/>
                  <a:gd name="connsiteY4" fmla="*/ 4392488 h 4392488"/>
                  <a:gd name="connsiteX5" fmla="*/ 648072 w 2592288"/>
                  <a:gd name="connsiteY5" fmla="*/ 4392488 h 4392488"/>
                  <a:gd name="connsiteX6" fmla="*/ 648072 w 2592288"/>
                  <a:gd name="connsiteY6" fmla="*/ 1246709 h 4392488"/>
                  <a:gd name="connsiteX7" fmla="*/ 0 w 2592288"/>
                  <a:gd name="connsiteY7" fmla="*/ 1246709 h 4392488"/>
                  <a:gd name="connsiteX0" fmla="*/ 0 w 2431650"/>
                  <a:gd name="connsiteY0" fmla="*/ 1259066 h 4392488"/>
                  <a:gd name="connsiteX1" fmla="*/ 1135506 w 2431650"/>
                  <a:gd name="connsiteY1" fmla="*/ 0 h 4392488"/>
                  <a:gd name="connsiteX2" fmla="*/ 2431650 w 2431650"/>
                  <a:gd name="connsiteY2" fmla="*/ 1246709 h 4392488"/>
                  <a:gd name="connsiteX3" fmla="*/ 1783578 w 2431650"/>
                  <a:gd name="connsiteY3" fmla="*/ 1246709 h 4392488"/>
                  <a:gd name="connsiteX4" fmla="*/ 1783578 w 2431650"/>
                  <a:gd name="connsiteY4" fmla="*/ 4392488 h 4392488"/>
                  <a:gd name="connsiteX5" fmla="*/ 487434 w 2431650"/>
                  <a:gd name="connsiteY5" fmla="*/ 4392488 h 4392488"/>
                  <a:gd name="connsiteX6" fmla="*/ 487434 w 2431650"/>
                  <a:gd name="connsiteY6" fmla="*/ 1246709 h 4392488"/>
                  <a:gd name="connsiteX7" fmla="*/ 0 w 2431650"/>
                  <a:gd name="connsiteY7" fmla="*/ 1259066 h 4392488"/>
                  <a:gd name="connsiteX0" fmla="*/ 0 w 2308082"/>
                  <a:gd name="connsiteY0" fmla="*/ 1259066 h 4392488"/>
                  <a:gd name="connsiteX1" fmla="*/ 1135506 w 2308082"/>
                  <a:gd name="connsiteY1" fmla="*/ 0 h 4392488"/>
                  <a:gd name="connsiteX2" fmla="*/ 2308082 w 2308082"/>
                  <a:gd name="connsiteY2" fmla="*/ 1259066 h 4392488"/>
                  <a:gd name="connsiteX3" fmla="*/ 1783578 w 2308082"/>
                  <a:gd name="connsiteY3" fmla="*/ 1246709 h 4392488"/>
                  <a:gd name="connsiteX4" fmla="*/ 1783578 w 2308082"/>
                  <a:gd name="connsiteY4" fmla="*/ 4392488 h 4392488"/>
                  <a:gd name="connsiteX5" fmla="*/ 487434 w 2308082"/>
                  <a:gd name="connsiteY5" fmla="*/ 4392488 h 4392488"/>
                  <a:gd name="connsiteX6" fmla="*/ 487434 w 2308082"/>
                  <a:gd name="connsiteY6" fmla="*/ 1246709 h 4392488"/>
                  <a:gd name="connsiteX7" fmla="*/ 0 w 2308082"/>
                  <a:gd name="connsiteY7" fmla="*/ 1259066 h 4392488"/>
                  <a:gd name="connsiteX0" fmla="*/ 0 w 2271012"/>
                  <a:gd name="connsiteY0" fmla="*/ 1259066 h 4392488"/>
                  <a:gd name="connsiteX1" fmla="*/ 1135506 w 2271012"/>
                  <a:gd name="connsiteY1" fmla="*/ 0 h 4392488"/>
                  <a:gd name="connsiteX2" fmla="*/ 2271012 w 2271012"/>
                  <a:gd name="connsiteY2" fmla="*/ 1246709 h 4392488"/>
                  <a:gd name="connsiteX3" fmla="*/ 1783578 w 2271012"/>
                  <a:gd name="connsiteY3" fmla="*/ 1246709 h 4392488"/>
                  <a:gd name="connsiteX4" fmla="*/ 1783578 w 2271012"/>
                  <a:gd name="connsiteY4" fmla="*/ 4392488 h 4392488"/>
                  <a:gd name="connsiteX5" fmla="*/ 487434 w 2271012"/>
                  <a:gd name="connsiteY5" fmla="*/ 4392488 h 4392488"/>
                  <a:gd name="connsiteX6" fmla="*/ 487434 w 2271012"/>
                  <a:gd name="connsiteY6" fmla="*/ 1246709 h 4392488"/>
                  <a:gd name="connsiteX7" fmla="*/ 0 w 2271012"/>
                  <a:gd name="connsiteY7" fmla="*/ 1259066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1012" h="4392488">
                    <a:moveTo>
                      <a:pt x="0" y="1259066"/>
                    </a:moveTo>
                    <a:lnTo>
                      <a:pt x="1135506" y="0"/>
                    </a:lnTo>
                    <a:lnTo>
                      <a:pt x="2271012" y="1246709"/>
                    </a:lnTo>
                    <a:lnTo>
                      <a:pt x="1783578" y="1246709"/>
                    </a:lnTo>
                    <a:lnTo>
                      <a:pt x="1783578" y="4392488"/>
                    </a:lnTo>
                    <a:lnTo>
                      <a:pt x="487434" y="4392488"/>
                    </a:lnTo>
                    <a:lnTo>
                      <a:pt x="487434" y="1246709"/>
                    </a:lnTo>
                    <a:lnTo>
                      <a:pt x="0" y="1259066"/>
                    </a:lnTo>
                    <a:close/>
                  </a:path>
                </a:pathLst>
              </a:custGeom>
              <a:solidFill>
                <a:srgbClr val="FFCCFF"/>
              </a:solidFill>
              <a:ln w="38100" cap="flat" cmpd="sng" algn="ctr">
                <a:solidFill>
                  <a:srgbClr val="FF33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（博士班）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（碩士班）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科技大學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技術學院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一般大學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zh-TW" altLang="en-US" sz="1400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2723" name="矩形 3"/>
              <p:cNvSpPr>
                <a:spLocks noChangeArrowheads="1"/>
              </p:cNvSpPr>
              <p:nvPr/>
            </p:nvSpPr>
            <p:spPr bwMode="auto">
              <a:xfrm>
                <a:off x="2627784" y="3573016"/>
                <a:ext cx="1184495" cy="2304256"/>
              </a:xfrm>
              <a:prstGeom prst="rect">
                <a:avLst/>
              </a:prstGeom>
              <a:solidFill>
                <a:srgbClr val="FFFFCC"/>
              </a:solidFill>
              <a:ln w="38100" algn="ctr">
                <a:solidFill>
                  <a:srgbClr val="FFC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zh-TW" sz="16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一般大學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科技大學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技術學院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軍警學校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TW" altLang="en-US" sz="160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2724" name="矩形 7"/>
              <p:cNvSpPr>
                <a:spLocks noChangeArrowheads="1"/>
              </p:cNvSpPr>
              <p:nvPr/>
            </p:nvSpPr>
            <p:spPr bwMode="auto">
              <a:xfrm>
                <a:off x="5184068" y="3573017"/>
                <a:ext cx="1224136" cy="2330822"/>
              </a:xfrm>
              <a:prstGeom prst="rect">
                <a:avLst/>
              </a:prstGeom>
              <a:solidFill>
                <a:srgbClr val="FFFFCC"/>
              </a:solidFill>
              <a:ln w="38100" algn="ctr">
                <a:solidFill>
                  <a:srgbClr val="FFC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科技大學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技術學院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二專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一般大學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軍警校院</a:t>
                </a:r>
              </a:p>
            </p:txBody>
          </p:sp>
          <p:sp>
            <p:nvSpPr>
              <p:cNvPr id="75" name="矩形 74"/>
              <p:cNvSpPr/>
              <p:nvPr/>
            </p:nvSpPr>
            <p:spPr bwMode="auto">
              <a:xfrm>
                <a:off x="1403402" y="4365663"/>
                <a:ext cx="1225879" cy="1512236"/>
              </a:xfrm>
              <a:prstGeom prst="rect">
                <a:avLst/>
              </a:prstGeom>
              <a:solidFill>
                <a:srgbClr val="CCFF99"/>
              </a:solidFill>
              <a:ln w="38100" cap="flat" cmpd="sng" algn="ctr">
                <a:solidFill>
                  <a:srgbClr val="92D05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普通高中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綜合高中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（學術學程）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單科高中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實驗高中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endParaRPr lang="zh-TW" altLang="en-US" sz="160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" name="矩形 75"/>
              <p:cNvSpPr/>
              <p:nvPr/>
            </p:nvSpPr>
            <p:spPr bwMode="auto">
              <a:xfrm>
                <a:off x="179464" y="5229213"/>
                <a:ext cx="1223937" cy="64868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國中畢業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7" name="矩形 76"/>
              <p:cNvSpPr/>
              <p:nvPr/>
            </p:nvSpPr>
            <p:spPr bwMode="auto">
              <a:xfrm>
                <a:off x="6442915" y="4365663"/>
                <a:ext cx="1225879" cy="1512236"/>
              </a:xfrm>
              <a:prstGeom prst="rect">
                <a:avLst/>
              </a:prstGeom>
              <a:solidFill>
                <a:srgbClr val="CCFF99"/>
              </a:solidFill>
              <a:ln w="38100" cap="flat" cmpd="sng" algn="ctr">
                <a:solidFill>
                  <a:srgbClr val="92D05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/>
              <a:lstStyle/>
              <a:p>
                <a:pPr eaLnBrk="1" hangingPunct="1">
                  <a:defRPr/>
                </a:pPr>
                <a:r>
                  <a:rPr lang="en-US" altLang="zh-TW" sz="11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高職</a:t>
                </a:r>
                <a:endParaRPr lang="en-US" altLang="zh-TW" sz="11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sz="11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五專</a:t>
                </a:r>
                <a:endParaRPr lang="en-US" altLang="zh-TW" sz="11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sz="11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綜合高中</a:t>
                </a:r>
                <a:endParaRPr lang="en-US" altLang="zh-TW" sz="11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（專門學程）</a:t>
                </a:r>
                <a:endParaRPr lang="en-US" altLang="zh-TW" sz="11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sz="11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實用技能學程</a:t>
                </a:r>
                <a:endParaRPr lang="en-US" altLang="zh-TW" sz="11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sz="11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建教合作班</a:t>
                </a:r>
              </a:p>
            </p:txBody>
          </p:sp>
          <p:sp>
            <p:nvSpPr>
              <p:cNvPr id="78" name="矩形 77"/>
              <p:cNvSpPr/>
              <p:nvPr/>
            </p:nvSpPr>
            <p:spPr bwMode="auto">
              <a:xfrm>
                <a:off x="7668795" y="5229213"/>
                <a:ext cx="1223937" cy="64868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國中畢業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2729" name="矩形 13"/>
              <p:cNvSpPr>
                <a:spLocks noChangeArrowheads="1"/>
              </p:cNvSpPr>
              <p:nvPr/>
            </p:nvSpPr>
            <p:spPr bwMode="auto">
              <a:xfrm>
                <a:off x="179512" y="4351711"/>
                <a:ext cx="864096" cy="504056"/>
              </a:xfrm>
              <a:prstGeom prst="rect">
                <a:avLst/>
              </a:pr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國中</a:t>
                </a:r>
              </a:p>
            </p:txBody>
          </p:sp>
          <p:grpSp>
            <p:nvGrpSpPr>
              <p:cNvPr id="72730" name="群組 16"/>
              <p:cNvGrpSpPr>
                <a:grpSpLocks/>
              </p:cNvGrpSpPr>
              <p:nvPr/>
            </p:nvGrpSpPr>
            <p:grpSpPr bwMode="auto">
              <a:xfrm>
                <a:off x="33757" y="3476427"/>
                <a:ext cx="3780085" cy="2438008"/>
                <a:chOff x="33757" y="3476427"/>
                <a:chExt cx="3780085" cy="2438008"/>
              </a:xfrm>
            </p:grpSpPr>
            <p:sp>
              <p:nvSpPr>
                <p:cNvPr id="72752" name="矩形 15"/>
                <p:cNvSpPr>
                  <a:spLocks noChangeArrowheads="1"/>
                </p:cNvSpPr>
                <p:nvPr/>
              </p:nvSpPr>
              <p:spPr bwMode="auto">
                <a:xfrm>
                  <a:off x="34925" y="5131784"/>
                  <a:ext cx="140004" cy="782651"/>
                </a:xfrm>
                <a:prstGeom prst="rect">
                  <a:avLst/>
                </a:prstGeom>
                <a:solidFill>
                  <a:srgbClr val="00B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2753" name="矩形 18"/>
                <p:cNvSpPr>
                  <a:spLocks noChangeArrowheads="1"/>
                </p:cNvSpPr>
                <p:nvPr/>
              </p:nvSpPr>
              <p:spPr bwMode="auto">
                <a:xfrm>
                  <a:off x="33757" y="5096788"/>
                  <a:ext cx="1256184" cy="13090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2754" name="矩形 19"/>
                <p:cNvSpPr>
                  <a:spLocks noChangeArrowheads="1"/>
                </p:cNvSpPr>
                <p:nvPr/>
              </p:nvSpPr>
              <p:spPr bwMode="auto">
                <a:xfrm>
                  <a:off x="1291680" y="4273320"/>
                  <a:ext cx="111968" cy="922568"/>
                </a:xfrm>
                <a:prstGeom prst="rect">
                  <a:avLst/>
                </a:prstGeom>
                <a:solidFill>
                  <a:srgbClr val="92D0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2755" name="矩形 20"/>
                <p:cNvSpPr>
                  <a:spLocks noChangeArrowheads="1"/>
                </p:cNvSpPr>
                <p:nvPr/>
              </p:nvSpPr>
              <p:spPr bwMode="auto">
                <a:xfrm>
                  <a:off x="1291680" y="4250258"/>
                  <a:ext cx="1205086" cy="101453"/>
                </a:xfrm>
                <a:prstGeom prst="rect">
                  <a:avLst/>
                </a:prstGeom>
                <a:solidFill>
                  <a:srgbClr val="92D0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2756" name="矩形 21"/>
                <p:cNvSpPr>
                  <a:spLocks noChangeArrowheads="1"/>
                </p:cNvSpPr>
                <p:nvPr/>
              </p:nvSpPr>
              <p:spPr bwMode="auto">
                <a:xfrm>
                  <a:off x="2496766" y="3490913"/>
                  <a:ext cx="127372" cy="86201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2757" name="矩形 22"/>
                <p:cNvSpPr>
                  <a:spLocks noChangeArrowheads="1"/>
                </p:cNvSpPr>
                <p:nvPr/>
              </p:nvSpPr>
              <p:spPr bwMode="auto">
                <a:xfrm>
                  <a:off x="2490788" y="3476427"/>
                  <a:ext cx="1323054" cy="96589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72731" name="群組 24"/>
              <p:cNvGrpSpPr>
                <a:grpSpLocks/>
              </p:cNvGrpSpPr>
              <p:nvPr/>
            </p:nvGrpSpPr>
            <p:grpSpPr bwMode="auto">
              <a:xfrm flipH="1">
                <a:off x="5184067" y="3476427"/>
                <a:ext cx="3812043" cy="2438008"/>
                <a:chOff x="33757" y="3476427"/>
                <a:chExt cx="3780085" cy="2438008"/>
              </a:xfrm>
            </p:grpSpPr>
            <p:sp>
              <p:nvSpPr>
                <p:cNvPr id="72746" name="矩形 25"/>
                <p:cNvSpPr>
                  <a:spLocks noChangeArrowheads="1"/>
                </p:cNvSpPr>
                <p:nvPr/>
              </p:nvSpPr>
              <p:spPr bwMode="auto">
                <a:xfrm>
                  <a:off x="34925" y="5131784"/>
                  <a:ext cx="140004" cy="782651"/>
                </a:xfrm>
                <a:prstGeom prst="rect">
                  <a:avLst/>
                </a:prstGeom>
                <a:solidFill>
                  <a:srgbClr val="00B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2747" name="矩形 26"/>
                <p:cNvSpPr>
                  <a:spLocks noChangeArrowheads="1"/>
                </p:cNvSpPr>
                <p:nvPr/>
              </p:nvSpPr>
              <p:spPr bwMode="auto">
                <a:xfrm>
                  <a:off x="33757" y="5096788"/>
                  <a:ext cx="1256184" cy="13090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2748" name="矩形 27"/>
                <p:cNvSpPr>
                  <a:spLocks noChangeArrowheads="1"/>
                </p:cNvSpPr>
                <p:nvPr/>
              </p:nvSpPr>
              <p:spPr bwMode="auto">
                <a:xfrm>
                  <a:off x="1291680" y="4273320"/>
                  <a:ext cx="111968" cy="922568"/>
                </a:xfrm>
                <a:prstGeom prst="rect">
                  <a:avLst/>
                </a:prstGeom>
                <a:solidFill>
                  <a:srgbClr val="92D0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2749" name="矩形 28"/>
                <p:cNvSpPr>
                  <a:spLocks noChangeArrowheads="1"/>
                </p:cNvSpPr>
                <p:nvPr/>
              </p:nvSpPr>
              <p:spPr bwMode="auto">
                <a:xfrm>
                  <a:off x="1291680" y="4250258"/>
                  <a:ext cx="1205086" cy="101453"/>
                </a:xfrm>
                <a:prstGeom prst="rect">
                  <a:avLst/>
                </a:prstGeom>
                <a:solidFill>
                  <a:srgbClr val="92D0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2750" name="矩形 29"/>
                <p:cNvSpPr>
                  <a:spLocks noChangeArrowheads="1"/>
                </p:cNvSpPr>
                <p:nvPr/>
              </p:nvSpPr>
              <p:spPr bwMode="auto">
                <a:xfrm>
                  <a:off x="2496766" y="3490913"/>
                  <a:ext cx="127372" cy="86201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2751" name="矩形 30"/>
                <p:cNvSpPr>
                  <a:spLocks noChangeArrowheads="1"/>
                </p:cNvSpPr>
                <p:nvPr/>
              </p:nvSpPr>
              <p:spPr bwMode="auto">
                <a:xfrm>
                  <a:off x="2490788" y="3476427"/>
                  <a:ext cx="1323054" cy="96589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sp>
            <p:nvSpPr>
              <p:cNvPr id="72732" name="直角三角形 17"/>
              <p:cNvSpPr>
                <a:spLocks noChangeArrowheads="1"/>
              </p:cNvSpPr>
              <p:nvPr/>
            </p:nvSpPr>
            <p:spPr bwMode="auto">
              <a:xfrm>
                <a:off x="6588224" y="3921919"/>
                <a:ext cx="216024" cy="263165"/>
              </a:xfrm>
              <a:prstGeom prst="rtTriangle">
                <a:avLst/>
              </a:prstGeom>
              <a:gradFill rotWithShape="0">
                <a:gsLst>
                  <a:gs pos="0">
                    <a:srgbClr val="92D050"/>
                  </a:gs>
                  <a:gs pos="100000">
                    <a:srgbClr val="FFC000"/>
                  </a:gs>
                </a:gsLst>
                <a:lin ang="108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TW" altLang="en-US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2733" name="直角三角形 32"/>
              <p:cNvSpPr>
                <a:spLocks noChangeArrowheads="1"/>
              </p:cNvSpPr>
              <p:nvPr/>
            </p:nvSpPr>
            <p:spPr bwMode="auto">
              <a:xfrm flipH="1">
                <a:off x="2195735" y="3922133"/>
                <a:ext cx="218293" cy="263165"/>
              </a:xfrm>
              <a:prstGeom prst="rtTriangle">
                <a:avLst/>
              </a:prstGeom>
              <a:gradFill rotWithShape="0">
                <a:gsLst>
                  <a:gs pos="0">
                    <a:srgbClr val="92D050"/>
                  </a:gs>
                  <a:gs pos="100000">
                    <a:srgbClr val="FFC000"/>
                  </a:gs>
                </a:gsLst>
                <a:lin ang="108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TW" altLang="en-US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2734" name="直角三角形 33"/>
              <p:cNvSpPr>
                <a:spLocks noChangeArrowheads="1"/>
              </p:cNvSpPr>
              <p:nvPr/>
            </p:nvSpPr>
            <p:spPr bwMode="auto">
              <a:xfrm flipH="1">
                <a:off x="988462" y="4766296"/>
                <a:ext cx="218293" cy="263165"/>
              </a:xfrm>
              <a:prstGeom prst="rtTriangle">
                <a:avLst/>
              </a:prstGeom>
              <a:gradFill rotWithShape="0">
                <a:gsLst>
                  <a:gs pos="0">
                    <a:srgbClr val="00B0F0"/>
                  </a:gs>
                  <a:gs pos="100000">
                    <a:srgbClr val="92D050"/>
                  </a:gs>
                </a:gsLst>
                <a:lin ang="108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TW" altLang="en-US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2735" name="直角三角形 34"/>
              <p:cNvSpPr>
                <a:spLocks noChangeArrowheads="1"/>
              </p:cNvSpPr>
              <p:nvPr/>
            </p:nvSpPr>
            <p:spPr bwMode="auto">
              <a:xfrm>
                <a:off x="7812359" y="4769874"/>
                <a:ext cx="218457" cy="263165"/>
              </a:xfrm>
              <a:prstGeom prst="rtTriangle">
                <a:avLst/>
              </a:prstGeom>
              <a:gradFill rotWithShape="0">
                <a:gsLst>
                  <a:gs pos="0">
                    <a:srgbClr val="00B0F0"/>
                  </a:gs>
                  <a:gs pos="100000">
                    <a:srgbClr val="92D050"/>
                  </a:gs>
                </a:gsLst>
                <a:lin ang="108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TW" altLang="en-US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2736" name="矩形 35"/>
              <p:cNvSpPr>
                <a:spLocks noChangeArrowheads="1"/>
              </p:cNvSpPr>
              <p:nvPr/>
            </p:nvSpPr>
            <p:spPr bwMode="auto">
              <a:xfrm>
                <a:off x="1331639" y="3429000"/>
                <a:ext cx="864096" cy="504056"/>
              </a:xfrm>
              <a:prstGeom prst="rect">
                <a:avLst/>
              </a:pr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高中</a:t>
                </a:r>
              </a:p>
            </p:txBody>
          </p:sp>
          <p:sp>
            <p:nvSpPr>
              <p:cNvPr id="72737" name="矩形 36"/>
              <p:cNvSpPr>
                <a:spLocks noChangeArrowheads="1"/>
              </p:cNvSpPr>
              <p:nvPr/>
            </p:nvSpPr>
            <p:spPr bwMode="auto">
              <a:xfrm>
                <a:off x="2509910" y="2759945"/>
                <a:ext cx="864096" cy="504056"/>
              </a:xfrm>
              <a:prstGeom prst="rect">
                <a:avLst/>
              </a:pr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大學</a:t>
                </a:r>
              </a:p>
            </p:txBody>
          </p:sp>
          <p:sp>
            <p:nvSpPr>
              <p:cNvPr id="72738" name="矩形 37"/>
              <p:cNvSpPr>
                <a:spLocks noChangeArrowheads="1"/>
              </p:cNvSpPr>
              <p:nvPr/>
            </p:nvSpPr>
            <p:spPr bwMode="auto">
              <a:xfrm>
                <a:off x="7956376" y="4365104"/>
                <a:ext cx="864096" cy="504056"/>
              </a:xfrm>
              <a:prstGeom prst="rect">
                <a:avLst/>
              </a:pr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國中</a:t>
                </a:r>
              </a:p>
            </p:txBody>
          </p:sp>
          <p:sp>
            <p:nvSpPr>
              <p:cNvPr id="72739" name="矩形 38"/>
              <p:cNvSpPr>
                <a:spLocks noChangeArrowheads="1"/>
              </p:cNvSpPr>
              <p:nvPr/>
            </p:nvSpPr>
            <p:spPr bwMode="auto">
              <a:xfrm>
                <a:off x="6804248" y="3442392"/>
                <a:ext cx="864096" cy="634679"/>
              </a:xfrm>
              <a:prstGeom prst="rect">
                <a:avLst/>
              </a:pr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zh-TW" altLang="en-US" sz="1600">
                    <a:latin typeface="微軟正黑體" pitchFamily="34" charset="-120"/>
                    <a:ea typeface="微軟正黑體" pitchFamily="34" charset="-120"/>
                  </a:rPr>
                  <a:t>高職</a:t>
                </a:r>
                <a:r>
                  <a:rPr lang="en-US" altLang="zh-TW" sz="1600">
                    <a:latin typeface="微軟正黑體" pitchFamily="34" charset="-120"/>
                    <a:ea typeface="微軟正黑體" pitchFamily="34" charset="-120"/>
                  </a:rPr>
                  <a:t>/</a:t>
                </a:r>
                <a:r>
                  <a:rPr lang="zh-TW" altLang="en-US" sz="1600">
                    <a:latin typeface="微軟正黑體" pitchFamily="34" charset="-120"/>
                    <a:ea typeface="微軟正黑體" pitchFamily="34" charset="-120"/>
                  </a:rPr>
                  <a:t>五專</a:t>
                </a:r>
              </a:p>
            </p:txBody>
          </p:sp>
          <p:sp>
            <p:nvSpPr>
              <p:cNvPr id="72740" name="矩形 39"/>
              <p:cNvSpPr>
                <a:spLocks noChangeArrowheads="1"/>
              </p:cNvSpPr>
              <p:nvPr/>
            </p:nvSpPr>
            <p:spPr bwMode="auto">
              <a:xfrm>
                <a:off x="5652120" y="2773338"/>
                <a:ext cx="864096" cy="655662"/>
              </a:xfrm>
              <a:prstGeom prst="rect">
                <a:avLst/>
              </a:pr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zh-TW" altLang="en-US" sz="1600">
                    <a:latin typeface="微軟正黑體" pitchFamily="34" charset="-120"/>
                    <a:ea typeface="微軟正黑體" pitchFamily="34" charset="-120"/>
                  </a:rPr>
                  <a:t>大學</a:t>
                </a:r>
                <a:r>
                  <a:rPr lang="en-US" altLang="zh-TW" sz="1600">
                    <a:latin typeface="微軟正黑體" pitchFamily="34" charset="-120"/>
                    <a:ea typeface="微軟正黑體" pitchFamily="34" charset="-120"/>
                  </a:rPr>
                  <a:t>/</a:t>
                </a:r>
                <a:r>
                  <a:rPr lang="zh-TW" altLang="en-US" sz="1600">
                    <a:latin typeface="微軟正黑體" pitchFamily="34" charset="-120"/>
                    <a:ea typeface="微軟正黑體" pitchFamily="34" charset="-120"/>
                  </a:rPr>
                  <a:t>二專</a:t>
                </a:r>
              </a:p>
            </p:txBody>
          </p:sp>
          <p:sp>
            <p:nvSpPr>
              <p:cNvPr id="72741" name="矩形 40"/>
              <p:cNvSpPr>
                <a:spLocks noChangeArrowheads="1"/>
              </p:cNvSpPr>
              <p:nvPr/>
            </p:nvSpPr>
            <p:spPr bwMode="auto">
              <a:xfrm>
                <a:off x="3904889" y="844662"/>
                <a:ext cx="1190206" cy="504056"/>
              </a:xfrm>
              <a:prstGeom prst="rect">
                <a:avLst/>
              </a:pr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研究所</a:t>
                </a:r>
              </a:p>
            </p:txBody>
          </p:sp>
          <p:grpSp>
            <p:nvGrpSpPr>
              <p:cNvPr id="72742" name="群組 41"/>
              <p:cNvGrpSpPr>
                <a:grpSpLocks/>
              </p:cNvGrpSpPr>
              <p:nvPr/>
            </p:nvGrpSpPr>
            <p:grpSpPr bwMode="auto">
              <a:xfrm rot="-1116729">
                <a:off x="233223" y="487870"/>
                <a:ext cx="8505043" cy="4119887"/>
                <a:chOff x="-1097941" y="1152808"/>
                <a:chExt cx="6198322" cy="4200461"/>
              </a:xfrm>
            </p:grpSpPr>
            <p:sp>
              <p:nvSpPr>
                <p:cNvPr id="93" name="圖案 92"/>
                <p:cNvSpPr/>
                <p:nvPr/>
              </p:nvSpPr>
              <p:spPr>
                <a:xfrm rot="474396">
                  <a:off x="-1097647" y="1150812"/>
                  <a:ext cx="2472068" cy="2286638"/>
                </a:xfrm>
                <a:prstGeom prst="swooshArrow">
                  <a:avLst>
                    <a:gd name="adj1" fmla="val 16310"/>
                    <a:gd name="adj2" fmla="val 3137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94" name="手繪多邊形 93"/>
                <p:cNvSpPr/>
                <p:nvPr/>
              </p:nvSpPr>
              <p:spPr>
                <a:xfrm>
                  <a:off x="-513477" y="1254253"/>
                  <a:ext cx="1645214" cy="650941"/>
                </a:xfrm>
                <a:custGeom>
                  <a:avLst/>
                  <a:gdLst>
                    <a:gd name="connsiteX0" fmla="*/ 0 w 1654048"/>
                    <a:gd name="connsiteY0" fmla="*/ 0 h 650240"/>
                    <a:gd name="connsiteX1" fmla="*/ 1654048 w 1654048"/>
                    <a:gd name="connsiteY1" fmla="*/ 0 h 650240"/>
                    <a:gd name="connsiteX2" fmla="*/ 1654048 w 1654048"/>
                    <a:gd name="connsiteY2" fmla="*/ 650240 h 650240"/>
                    <a:gd name="connsiteX3" fmla="*/ 0 w 1654048"/>
                    <a:gd name="connsiteY3" fmla="*/ 650240 h 650240"/>
                    <a:gd name="connsiteX4" fmla="*/ 0 w 1654048"/>
                    <a:gd name="connsiteY4" fmla="*/ 0 h 650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54048" h="650240">
                      <a:moveTo>
                        <a:pt x="0" y="0"/>
                      </a:moveTo>
                      <a:lnTo>
                        <a:pt x="1654048" y="0"/>
                      </a:lnTo>
                      <a:lnTo>
                        <a:pt x="1654048" y="650240"/>
                      </a:lnTo>
                      <a:lnTo>
                        <a:pt x="0" y="65024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</p:spPr>
              <p:style>
                <a:lnRef idx="0">
                  <a:schemeClr val="dk1">
                    <a:alpha val="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45720" rIns="45720" spcCol="1270" anchor="b"/>
                <a:lstStyle/>
                <a:p>
                  <a:pPr algn="ctr" defTabSz="1600200" eaLnBrk="1" hangingPunct="1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zh-TW" altLang="en-US" sz="3600" dirty="0"/>
                </a:p>
              </p:txBody>
            </p:sp>
            <p:sp>
              <p:nvSpPr>
                <p:cNvPr id="95" name="圖案 94"/>
                <p:cNvSpPr/>
                <p:nvPr/>
              </p:nvSpPr>
              <p:spPr>
                <a:xfrm rot="1561976" flipH="1">
                  <a:off x="2638105" y="2884857"/>
                  <a:ext cx="2442335" cy="2438943"/>
                </a:xfrm>
                <a:prstGeom prst="swooshArrow">
                  <a:avLst>
                    <a:gd name="adj1" fmla="val 16310"/>
                    <a:gd name="adj2" fmla="val 3137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</p:grpSp>
        <p:sp>
          <p:nvSpPr>
            <p:cNvPr id="65" name="向右箭號 64"/>
            <p:cNvSpPr/>
            <p:nvPr/>
          </p:nvSpPr>
          <p:spPr bwMode="auto">
            <a:xfrm>
              <a:off x="470088" y="6247084"/>
              <a:ext cx="523491" cy="360339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6" name="向右箭號 65"/>
            <p:cNvSpPr/>
            <p:nvPr/>
          </p:nvSpPr>
          <p:spPr bwMode="auto">
            <a:xfrm flipH="1">
              <a:off x="8223083" y="6257840"/>
              <a:ext cx="468480" cy="358546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7" name="弧形 51"/>
            <p:cNvSpPr/>
            <p:nvPr/>
          </p:nvSpPr>
          <p:spPr bwMode="auto">
            <a:xfrm>
              <a:off x="3143388" y="2268714"/>
              <a:ext cx="3734927" cy="1441193"/>
            </a:xfrm>
            <a:custGeom>
              <a:avLst/>
              <a:gdLst>
                <a:gd name="connsiteX0" fmla="*/ 2713 w 2880389"/>
                <a:gd name="connsiteY0" fmla="*/ 646379 h 1377254"/>
                <a:gd name="connsiteX1" fmla="*/ 1450271 w 2880389"/>
                <a:gd name="connsiteY1" fmla="*/ 17 h 1377254"/>
                <a:gd name="connsiteX2" fmla="*/ 2880390 w 2880389"/>
                <a:gd name="connsiteY2" fmla="*/ 688457 h 1377254"/>
                <a:gd name="connsiteX3" fmla="*/ 1440195 w 2880389"/>
                <a:gd name="connsiteY3" fmla="*/ 688627 h 1377254"/>
                <a:gd name="connsiteX4" fmla="*/ 2713 w 2880389"/>
                <a:gd name="connsiteY4" fmla="*/ 646379 h 1377254"/>
                <a:gd name="connsiteX0" fmla="*/ 2713 w 2880389"/>
                <a:gd name="connsiteY0" fmla="*/ 646379 h 1377254"/>
                <a:gd name="connsiteX1" fmla="*/ 1450271 w 2880389"/>
                <a:gd name="connsiteY1" fmla="*/ 17 h 1377254"/>
                <a:gd name="connsiteX2" fmla="*/ 2880390 w 2880389"/>
                <a:gd name="connsiteY2" fmla="*/ 688457 h 1377254"/>
                <a:gd name="connsiteX0" fmla="*/ 0 w 3487277"/>
                <a:gd name="connsiteY0" fmla="*/ 646379 h 1640957"/>
                <a:gd name="connsiteX1" fmla="*/ 1447558 w 3487277"/>
                <a:gd name="connsiteY1" fmla="*/ 17 h 1640957"/>
                <a:gd name="connsiteX2" fmla="*/ 2877677 w 3487277"/>
                <a:gd name="connsiteY2" fmla="*/ 688457 h 1640957"/>
                <a:gd name="connsiteX3" fmla="*/ 1437482 w 3487277"/>
                <a:gd name="connsiteY3" fmla="*/ 688627 h 1640957"/>
                <a:gd name="connsiteX4" fmla="*/ 0 w 3487277"/>
                <a:gd name="connsiteY4" fmla="*/ 646379 h 1640957"/>
                <a:gd name="connsiteX0" fmla="*/ 0 w 3487277"/>
                <a:gd name="connsiteY0" fmla="*/ 646379 h 1640957"/>
                <a:gd name="connsiteX1" fmla="*/ 1447558 w 3487277"/>
                <a:gd name="connsiteY1" fmla="*/ 17 h 1640957"/>
                <a:gd name="connsiteX2" fmla="*/ 3487277 w 3487277"/>
                <a:gd name="connsiteY2" fmla="*/ 1640957 h 1640957"/>
                <a:gd name="connsiteX0" fmla="*/ 266700 w 3753977"/>
                <a:gd name="connsiteY0" fmla="*/ 646379 h 1640957"/>
                <a:gd name="connsiteX1" fmla="*/ 1714258 w 3753977"/>
                <a:gd name="connsiteY1" fmla="*/ 17 h 1640957"/>
                <a:gd name="connsiteX2" fmla="*/ 3144377 w 3753977"/>
                <a:gd name="connsiteY2" fmla="*/ 688457 h 1640957"/>
                <a:gd name="connsiteX3" fmla="*/ 1704182 w 3753977"/>
                <a:gd name="connsiteY3" fmla="*/ 688627 h 1640957"/>
                <a:gd name="connsiteX4" fmla="*/ 266700 w 3753977"/>
                <a:gd name="connsiteY4" fmla="*/ 646379 h 1640957"/>
                <a:gd name="connsiteX0" fmla="*/ 0 w 3753977"/>
                <a:gd name="connsiteY0" fmla="*/ 884504 h 1640957"/>
                <a:gd name="connsiteX1" fmla="*/ 1714258 w 3753977"/>
                <a:gd name="connsiteY1" fmla="*/ 17 h 1640957"/>
                <a:gd name="connsiteX2" fmla="*/ 3753977 w 3753977"/>
                <a:gd name="connsiteY2" fmla="*/ 1640957 h 1640957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753977 w 3753977"/>
                <a:gd name="connsiteY2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753977 w 3753977"/>
                <a:gd name="connsiteY2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102500 w 3753977"/>
                <a:gd name="connsiteY2" fmla="*/ 786157 h 1644098"/>
                <a:gd name="connsiteX3" fmla="*/ 3753977 w 3753977"/>
                <a:gd name="connsiteY3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035825 w 3753977"/>
                <a:gd name="connsiteY2" fmla="*/ 954297 h 1644098"/>
                <a:gd name="connsiteX3" fmla="*/ 3753977 w 3753977"/>
                <a:gd name="connsiteY3" fmla="*/ 1644098 h 1644098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714258 w 3753977"/>
                <a:gd name="connsiteY1" fmla="*/ 1381 h 1642321"/>
                <a:gd name="connsiteX2" fmla="*/ 3035825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714258 w 3753977"/>
                <a:gd name="connsiteY1" fmla="*/ 1381 h 1642321"/>
                <a:gd name="connsiteX2" fmla="*/ 3140600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40600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21550 w 3753977"/>
                <a:gd name="connsiteY2" fmla="*/ 994555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21550 w 3753977"/>
                <a:gd name="connsiteY2" fmla="*/ 994555 h 1642321"/>
                <a:gd name="connsiteX3" fmla="*/ 3753977 w 3753977"/>
                <a:gd name="connsiteY3" fmla="*/ 1642321 h 1642321"/>
                <a:gd name="connsiteX0" fmla="*/ 266700 w 3753977"/>
                <a:gd name="connsiteY0" fmla="*/ 595457 h 1590035"/>
                <a:gd name="connsiteX1" fmla="*/ 1647583 w 3753977"/>
                <a:gd name="connsiteY1" fmla="*/ 1639 h 1590035"/>
                <a:gd name="connsiteX2" fmla="*/ 3030077 w 3753977"/>
                <a:gd name="connsiteY2" fmla="*/ 742622 h 1590035"/>
                <a:gd name="connsiteX3" fmla="*/ 1704182 w 3753977"/>
                <a:gd name="connsiteY3" fmla="*/ 637705 h 1590035"/>
                <a:gd name="connsiteX4" fmla="*/ 266700 w 3753977"/>
                <a:gd name="connsiteY4" fmla="*/ 595457 h 1590035"/>
                <a:gd name="connsiteX0" fmla="*/ 0 w 3753977"/>
                <a:gd name="connsiteY0" fmla="*/ 833582 h 1590035"/>
                <a:gd name="connsiteX1" fmla="*/ 1514233 w 3753977"/>
                <a:gd name="connsiteY1" fmla="*/ 12148 h 1590035"/>
                <a:gd name="connsiteX2" fmla="*/ 3121550 w 3753977"/>
                <a:gd name="connsiteY2" fmla="*/ 942269 h 1590035"/>
                <a:gd name="connsiteX3" fmla="*/ 3753977 w 3753977"/>
                <a:gd name="connsiteY3" fmla="*/ 1590035 h 1590035"/>
                <a:gd name="connsiteX0" fmla="*/ 247650 w 3734927"/>
                <a:gd name="connsiteY0" fmla="*/ 595457 h 1590035"/>
                <a:gd name="connsiteX1" fmla="*/ 1628533 w 3734927"/>
                <a:gd name="connsiteY1" fmla="*/ 1639 h 1590035"/>
                <a:gd name="connsiteX2" fmla="*/ 3011027 w 3734927"/>
                <a:gd name="connsiteY2" fmla="*/ 742622 h 1590035"/>
                <a:gd name="connsiteX3" fmla="*/ 1685132 w 3734927"/>
                <a:gd name="connsiteY3" fmla="*/ 637705 h 1590035"/>
                <a:gd name="connsiteX4" fmla="*/ 247650 w 3734927"/>
                <a:gd name="connsiteY4" fmla="*/ 595457 h 1590035"/>
                <a:gd name="connsiteX0" fmla="*/ 0 w 3734927"/>
                <a:gd name="connsiteY0" fmla="*/ 1127826 h 1590035"/>
                <a:gd name="connsiteX1" fmla="*/ 1495183 w 3734927"/>
                <a:gd name="connsiteY1" fmla="*/ 12148 h 1590035"/>
                <a:gd name="connsiteX2" fmla="*/ 3102500 w 3734927"/>
                <a:gd name="connsiteY2" fmla="*/ 942269 h 1590035"/>
                <a:gd name="connsiteX3" fmla="*/ 3734927 w 3734927"/>
                <a:gd name="connsiteY3" fmla="*/ 1590035 h 1590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4927" h="1590035" stroke="0" extrusionOk="0">
                  <a:moveTo>
                    <a:pt x="247650" y="595457"/>
                  </a:moveTo>
                  <a:cubicBezTo>
                    <a:pt x="294582" y="230374"/>
                    <a:pt x="1167970" y="-22889"/>
                    <a:pt x="1628533" y="1639"/>
                  </a:cubicBezTo>
                  <a:cubicBezTo>
                    <a:pt x="2089096" y="26167"/>
                    <a:pt x="2934632" y="711039"/>
                    <a:pt x="3011027" y="742622"/>
                  </a:cubicBezTo>
                  <a:lnTo>
                    <a:pt x="1685132" y="637705"/>
                  </a:lnTo>
                  <a:lnTo>
                    <a:pt x="247650" y="595457"/>
                  </a:lnTo>
                  <a:close/>
                </a:path>
                <a:path w="3734927" h="1590035" fill="none">
                  <a:moveTo>
                    <a:pt x="0" y="1127826"/>
                  </a:moveTo>
                  <a:cubicBezTo>
                    <a:pt x="46932" y="762743"/>
                    <a:pt x="730227" y="9589"/>
                    <a:pt x="1495183" y="12148"/>
                  </a:cubicBezTo>
                  <a:cubicBezTo>
                    <a:pt x="2010679" y="-11773"/>
                    <a:pt x="2762547" y="668779"/>
                    <a:pt x="3102500" y="942269"/>
                  </a:cubicBezTo>
                  <a:cubicBezTo>
                    <a:pt x="3432928" y="1268303"/>
                    <a:pt x="3624760" y="1440039"/>
                    <a:pt x="3734927" y="1590035"/>
                  </a:cubicBezTo>
                </a:path>
              </a:pathLst>
            </a:custGeom>
            <a:noFill/>
            <a:ln w="60325" cap="flat" cmpd="sng" algn="ctr">
              <a:gradFill>
                <a:gsLst>
                  <a:gs pos="0">
                    <a:schemeClr val="tx2">
                      <a:lumMod val="40000"/>
                      <a:lumOff val="60000"/>
                    </a:schemeClr>
                  </a:gs>
                  <a:gs pos="50000">
                    <a:schemeClr val="tx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  <a:lin ang="5400000" scaled="0"/>
              </a:gradFill>
              <a:prstDash val="solid"/>
              <a:bevel/>
              <a:headEnd type="stealth" w="lg" len="lg"/>
              <a:tailEnd type="none" w="med" len="med"/>
            </a:ln>
            <a:effectLst>
              <a:outerShdw blurRad="50800" dist="50800" sx="1000" sy="1000" algn="ctr" rotWithShape="0">
                <a:srgbClr val="000000">
                  <a:alpha val="43137"/>
                </a:srgb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8" name="弧形 51"/>
            <p:cNvSpPr/>
            <p:nvPr/>
          </p:nvSpPr>
          <p:spPr bwMode="auto">
            <a:xfrm flipH="1">
              <a:off x="2268538" y="2276872"/>
              <a:ext cx="3665860" cy="1441193"/>
            </a:xfrm>
            <a:custGeom>
              <a:avLst/>
              <a:gdLst>
                <a:gd name="connsiteX0" fmla="*/ 2713 w 2880389"/>
                <a:gd name="connsiteY0" fmla="*/ 646379 h 1377254"/>
                <a:gd name="connsiteX1" fmla="*/ 1450271 w 2880389"/>
                <a:gd name="connsiteY1" fmla="*/ 17 h 1377254"/>
                <a:gd name="connsiteX2" fmla="*/ 2880390 w 2880389"/>
                <a:gd name="connsiteY2" fmla="*/ 688457 h 1377254"/>
                <a:gd name="connsiteX3" fmla="*/ 1440195 w 2880389"/>
                <a:gd name="connsiteY3" fmla="*/ 688627 h 1377254"/>
                <a:gd name="connsiteX4" fmla="*/ 2713 w 2880389"/>
                <a:gd name="connsiteY4" fmla="*/ 646379 h 1377254"/>
                <a:gd name="connsiteX0" fmla="*/ 2713 w 2880389"/>
                <a:gd name="connsiteY0" fmla="*/ 646379 h 1377254"/>
                <a:gd name="connsiteX1" fmla="*/ 1450271 w 2880389"/>
                <a:gd name="connsiteY1" fmla="*/ 17 h 1377254"/>
                <a:gd name="connsiteX2" fmla="*/ 2880390 w 2880389"/>
                <a:gd name="connsiteY2" fmla="*/ 688457 h 1377254"/>
                <a:gd name="connsiteX0" fmla="*/ 0 w 3487277"/>
                <a:gd name="connsiteY0" fmla="*/ 646379 h 1640957"/>
                <a:gd name="connsiteX1" fmla="*/ 1447558 w 3487277"/>
                <a:gd name="connsiteY1" fmla="*/ 17 h 1640957"/>
                <a:gd name="connsiteX2" fmla="*/ 2877677 w 3487277"/>
                <a:gd name="connsiteY2" fmla="*/ 688457 h 1640957"/>
                <a:gd name="connsiteX3" fmla="*/ 1437482 w 3487277"/>
                <a:gd name="connsiteY3" fmla="*/ 688627 h 1640957"/>
                <a:gd name="connsiteX4" fmla="*/ 0 w 3487277"/>
                <a:gd name="connsiteY4" fmla="*/ 646379 h 1640957"/>
                <a:gd name="connsiteX0" fmla="*/ 0 w 3487277"/>
                <a:gd name="connsiteY0" fmla="*/ 646379 h 1640957"/>
                <a:gd name="connsiteX1" fmla="*/ 1447558 w 3487277"/>
                <a:gd name="connsiteY1" fmla="*/ 17 h 1640957"/>
                <a:gd name="connsiteX2" fmla="*/ 3487277 w 3487277"/>
                <a:gd name="connsiteY2" fmla="*/ 1640957 h 1640957"/>
                <a:gd name="connsiteX0" fmla="*/ 266700 w 3753977"/>
                <a:gd name="connsiteY0" fmla="*/ 646379 h 1640957"/>
                <a:gd name="connsiteX1" fmla="*/ 1714258 w 3753977"/>
                <a:gd name="connsiteY1" fmla="*/ 17 h 1640957"/>
                <a:gd name="connsiteX2" fmla="*/ 3144377 w 3753977"/>
                <a:gd name="connsiteY2" fmla="*/ 688457 h 1640957"/>
                <a:gd name="connsiteX3" fmla="*/ 1704182 w 3753977"/>
                <a:gd name="connsiteY3" fmla="*/ 688627 h 1640957"/>
                <a:gd name="connsiteX4" fmla="*/ 266700 w 3753977"/>
                <a:gd name="connsiteY4" fmla="*/ 646379 h 1640957"/>
                <a:gd name="connsiteX0" fmla="*/ 0 w 3753977"/>
                <a:gd name="connsiteY0" fmla="*/ 884504 h 1640957"/>
                <a:gd name="connsiteX1" fmla="*/ 1714258 w 3753977"/>
                <a:gd name="connsiteY1" fmla="*/ 17 h 1640957"/>
                <a:gd name="connsiteX2" fmla="*/ 3753977 w 3753977"/>
                <a:gd name="connsiteY2" fmla="*/ 1640957 h 1640957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753977 w 3753977"/>
                <a:gd name="connsiteY2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753977 w 3753977"/>
                <a:gd name="connsiteY2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102500 w 3753977"/>
                <a:gd name="connsiteY2" fmla="*/ 786157 h 1644098"/>
                <a:gd name="connsiteX3" fmla="*/ 3753977 w 3753977"/>
                <a:gd name="connsiteY3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035825 w 3753977"/>
                <a:gd name="connsiteY2" fmla="*/ 954297 h 1644098"/>
                <a:gd name="connsiteX3" fmla="*/ 3753977 w 3753977"/>
                <a:gd name="connsiteY3" fmla="*/ 1644098 h 1644098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714258 w 3753977"/>
                <a:gd name="connsiteY1" fmla="*/ 1381 h 1642321"/>
                <a:gd name="connsiteX2" fmla="*/ 3035825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714258 w 3753977"/>
                <a:gd name="connsiteY1" fmla="*/ 1381 h 1642321"/>
                <a:gd name="connsiteX2" fmla="*/ 3140600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40600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21550 w 3753977"/>
                <a:gd name="connsiteY2" fmla="*/ 994555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21550 w 3753977"/>
                <a:gd name="connsiteY2" fmla="*/ 994555 h 1642321"/>
                <a:gd name="connsiteX3" fmla="*/ 3753977 w 3753977"/>
                <a:gd name="connsiteY3" fmla="*/ 1642321 h 1642321"/>
                <a:gd name="connsiteX0" fmla="*/ 266700 w 3753977"/>
                <a:gd name="connsiteY0" fmla="*/ 595457 h 1590035"/>
                <a:gd name="connsiteX1" fmla="*/ 1647583 w 3753977"/>
                <a:gd name="connsiteY1" fmla="*/ 1639 h 1590035"/>
                <a:gd name="connsiteX2" fmla="*/ 3030077 w 3753977"/>
                <a:gd name="connsiteY2" fmla="*/ 742622 h 1590035"/>
                <a:gd name="connsiteX3" fmla="*/ 1704182 w 3753977"/>
                <a:gd name="connsiteY3" fmla="*/ 637705 h 1590035"/>
                <a:gd name="connsiteX4" fmla="*/ 266700 w 3753977"/>
                <a:gd name="connsiteY4" fmla="*/ 595457 h 1590035"/>
                <a:gd name="connsiteX0" fmla="*/ 0 w 3753977"/>
                <a:gd name="connsiteY0" fmla="*/ 833582 h 1590035"/>
                <a:gd name="connsiteX1" fmla="*/ 1514233 w 3753977"/>
                <a:gd name="connsiteY1" fmla="*/ 12148 h 1590035"/>
                <a:gd name="connsiteX2" fmla="*/ 3121550 w 3753977"/>
                <a:gd name="connsiteY2" fmla="*/ 942269 h 1590035"/>
                <a:gd name="connsiteX3" fmla="*/ 3753977 w 3753977"/>
                <a:gd name="connsiteY3" fmla="*/ 1590035 h 1590035"/>
                <a:gd name="connsiteX0" fmla="*/ 247293 w 3734570"/>
                <a:gd name="connsiteY0" fmla="*/ 595457 h 1590035"/>
                <a:gd name="connsiteX1" fmla="*/ 1628176 w 3734570"/>
                <a:gd name="connsiteY1" fmla="*/ 1639 h 1590035"/>
                <a:gd name="connsiteX2" fmla="*/ 3010670 w 3734570"/>
                <a:gd name="connsiteY2" fmla="*/ 742622 h 1590035"/>
                <a:gd name="connsiteX3" fmla="*/ 1684775 w 3734570"/>
                <a:gd name="connsiteY3" fmla="*/ 637705 h 1590035"/>
                <a:gd name="connsiteX4" fmla="*/ 247293 w 3734570"/>
                <a:gd name="connsiteY4" fmla="*/ 595457 h 1590035"/>
                <a:gd name="connsiteX0" fmla="*/ 0 w 3734570"/>
                <a:gd name="connsiteY0" fmla="*/ 1085791 h 1590035"/>
                <a:gd name="connsiteX1" fmla="*/ 1494826 w 3734570"/>
                <a:gd name="connsiteY1" fmla="*/ 12148 h 1590035"/>
                <a:gd name="connsiteX2" fmla="*/ 3102143 w 3734570"/>
                <a:gd name="connsiteY2" fmla="*/ 942269 h 1590035"/>
                <a:gd name="connsiteX3" fmla="*/ 3734570 w 3734570"/>
                <a:gd name="connsiteY3" fmla="*/ 1590035 h 1590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4570" h="1590035" stroke="0" extrusionOk="0">
                  <a:moveTo>
                    <a:pt x="247293" y="595457"/>
                  </a:moveTo>
                  <a:cubicBezTo>
                    <a:pt x="294225" y="230374"/>
                    <a:pt x="1167613" y="-22889"/>
                    <a:pt x="1628176" y="1639"/>
                  </a:cubicBezTo>
                  <a:cubicBezTo>
                    <a:pt x="2088739" y="26167"/>
                    <a:pt x="2934275" y="711039"/>
                    <a:pt x="3010670" y="742622"/>
                  </a:cubicBezTo>
                  <a:lnTo>
                    <a:pt x="1684775" y="637705"/>
                  </a:lnTo>
                  <a:lnTo>
                    <a:pt x="247293" y="595457"/>
                  </a:lnTo>
                  <a:close/>
                </a:path>
                <a:path w="3734570" h="1590035" fill="none">
                  <a:moveTo>
                    <a:pt x="0" y="1085791"/>
                  </a:moveTo>
                  <a:cubicBezTo>
                    <a:pt x="46932" y="720708"/>
                    <a:pt x="729870" y="9589"/>
                    <a:pt x="1494826" y="12148"/>
                  </a:cubicBezTo>
                  <a:cubicBezTo>
                    <a:pt x="2010322" y="-11773"/>
                    <a:pt x="2762190" y="668779"/>
                    <a:pt x="3102143" y="942269"/>
                  </a:cubicBezTo>
                  <a:cubicBezTo>
                    <a:pt x="3432571" y="1268303"/>
                    <a:pt x="3624403" y="1440039"/>
                    <a:pt x="3734570" y="1590035"/>
                  </a:cubicBezTo>
                </a:path>
              </a:pathLst>
            </a:custGeom>
            <a:noFill/>
            <a:ln w="60325" cap="flat" cmpd="sng" algn="ctr">
              <a:gradFill>
                <a:gsLst>
                  <a:gs pos="0">
                    <a:srgbClr val="FFC000"/>
                  </a:gs>
                  <a:gs pos="50000">
                    <a:srgbClr val="FFC000"/>
                  </a:gs>
                  <a:gs pos="100000">
                    <a:schemeClr val="bg1"/>
                  </a:gs>
                </a:gsLst>
                <a:lin ang="5400000" scaled="0"/>
              </a:gradFill>
              <a:prstDash val="solid"/>
              <a:bevel/>
              <a:headEnd type="stealth" w="lg" len="lg"/>
              <a:tailEnd type="none" w="med" len="med"/>
            </a:ln>
            <a:effectLst>
              <a:outerShdw blurRad="50800" dist="50800" sx="1000" sy="1000" algn="ctr" rotWithShape="0">
                <a:srgbClr val="000000">
                  <a:alpha val="43137"/>
                </a:srgb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3" name="向下箭號圖說文字 4"/>
          <p:cNvGrpSpPr>
            <a:grpSpLocks/>
          </p:cNvGrpSpPr>
          <p:nvPr/>
        </p:nvGrpSpPr>
        <p:grpSpPr bwMode="auto">
          <a:xfrm>
            <a:off x="5849938" y="561975"/>
            <a:ext cx="2981325" cy="1716088"/>
            <a:chOff x="3685" y="354"/>
            <a:chExt cx="1878" cy="1081"/>
          </a:xfrm>
        </p:grpSpPr>
        <p:pic>
          <p:nvPicPr>
            <p:cNvPr id="81971" name="向下箭號圖說文字 4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5" y="354"/>
              <a:ext cx="1878" cy="1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72" name="Text Box 5"/>
            <p:cNvSpPr txBox="1">
              <a:spLocks noChangeArrowheads="1"/>
            </p:cNvSpPr>
            <p:nvPr/>
          </p:nvSpPr>
          <p:spPr bwMode="auto">
            <a:xfrm>
              <a:off x="3740" y="362"/>
              <a:ext cx="1769" cy="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九年級統整</a:t>
              </a:r>
              <a:r>
                <a:rPr kumimoji="0"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/>
              </a:r>
              <a:br>
                <a:rPr kumimoji="0"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</a:br>
              <a:r>
                <a:rPr kumimoji="0"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評估與決定</a:t>
              </a:r>
            </a:p>
          </p:txBody>
        </p:sp>
      </p:grp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942017"/>
              </p:ext>
            </p:extLst>
          </p:nvPr>
        </p:nvGraphicFramePr>
        <p:xfrm>
          <a:off x="724318" y="2862595"/>
          <a:ext cx="8064500" cy="3729250"/>
        </p:xfrm>
        <a:graphic>
          <a:graphicData uri="http://schemas.openxmlformats.org/drawingml/2006/table">
            <a:tbl>
              <a:tblPr/>
              <a:tblGrid>
                <a:gridCol w="1554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9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74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5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8109">
                <a:tc>
                  <a:txBody>
                    <a:bodyPr/>
                    <a:lstStyle/>
                    <a:p>
                      <a:pPr marL="247650" marR="0" lvl="0" indent="-24765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四、生涯統整面面觀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 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13-14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學生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九年級第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2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學期初（約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3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月）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5569">
                <a:tc>
                  <a:txBody>
                    <a:bodyPr/>
                    <a:lstStyle/>
                    <a:p>
                      <a:pPr marL="247650" marR="0" lvl="0" indent="-24765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五、生涯發展規劃書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 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15-16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學生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家長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導師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輔導教師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九年級第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2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學期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（免試入學及特色招生前）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785">
                <a:tc rowSpan="2">
                  <a:txBody>
                    <a:bodyPr/>
                    <a:lstStyle/>
                    <a:p>
                      <a:pPr marL="247650" marR="0" lvl="0" indent="-24765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六、其他生涯輔導紀錄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（一）生涯輔導紀錄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17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導師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輔導教師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進行學生生涯輔導後，適時填寫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60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（二）生涯諮詢紀錄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18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學生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每年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9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月、翌年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3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月，依學期別填寫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832972"/>
              </p:ext>
            </p:extLst>
          </p:nvPr>
        </p:nvGraphicFramePr>
        <p:xfrm>
          <a:off x="724318" y="2277730"/>
          <a:ext cx="8091488" cy="518919"/>
        </p:xfrm>
        <a:graphic>
          <a:graphicData uri="http://schemas.openxmlformats.org/drawingml/2006/table">
            <a:tbl>
              <a:tblPr/>
              <a:tblGrid>
                <a:gridCol w="1584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9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75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431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891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項目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分項目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頁碼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填寫人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建議填寫時間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橢圓形圖說文字 3"/>
          <p:cNvSpPr/>
          <p:nvPr/>
        </p:nvSpPr>
        <p:spPr>
          <a:xfrm>
            <a:off x="827584" y="928688"/>
            <a:ext cx="4319587" cy="1564208"/>
          </a:xfrm>
          <a:prstGeom prst="wedgeEllipseCallout">
            <a:avLst>
              <a:gd name="adj1" fmla="val -18245"/>
              <a:gd name="adj2" fmla="val 1230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三月底前提早完成</a:t>
            </a:r>
          </a:p>
        </p:txBody>
      </p:sp>
      <p:sp>
        <p:nvSpPr>
          <p:cNvPr id="2" name="圓角矩形 1"/>
          <p:cNvSpPr/>
          <p:nvPr/>
        </p:nvSpPr>
        <p:spPr>
          <a:xfrm>
            <a:off x="6732240" y="2796649"/>
            <a:ext cx="2013299" cy="1856487"/>
          </a:xfrm>
          <a:prstGeom prst="roundRect">
            <a:avLst>
              <a:gd name="adj" fmla="val 14888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0" name="群組 3">
            <a:extLst>
              <a:ext uri="{FF2B5EF4-FFF2-40B4-BE49-F238E27FC236}">
                <a16:creationId xmlns:a16="http://schemas.microsoft.com/office/drawing/2014/main" id="{9707AF7B-B2FC-4493-8CA4-287D3B8ECC61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115888"/>
            <a:ext cx="8856662" cy="6742112"/>
            <a:chOff x="790513" y="1196752"/>
            <a:chExt cx="7605576" cy="5578607"/>
          </a:xfrm>
        </p:grpSpPr>
        <p:pic>
          <p:nvPicPr>
            <p:cNvPr id="89103" name="Picture 2">
              <a:extLst>
                <a:ext uri="{FF2B5EF4-FFF2-40B4-BE49-F238E27FC236}">
                  <a16:creationId xmlns:a16="http://schemas.microsoft.com/office/drawing/2014/main" id="{7CDCA1CA-F3E4-4370-BC47-5E18113866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513" y="1196753"/>
              <a:ext cx="3853495" cy="5578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104" name="Picture 3">
              <a:extLst>
                <a:ext uri="{FF2B5EF4-FFF2-40B4-BE49-F238E27FC236}">
                  <a16:creationId xmlns:a16="http://schemas.microsoft.com/office/drawing/2014/main" id="{F388E7C8-8AD3-49DD-A270-5C33F0C032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1196752"/>
              <a:ext cx="3752081" cy="5578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圓角矩形 4">
            <a:extLst>
              <a:ext uri="{FF2B5EF4-FFF2-40B4-BE49-F238E27FC236}">
                <a16:creationId xmlns:a16="http://schemas.microsoft.com/office/drawing/2014/main" id="{0BAEF0BE-E79A-4E4A-A767-3C619CF95EDC}"/>
              </a:ext>
            </a:extLst>
          </p:cNvPr>
          <p:cNvSpPr/>
          <p:nvPr/>
        </p:nvSpPr>
        <p:spPr>
          <a:xfrm>
            <a:off x="215900" y="1196975"/>
            <a:ext cx="4319588" cy="36544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8" name="圓角矩形 7">
            <a:extLst>
              <a:ext uri="{FF2B5EF4-FFF2-40B4-BE49-F238E27FC236}">
                <a16:creationId xmlns:a16="http://schemas.microsoft.com/office/drawing/2014/main" id="{47A55B07-D501-447D-9E06-45A38E06B676}"/>
              </a:ext>
            </a:extLst>
          </p:cNvPr>
          <p:cNvSpPr/>
          <p:nvPr/>
        </p:nvSpPr>
        <p:spPr>
          <a:xfrm>
            <a:off x="215900" y="4868863"/>
            <a:ext cx="4319588" cy="9572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9" name="圓角矩形 8">
            <a:extLst>
              <a:ext uri="{FF2B5EF4-FFF2-40B4-BE49-F238E27FC236}">
                <a16:creationId xmlns:a16="http://schemas.microsoft.com/office/drawing/2014/main" id="{BA40D6F4-D765-4877-A3E5-B442D857F2A0}"/>
              </a:ext>
            </a:extLst>
          </p:cNvPr>
          <p:cNvSpPr/>
          <p:nvPr/>
        </p:nvSpPr>
        <p:spPr>
          <a:xfrm>
            <a:off x="215900" y="5805488"/>
            <a:ext cx="4319588" cy="9572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6" name="圓角矩形 5">
            <a:extLst>
              <a:ext uri="{FF2B5EF4-FFF2-40B4-BE49-F238E27FC236}">
                <a16:creationId xmlns:a16="http://schemas.microsoft.com/office/drawing/2014/main" id="{61B5D569-1007-4DE4-AA06-DD561B97A085}"/>
              </a:ext>
            </a:extLst>
          </p:cNvPr>
          <p:cNvSpPr/>
          <p:nvPr/>
        </p:nvSpPr>
        <p:spPr>
          <a:xfrm>
            <a:off x="4667250" y="260350"/>
            <a:ext cx="4368800" cy="243681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1" name="圓角矩形 10">
            <a:extLst>
              <a:ext uri="{FF2B5EF4-FFF2-40B4-BE49-F238E27FC236}">
                <a16:creationId xmlns:a16="http://schemas.microsoft.com/office/drawing/2014/main" id="{65797F83-9D4F-43E4-ADAC-153E1AE2A2F0}"/>
              </a:ext>
            </a:extLst>
          </p:cNvPr>
          <p:cNvSpPr/>
          <p:nvPr/>
        </p:nvSpPr>
        <p:spPr>
          <a:xfrm>
            <a:off x="4667250" y="2708275"/>
            <a:ext cx="4368800" cy="217646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2" name="圓角矩形 11">
            <a:extLst>
              <a:ext uri="{FF2B5EF4-FFF2-40B4-BE49-F238E27FC236}">
                <a16:creationId xmlns:a16="http://schemas.microsoft.com/office/drawing/2014/main" id="{5079109A-6E5D-4B7E-888B-74CE54920323}"/>
              </a:ext>
            </a:extLst>
          </p:cNvPr>
          <p:cNvSpPr/>
          <p:nvPr/>
        </p:nvSpPr>
        <p:spPr>
          <a:xfrm>
            <a:off x="4667250" y="4868863"/>
            <a:ext cx="4368800" cy="19018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0" name="圓角矩形 9">
            <a:extLst>
              <a:ext uri="{FF2B5EF4-FFF2-40B4-BE49-F238E27FC236}">
                <a16:creationId xmlns:a16="http://schemas.microsoft.com/office/drawing/2014/main" id="{68DB6CC7-02D6-40C1-ACA7-F8555F37CCE4}"/>
              </a:ext>
            </a:extLst>
          </p:cNvPr>
          <p:cNvSpPr/>
          <p:nvPr/>
        </p:nvSpPr>
        <p:spPr>
          <a:xfrm>
            <a:off x="1871663" y="1700213"/>
            <a:ext cx="692150" cy="27844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興趣與性向</a:t>
            </a:r>
          </a:p>
        </p:txBody>
      </p:sp>
      <p:sp>
        <p:nvSpPr>
          <p:cNvPr id="15" name="圓角矩形 14">
            <a:extLst>
              <a:ext uri="{FF2B5EF4-FFF2-40B4-BE49-F238E27FC236}">
                <a16:creationId xmlns:a16="http://schemas.microsoft.com/office/drawing/2014/main" id="{ADB8DD85-78A1-4DCE-965A-81BC75F4BBE0}"/>
              </a:ext>
            </a:extLst>
          </p:cNvPr>
          <p:cNvSpPr/>
          <p:nvPr/>
        </p:nvSpPr>
        <p:spPr>
          <a:xfrm>
            <a:off x="1655763" y="5013325"/>
            <a:ext cx="1111250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環境</a:t>
            </a:r>
          </a:p>
        </p:txBody>
      </p:sp>
      <p:sp>
        <p:nvSpPr>
          <p:cNvPr id="16" name="圓角矩形 15">
            <a:extLst>
              <a:ext uri="{FF2B5EF4-FFF2-40B4-BE49-F238E27FC236}">
                <a16:creationId xmlns:a16="http://schemas.microsoft.com/office/drawing/2014/main" id="{FDBD4AE0-AA82-44A4-888A-9BE42C928E1F}"/>
              </a:ext>
            </a:extLst>
          </p:cNvPr>
          <p:cNvSpPr/>
          <p:nvPr/>
        </p:nvSpPr>
        <p:spPr>
          <a:xfrm>
            <a:off x="1655763" y="5949950"/>
            <a:ext cx="1111250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資訊</a:t>
            </a:r>
          </a:p>
        </p:txBody>
      </p:sp>
      <p:sp>
        <p:nvSpPr>
          <p:cNvPr id="18" name="圓角矩形 17">
            <a:extLst>
              <a:ext uri="{FF2B5EF4-FFF2-40B4-BE49-F238E27FC236}">
                <a16:creationId xmlns:a16="http://schemas.microsoft.com/office/drawing/2014/main" id="{D7ADBDC4-3238-4B45-B718-F2B307280BA7}"/>
              </a:ext>
            </a:extLst>
          </p:cNvPr>
          <p:cNvSpPr/>
          <p:nvPr/>
        </p:nvSpPr>
        <p:spPr>
          <a:xfrm>
            <a:off x="5184775" y="1196975"/>
            <a:ext cx="3354388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進路類型選擇</a:t>
            </a:r>
          </a:p>
        </p:txBody>
      </p:sp>
      <p:sp>
        <p:nvSpPr>
          <p:cNvPr id="19" name="圓角矩形 18">
            <a:extLst>
              <a:ext uri="{FF2B5EF4-FFF2-40B4-BE49-F238E27FC236}">
                <a16:creationId xmlns:a16="http://schemas.microsoft.com/office/drawing/2014/main" id="{C86A4247-E0F5-4F5D-951F-2508B726B845}"/>
              </a:ext>
            </a:extLst>
          </p:cNvPr>
          <p:cNvSpPr/>
          <p:nvPr/>
        </p:nvSpPr>
        <p:spPr>
          <a:xfrm>
            <a:off x="5184775" y="3357563"/>
            <a:ext cx="3354388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家長、老師想法</a:t>
            </a:r>
          </a:p>
        </p:txBody>
      </p:sp>
      <p:sp>
        <p:nvSpPr>
          <p:cNvPr id="20" name="圓角矩形 19">
            <a:extLst>
              <a:ext uri="{FF2B5EF4-FFF2-40B4-BE49-F238E27FC236}">
                <a16:creationId xmlns:a16="http://schemas.microsoft.com/office/drawing/2014/main" id="{213776B6-0141-4104-924B-9712533CFFAF}"/>
              </a:ext>
            </a:extLst>
          </p:cNvPr>
          <p:cNvSpPr/>
          <p:nvPr/>
        </p:nvSpPr>
        <p:spPr>
          <a:xfrm>
            <a:off x="5256213" y="5661025"/>
            <a:ext cx="3025775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適性入學選擇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791" y="1325563"/>
            <a:ext cx="7057280" cy="5288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544D3B5F-5119-454D-BC58-20353FD44638}"/>
              </a:ext>
            </a:extLst>
          </p:cNvPr>
          <p:cNvGrpSpPr/>
          <p:nvPr/>
        </p:nvGrpSpPr>
        <p:grpSpPr>
          <a:xfrm>
            <a:off x="5707063" y="1325563"/>
            <a:ext cx="3436937" cy="5384800"/>
            <a:chOff x="5707063" y="1325563"/>
            <a:chExt cx="3436937" cy="5384800"/>
          </a:xfrm>
        </p:grpSpPr>
        <p:sp>
          <p:nvSpPr>
            <p:cNvPr id="3" name="橢圓形圖說文字 8">
              <a:extLst>
                <a:ext uri="{FF2B5EF4-FFF2-40B4-BE49-F238E27FC236}">
                  <a16:creationId xmlns:a16="http://schemas.microsoft.com/office/drawing/2014/main" id="{6DCDC3C4-CE49-4C04-BEA6-D4DAB9F325F4}"/>
                </a:ext>
              </a:extLst>
            </p:cNvPr>
            <p:cNvSpPr/>
            <p:nvPr/>
          </p:nvSpPr>
          <p:spPr bwMode="auto">
            <a:xfrm>
              <a:off x="5707063" y="1325563"/>
              <a:ext cx="3436937" cy="3686175"/>
            </a:xfrm>
            <a:prstGeom prst="wedgeEllipseCallout">
              <a:avLst>
                <a:gd name="adj1" fmla="val 3821"/>
                <a:gd name="adj2" fmla="val 55144"/>
              </a:avLst>
            </a:prstGeom>
            <a:solidFill>
              <a:srgbClr val="CCECFF"/>
            </a:solidFill>
            <a:ln w="38100" cap="flat" cmpd="sng" algn="ctr">
              <a:solidFill>
                <a:srgbClr val="00B0F0"/>
              </a:solidFill>
              <a:prstDash val="dash"/>
              <a:round/>
              <a:headEnd type="none" w="med" len="med"/>
              <a:tailEnd type="none" w="med" len="med"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 lIns="18000" tIns="18000" rIns="18000" bIns="18000" anchor="ctr">
              <a:spAutoFit/>
            </a:bodyPr>
            <a:lstStyle/>
            <a:p>
              <a:pPr eaLnBrk="1" hangingPunct="1">
                <a:defRPr/>
              </a:pPr>
              <a:r>
                <a:rPr lang="zh-TW" altLang="en-US" sz="2400">
                  <a:latin typeface="微軟正黑體" pitchFamily="34" charset="-120"/>
                  <a:ea typeface="微軟正黑體" pitchFamily="34" charset="-120"/>
                </a:rPr>
                <a:t>請爸媽仔細看完孩子的各項紀錄，找時間與孩子聊聊、寫下自己對孩子生涯規劃的想法，</a:t>
              </a:r>
              <a:r>
                <a:rPr lang="zh-TW" altLang="en-US" sz="2400" b="1" u="sng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不要只有簽名喔！</a:t>
              </a:r>
            </a:p>
          </p:txBody>
        </p:sp>
        <p:pic>
          <p:nvPicPr>
            <p:cNvPr id="4" name="圖片 1">
              <a:extLst>
                <a:ext uri="{FF2B5EF4-FFF2-40B4-BE49-F238E27FC236}">
                  <a16:creationId xmlns:a16="http://schemas.microsoft.com/office/drawing/2014/main" id="{7342AA8D-87B1-4F7A-8B0A-F6EF231627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3813" y="5040313"/>
              <a:ext cx="1320800" cy="167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矩形 10">
            <a:extLst>
              <a:ext uri="{FF2B5EF4-FFF2-40B4-BE49-F238E27FC236}">
                <a16:creationId xmlns:a16="http://schemas.microsoft.com/office/drawing/2014/main" id="{9D8EF7FD-B726-4392-938C-386DDD775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5701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>
            <a:lvl1pPr marL="165100" indent="-1651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just" eaLnBrk="1" hangingPunct="1"/>
            <a:r>
              <a:rPr lang="zh-TW" altLang="en-US" sz="2800" b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</a:t>
            </a:r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六、生涯輔導紀錄－家長的話</a:t>
            </a:r>
            <a:endParaRPr lang="zh-TW" altLang="zh-TW" sz="2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矩形 3"/>
          <p:cNvSpPr>
            <a:spLocks noChangeArrowheads="1"/>
          </p:cNvSpPr>
          <p:nvPr/>
        </p:nvSpPr>
        <p:spPr bwMode="auto">
          <a:xfrm>
            <a:off x="1079500" y="1844675"/>
            <a:ext cx="7216775" cy="868363"/>
          </a:xfrm>
          <a:prstGeom prst="rect">
            <a:avLst/>
          </a:prstGeom>
          <a:solidFill>
            <a:srgbClr val="FFFFCC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marL="633413" indent="-633413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親師生共同完成「</a:t>
            </a:r>
            <a:r>
              <a:rPr lang="zh-TW" altLang="en-US" sz="30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國中學生生涯輔導紀錄手冊</a:t>
            </a: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」生涯發展規劃書</a:t>
            </a:r>
            <a:endParaRPr lang="en-US" altLang="zh-TW" sz="30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800" y="3141663"/>
            <a:ext cx="7216775" cy="939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認識各縣市免試入學（含超額比序）</a:t>
            </a:r>
            <a:endParaRPr lang="en-US" altLang="zh-TW" sz="3000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及特色招生</a:t>
            </a:r>
            <a:endParaRPr lang="en-US" altLang="zh-TW" sz="30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62038" y="4508500"/>
            <a:ext cx="7216775" cy="9366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認識全國五專、</a:t>
            </a:r>
            <a:endParaRPr lang="en-US" altLang="zh-TW" sz="3000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各免試就學區高中職學校</a:t>
            </a:r>
            <a:endParaRPr lang="en-US" altLang="zh-TW" sz="30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9093" name="矩形 7"/>
          <p:cNvSpPr>
            <a:spLocks noChangeArrowheads="1"/>
          </p:cNvSpPr>
          <p:nvPr/>
        </p:nvSpPr>
        <p:spPr bwMode="auto">
          <a:xfrm>
            <a:off x="1042988" y="5876925"/>
            <a:ext cx="7218362" cy="576263"/>
          </a:xfrm>
          <a:prstGeom prst="rect">
            <a:avLst/>
          </a:prstGeom>
          <a:solidFill>
            <a:srgbClr val="FFC000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教育部或各縣市志願選填試探系統</a:t>
            </a:r>
          </a:p>
        </p:txBody>
      </p:sp>
      <p:sp>
        <p:nvSpPr>
          <p:cNvPr id="16" name="向右箭號 15"/>
          <p:cNvSpPr/>
          <p:nvPr/>
        </p:nvSpPr>
        <p:spPr>
          <a:xfrm rot="5400000">
            <a:off x="4494213" y="2752725"/>
            <a:ext cx="361950" cy="419100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向右箭號 16"/>
          <p:cNvSpPr/>
          <p:nvPr/>
        </p:nvSpPr>
        <p:spPr>
          <a:xfrm rot="5400000">
            <a:off x="4490243" y="4120357"/>
            <a:ext cx="360363" cy="419100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向右箭號 17"/>
          <p:cNvSpPr/>
          <p:nvPr/>
        </p:nvSpPr>
        <p:spPr>
          <a:xfrm rot="5400000">
            <a:off x="4489450" y="5487988"/>
            <a:ext cx="361950" cy="419100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9097" name="矩形 10"/>
          <p:cNvSpPr>
            <a:spLocks noChangeArrowheads="1"/>
          </p:cNvSpPr>
          <p:nvPr/>
        </p:nvSpPr>
        <p:spPr bwMode="auto">
          <a:xfrm>
            <a:off x="0" y="908050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>
            <a:lvl1pPr marL="165100" indent="-1651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zh-TW" altLang="en-US" sz="28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sz="2800" b="1">
                <a:latin typeface="微軟正黑體" pitchFamily="34" charset="-120"/>
                <a:ea typeface="微軟正黑體" pitchFamily="34" charset="-120"/>
              </a:rPr>
              <a:t>孩子國中畢業前，如何協助孩子適性入學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89100"/>
            <a:ext cx="10795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/>
          <p:cNvSpPr>
            <a:spLocks noGrp="1"/>
          </p:cNvSpPr>
          <p:nvPr>
            <p:ph type="body" idx="4294967295"/>
          </p:nvPr>
        </p:nvSpPr>
        <p:spPr>
          <a:xfrm>
            <a:off x="755650" y="2420938"/>
            <a:ext cx="7772400" cy="1500187"/>
          </a:xfrm>
        </p:spPr>
        <p:txBody>
          <a:bodyPr anchor="b"/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zh-TW" altLang="en-US" sz="66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國中教育會考說明</a:t>
            </a:r>
            <a:endParaRPr lang="zh-TW" altLang="en-US" sz="6600">
              <a:ea typeface="微軟正黑體" pitchFamily="34" charset="-120"/>
            </a:endParaRPr>
          </a:p>
        </p:txBody>
      </p:sp>
      <p:sp>
        <p:nvSpPr>
          <p:cNvPr id="90115" name="投影片編號版面配置區 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itchFamily="34" charset="0"/>
              <a:buNone/>
            </a:pPr>
            <a:fld id="{5FFA5D65-8D70-430A-9F6B-D07848457397}" type="slidenum">
              <a:rPr kumimoji="0" lang="en-US" altLang="zh-TW" sz="1200">
                <a:solidFill>
                  <a:srgbClr val="0C3226"/>
                </a:solidFill>
              </a:rPr>
              <a:pPr algn="r" eaLnBrk="1" hangingPunct="1">
                <a:spcBef>
                  <a:spcPct val="0"/>
                </a:spcBef>
                <a:buFont typeface="Arial" pitchFamily="34" charset="0"/>
                <a:buNone/>
              </a:pPr>
              <a:t>29</a:t>
            </a:fld>
            <a:endParaRPr kumimoji="0" lang="en-US" altLang="zh-TW" sz="1200">
              <a:solidFill>
                <a:srgbClr val="0C322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46C46D-614C-41AE-BD26-DFC5D4CC1AF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200" y="1647205"/>
            <a:ext cx="8229600" cy="913279"/>
          </a:xfrm>
        </p:spPr>
        <p:txBody>
          <a:bodyPr>
            <a:norm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TW" alt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桃連區做好準備  迎向</a:t>
            </a:r>
            <a:r>
              <a:rPr lang="en-US" altLang="zh-TW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年國教</a:t>
            </a:r>
          </a:p>
        </p:txBody>
      </p:sp>
      <p:sp>
        <p:nvSpPr>
          <p:cNvPr id="7171" name="投影片編號版面配置區 3">
            <a:extLst>
              <a:ext uri="{FF2B5EF4-FFF2-40B4-BE49-F238E27FC236}">
                <a16:creationId xmlns:a16="http://schemas.microsoft.com/office/drawing/2014/main" id="{C6235E53-1D35-425C-868F-9415BE0A83FD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2B10FA0-906E-439F-AFC2-91C6FF2F66A1}" type="slidenum">
              <a:rPr kumimoji="0" lang="zh-TW" altLang="en-US" sz="1200">
                <a:solidFill>
                  <a:srgbClr val="898989"/>
                </a:solidFill>
                <a:ea typeface="微軟正黑體" panose="020B0604030504040204" pitchFamily="34" charset="-120"/>
              </a:rPr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3</a:t>
            </a:fld>
            <a:endParaRPr kumimoji="0" lang="en-US" altLang="zh-TW" sz="1200">
              <a:solidFill>
                <a:srgbClr val="898989"/>
              </a:solidFill>
              <a:ea typeface="微軟正黑體" panose="020B0604030504040204" pitchFamily="34" charset="-120"/>
            </a:endParaRP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D9A60CF8-2A8E-4179-A6CD-83E306EF426D}"/>
              </a:ext>
            </a:extLst>
          </p:cNvPr>
          <p:cNvSpPr>
            <a:spLocks/>
          </p:cNvSpPr>
          <p:nvPr/>
        </p:nvSpPr>
        <p:spPr bwMode="auto">
          <a:xfrm>
            <a:off x="107950" y="2560484"/>
            <a:ext cx="9036050" cy="376620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342900" indent="-342900" eaLnBrk="1" hangingPunct="1">
              <a:spcBef>
                <a:spcPts val="1800"/>
              </a:spcBef>
              <a:buFont typeface="Arial" pitchFamily="34" charset="0"/>
              <a:buBlip>
                <a:blip r:embed="rId3"/>
              </a:buBlip>
              <a:defRPr/>
            </a:pP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從</a:t>
            </a:r>
            <a:r>
              <a:rPr kumimoji="0" lang="en-US" altLang="zh-TW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102</a:t>
            </a: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年度起，每年辦理試模擬測驗及分發作業</a:t>
            </a:r>
          </a:p>
          <a:p>
            <a:pPr marL="342900" indent="-342900" eaLnBrk="1" hangingPunct="1">
              <a:spcBef>
                <a:spcPts val="1800"/>
              </a:spcBef>
              <a:buFont typeface="Arial" pitchFamily="34" charset="0"/>
              <a:buBlip>
                <a:blip r:embed="rId3"/>
              </a:buBlip>
              <a:defRPr/>
            </a:pP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107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12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19-20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辦理全市模擬測驗，</a:t>
            </a:r>
            <a:r>
              <a:rPr kumimoji="0" lang="en-US" altLang="zh-TW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</a:b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108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11~18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志願選填、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2/11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模擬分發放榜</a:t>
            </a:r>
          </a:p>
          <a:p>
            <a:pPr marL="342900" indent="-342900" eaLnBrk="1" hangingPunct="1">
              <a:spcBef>
                <a:spcPts val="1800"/>
              </a:spcBef>
              <a:buFont typeface="Arial" pitchFamily="34" charset="0"/>
              <a:buBlip>
                <a:blip r:embed="rId3"/>
              </a:buBlip>
              <a:defRPr/>
            </a:pP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從</a:t>
            </a:r>
            <a:r>
              <a:rPr kumimoji="0" lang="en-US" altLang="zh-TW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102</a:t>
            </a: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年度起，每年辦理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全市高中職博覽會，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108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3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9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、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10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r>
              <a:rPr kumimoji="0" lang="en-US" altLang="zh-TW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kumimoji="0" lang="zh-TW" alt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桃園體育館</a:t>
            </a:r>
            <a:r>
              <a:rPr kumimoji="0" lang="en-US" altLang="zh-TW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繼續辦理；</a:t>
            </a:r>
            <a:endParaRPr kumimoji="0" lang="zh-TW" altLang="en-US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ea typeface="標楷體" pitchFamily="65" charset="-120"/>
            </a:endParaRPr>
          </a:p>
        </p:txBody>
      </p:sp>
      <p:sp>
        <p:nvSpPr>
          <p:cNvPr id="7173" name="文字方塊 5">
            <a:extLst>
              <a:ext uri="{FF2B5EF4-FFF2-40B4-BE49-F238E27FC236}">
                <a16:creationId xmlns:a16="http://schemas.microsoft.com/office/drawing/2014/main" id="{98EE61E8-9270-4338-823C-D2C6A043C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692150"/>
            <a:ext cx="54721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4000" b="1">
                <a:solidFill>
                  <a:srgbClr val="0000CC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一</a:t>
            </a:r>
            <a:r>
              <a:rPr lang="zh-TW" altLang="en-US" b="1"/>
              <a:t>、</a:t>
            </a:r>
            <a:r>
              <a:rPr lang="zh-TW" altLang="en-US" sz="4000" b="1">
                <a:solidFill>
                  <a:srgbClr val="0000CC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適性入學的成果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>
            <a:extLst>
              <a:ext uri="{FF2B5EF4-FFF2-40B4-BE49-F238E27FC236}">
                <a16:creationId xmlns:a16="http://schemas.microsoft.com/office/drawing/2014/main" id="{50B2C804-B53C-4AC8-A56A-19F2F6E60FFD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教育會考何時考</a:t>
            </a:r>
          </a:p>
        </p:txBody>
      </p:sp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B5EBFC52-0FF1-42A3-BF56-E59A55211F6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16515402"/>
              </p:ext>
            </p:extLst>
          </p:nvPr>
        </p:nvGraphicFramePr>
        <p:xfrm>
          <a:off x="468313" y="1268413"/>
          <a:ext cx="8280400" cy="5195891"/>
        </p:xfrm>
        <a:graphic>
          <a:graphicData uri="http://schemas.openxmlformats.org/drawingml/2006/table">
            <a:tbl>
              <a:tblPr/>
              <a:tblGrid>
                <a:gridCol w="207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108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5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18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日（六）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108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5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19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日（日）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08:20-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6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6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08:20-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08:30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08:30-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09:40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6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社    會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6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08:30-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09:40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自    然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09:40-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10:20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休息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09:40-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10:20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休息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10:20-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10:20-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10:30-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11:50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數    學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10:30-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英語（閱讀）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11:50-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13:40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午休 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11:30-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12:00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休息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13:40-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13:50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12:00-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12:05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13:50-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15:00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國    文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12:05-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英語（聽力）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15:00-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休息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15:40-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15:50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15:50-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16:40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寫作測驗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標題 1">
            <a:extLst>
              <a:ext uri="{FF2B5EF4-FFF2-40B4-BE49-F238E27FC236}">
                <a16:creationId xmlns:a16="http://schemas.microsoft.com/office/drawing/2014/main" id="{E8803CFD-6901-48D2-9468-1152FD07CCE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教育會考怎麼考</a:t>
            </a: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E48565B1-A798-40DA-BA4F-43668A7C331A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22041615"/>
              </p:ext>
            </p:extLst>
          </p:nvPr>
        </p:nvGraphicFramePr>
        <p:xfrm>
          <a:off x="755650" y="1268413"/>
          <a:ext cx="7704138" cy="5035554"/>
        </p:xfrm>
        <a:graphic>
          <a:graphicData uri="http://schemas.openxmlformats.org/drawingml/2006/table">
            <a:tbl>
              <a:tblPr/>
              <a:tblGrid>
                <a:gridCol w="1703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9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72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4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8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考試科目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題型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題數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考試時間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國　文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45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50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8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  語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（閱讀）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45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60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8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（聽力）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25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8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數　學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25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80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8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非選擇題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社　會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60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自　然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50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60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寫作測驗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引導寫作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50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標題 3"/>
          <p:cNvSpPr>
            <a:spLocks noGrp="1"/>
          </p:cNvSpPr>
          <p:nvPr>
            <p:ph type="title" idx="4294967295"/>
          </p:nvPr>
        </p:nvSpPr>
        <p:spPr>
          <a:xfrm>
            <a:off x="468313" y="404813"/>
            <a:ext cx="8229600" cy="850900"/>
          </a:xfrm>
        </p:spPr>
        <p:txBody>
          <a:bodyPr/>
          <a:lstStyle/>
          <a:p>
            <a:pPr eaLnBrk="1" hangingPunct="1"/>
            <a:r>
              <a:rPr lang="zh-TW" altLang="en-US" sz="4200" b="1">
                <a:solidFill>
                  <a:schemeClr val="hlink"/>
                </a:solidFill>
                <a:ea typeface="標楷體" pitchFamily="65" charset="-120"/>
              </a:rPr>
              <a:t>能力等級與加註標示</a:t>
            </a: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4294967295"/>
          </p:nvPr>
        </p:nvGraphicFramePr>
        <p:xfrm>
          <a:off x="438150" y="1366838"/>
          <a:ext cx="8329642" cy="46080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400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1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576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能力等級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加註標示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標示說明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00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精熟</a:t>
                      </a:r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(A)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答對題數</a:t>
                      </a:r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80~85%</a:t>
                      </a: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以上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A++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精熟等級前</a:t>
                      </a: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25%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A+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精熟等級前</a:t>
                      </a: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26%</a:t>
                      </a:r>
                      <a:r>
                        <a:rPr lang="zh-TW" altLang="en-US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～</a:t>
                      </a: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50%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00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基礎</a:t>
                      </a:r>
                      <a:r>
                        <a:rPr lang="en-US" altLang="zh-TW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(B)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答對題數</a:t>
                      </a:r>
                      <a:endParaRPr lang="en-US" altLang="zh-TW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40%</a:t>
                      </a:r>
                      <a:r>
                        <a:rPr lang="zh-TW" altLang="en-US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以上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 ++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基礎等級前</a:t>
                      </a:r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25%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B+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基礎等級前</a:t>
                      </a:r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26%</a:t>
                      </a:r>
                      <a:r>
                        <a:rPr lang="zh-TW" altLang="en-US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～</a:t>
                      </a:r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50%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待加強</a:t>
                      </a:r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(C)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3175"/>
            <a:ext cx="9144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66023">
            <a:off x="433388" y="2227263"/>
            <a:ext cx="2482850" cy="2386012"/>
          </a:xfrm>
          <a:prstGeom prst="rect">
            <a:avLst/>
          </a:prstGeom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3050" y="2466975"/>
            <a:ext cx="6264275" cy="2770188"/>
          </a:xfrm>
          <a:prstGeom prst="rect">
            <a:avLst/>
          </a:prstGeom>
          <a:effectLst>
            <a:outerShdw blurRad="50800" dist="127000" dir="6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0837" name="文字方塊 8"/>
          <p:cNvSpPr txBox="1">
            <a:spLocks noChangeArrowheads="1"/>
          </p:cNvSpPr>
          <p:nvPr/>
        </p:nvSpPr>
        <p:spPr bwMode="auto">
          <a:xfrm>
            <a:off x="1335088" y="2708275"/>
            <a:ext cx="6765925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800" b="1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桃連區免試入學</a:t>
            </a:r>
            <a:endParaRPr lang="en-US" altLang="zh-TW" sz="4800" b="1">
              <a:solidFill>
                <a:schemeClr val="hlink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800" b="1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（含超額比序）及</a:t>
            </a:r>
            <a:endParaRPr lang="en-US" altLang="zh-TW" sz="4800" b="1">
              <a:solidFill>
                <a:schemeClr val="hlink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800" b="1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特色招生介紹</a:t>
            </a:r>
            <a:endParaRPr lang="en-US" altLang="zh-TW" sz="4800" b="1">
              <a:solidFill>
                <a:schemeClr val="hlink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20838" name="圖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50" y="552450"/>
            <a:ext cx="1033463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39" name="圖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584700"/>
            <a:ext cx="12239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40" name="圖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4764088"/>
            <a:ext cx="68262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41" name="圖片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4760913"/>
            <a:ext cx="106045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42" name="圖片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35">
            <a:off x="3222625" y="1479550"/>
            <a:ext cx="2667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43" name="圖片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7859">
            <a:off x="6519863" y="1497013"/>
            <a:ext cx="265112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44" name="圖片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401">
            <a:off x="1709738" y="1287463"/>
            <a:ext cx="265112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桃連區入學方式管道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7115734"/>
              </p:ext>
            </p:extLst>
          </p:nvPr>
        </p:nvGraphicFramePr>
        <p:xfrm>
          <a:off x="827584" y="1417638"/>
          <a:ext cx="7571184" cy="5136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42A87A-CC1A-46A3-80BF-AC92E6648EB4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71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向右箭號 13">
            <a:extLst>
              <a:ext uri="{FF2B5EF4-FFF2-40B4-BE49-F238E27FC236}">
                <a16:creationId xmlns:a16="http://schemas.microsoft.com/office/drawing/2014/main" id="{1F1EF3C6-9F0D-4CF4-A3B2-153DFC110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08213"/>
            <a:ext cx="7019925" cy="876300"/>
          </a:xfrm>
          <a:prstGeom prst="rightArrow">
            <a:avLst>
              <a:gd name="adj1" fmla="val 75148"/>
              <a:gd name="adj2" fmla="val 82111"/>
            </a:avLst>
          </a:prstGeom>
          <a:solidFill>
            <a:srgbClr val="CCFFCC"/>
          </a:solidFill>
          <a:ln w="25400" algn="ctr">
            <a:solidFill>
              <a:srgbClr val="00B0F0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報名人數</a:t>
            </a:r>
            <a:r>
              <a:rPr lang="zh-TW" altLang="zh-TW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未超過</a:t>
            </a:r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學校招生名額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八角星形 14">
            <a:extLst>
              <a:ext uri="{FF2B5EF4-FFF2-40B4-BE49-F238E27FC236}">
                <a16:creationId xmlns:a16="http://schemas.microsoft.com/office/drawing/2014/main" id="{3BC769E1-2A14-44B6-93D3-BB8631C24351}"/>
              </a:ext>
            </a:extLst>
          </p:cNvPr>
          <p:cNvSpPr/>
          <p:nvPr/>
        </p:nvSpPr>
        <p:spPr bwMode="auto">
          <a:xfrm>
            <a:off x="6835775" y="1652588"/>
            <a:ext cx="1839913" cy="1271587"/>
          </a:xfrm>
          <a:prstGeom prst="star8">
            <a:avLst/>
          </a:prstGeom>
          <a:solidFill>
            <a:srgbClr val="FFFFCC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zh-TW" sz="2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全額</a:t>
            </a:r>
            <a:endParaRPr lang="en-US" altLang="zh-TW" sz="2800" b="1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zh-TW" sz="2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錄取</a:t>
            </a:r>
            <a:endParaRPr lang="zh-TW" altLang="en-US" sz="2800" b="1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向右箭號 15">
            <a:extLst>
              <a:ext uri="{FF2B5EF4-FFF2-40B4-BE49-F238E27FC236}">
                <a16:creationId xmlns:a16="http://schemas.microsoft.com/office/drawing/2014/main" id="{A862364C-86F6-496C-BD70-CC3ED6369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27388"/>
            <a:ext cx="7135813" cy="777875"/>
          </a:xfrm>
          <a:prstGeom prst="rightArrow">
            <a:avLst>
              <a:gd name="adj1" fmla="val 75148"/>
              <a:gd name="adj2" fmla="val 76318"/>
            </a:avLst>
          </a:prstGeom>
          <a:solidFill>
            <a:srgbClr val="FFCC99"/>
          </a:solidFill>
          <a:ln w="2857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報名人數</a:t>
            </a:r>
            <a:r>
              <a:rPr lang="zh-TW" altLang="zh-TW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超過</a:t>
            </a:r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學校招生名額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八角星形 16">
            <a:extLst>
              <a:ext uri="{FF2B5EF4-FFF2-40B4-BE49-F238E27FC236}">
                <a16:creationId xmlns:a16="http://schemas.microsoft.com/office/drawing/2014/main" id="{748ABCB7-8AD1-4A6E-8DAD-5E7533CA2848}"/>
              </a:ext>
            </a:extLst>
          </p:cNvPr>
          <p:cNvSpPr/>
          <p:nvPr/>
        </p:nvSpPr>
        <p:spPr bwMode="auto">
          <a:xfrm>
            <a:off x="7070725" y="2825750"/>
            <a:ext cx="2009775" cy="1333500"/>
          </a:xfrm>
          <a:prstGeom prst="star8">
            <a:avLst/>
          </a:prstGeom>
          <a:solidFill>
            <a:srgbClr val="CCFF99"/>
          </a:solidFill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2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超額</a:t>
            </a:r>
            <a:endParaRPr lang="en-US" altLang="zh-TW" sz="2800" b="1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2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比序</a:t>
            </a:r>
          </a:p>
        </p:txBody>
      </p:sp>
      <p:sp>
        <p:nvSpPr>
          <p:cNvPr id="128006" name="矩形 31">
            <a:extLst>
              <a:ext uri="{FF2B5EF4-FFF2-40B4-BE49-F238E27FC236}">
                <a16:creationId xmlns:a16="http://schemas.microsoft.com/office/drawing/2014/main" id="{70B62286-479A-473E-8D0E-4EA148488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8050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>
            <a:lvl1pPr marL="165100" indent="-165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zh-TW" altLang="en-US" sz="2800" b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</a:t>
            </a:r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適性入學方式</a:t>
            </a:r>
            <a:r>
              <a:rPr lang="en-US" altLang="zh-TW" sz="2800" b="1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-</a:t>
            </a:r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免試入學</a:t>
            </a:r>
            <a:endParaRPr lang="zh-TW" altLang="zh-TW" sz="2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4872469-CFA3-4D05-859D-5175A69D73B7}"/>
              </a:ext>
            </a:extLst>
          </p:cNvPr>
          <p:cNvSpPr txBox="1"/>
          <p:nvPr/>
        </p:nvSpPr>
        <p:spPr>
          <a:xfrm>
            <a:off x="-30163" y="4205288"/>
            <a:ext cx="9174163" cy="23082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accent5">
                <a:lumMod val="50000"/>
              </a:schemeClr>
            </a:solidFill>
          </a:ln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年全國約有</a:t>
            </a:r>
            <a:r>
              <a:rPr lang="en-US" altLang="zh-TW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21</a:t>
            </a:r>
            <a:r>
              <a:rPr lang="zh-TW" altLang="zh-TW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萬</a:t>
            </a: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名國中畢業生</a:t>
            </a:r>
          </a:p>
          <a:p>
            <a:pPr eaLnBrk="1" hangingPunct="1">
              <a:defRPr/>
            </a:pP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高中、高職及五專總招生名額約有</a:t>
            </a:r>
            <a:r>
              <a:rPr lang="en-US" altLang="zh-TW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38</a:t>
            </a:r>
            <a:r>
              <a:rPr lang="zh-TW" altLang="zh-TW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萬</a:t>
            </a:r>
            <a:endParaRPr lang="en-US" altLang="zh-TW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高中職五專招生名額 ＞</a:t>
            </a:r>
            <a:r>
              <a:rPr lang="en-US" alt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國中畢業生人數</a:t>
            </a:r>
            <a:endParaRPr lang="zh-TW" altLang="zh-TW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資料來源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十二年國民基本教育資訊網 </a:t>
            </a:r>
            <a:r>
              <a:rPr lang="en-US" altLang="zh-TW" sz="2400" u="sng" dirty="0">
                <a:latin typeface="微軟正黑體" pitchFamily="34" charset="-120"/>
                <a:ea typeface="微軟正黑體" pitchFamily="34" charset="-120"/>
                <a:hlinkClick r:id="rId3"/>
              </a:rPr>
              <a:t>http://12basic.edu.tw/Detail.php?LevelNo=229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流程圖: 替代處理程序 10">
            <a:extLst>
              <a:ext uri="{FF2B5EF4-FFF2-40B4-BE49-F238E27FC236}">
                <a16:creationId xmlns:a16="http://schemas.microsoft.com/office/drawing/2014/main" id="{D5513B5F-D18F-48A5-9FBD-744D08E36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16063"/>
            <a:ext cx="6640513" cy="652462"/>
          </a:xfrm>
          <a:prstGeom prst="flowChartAlternateProcess">
            <a:avLst/>
          </a:prstGeom>
          <a:solidFill>
            <a:srgbClr val="FFFF99"/>
          </a:solidFill>
          <a:ln w="25400" algn="ctr">
            <a:solidFill>
              <a:srgbClr val="FFC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36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免試入學</a:t>
            </a:r>
            <a:r>
              <a:rPr lang="en-US" altLang="zh-TW" sz="3600">
                <a:latin typeface="微軟正黑體" panose="020B0604030504040204" pitchFamily="34" charset="-120"/>
                <a:ea typeface="微軟正黑體" panose="020B0604030504040204" pitchFamily="34" charset="-120"/>
              </a:rPr>
              <a:t>－</a:t>
            </a:r>
            <a:r>
              <a:rPr lang="zh-TW" altLang="en-US" sz="3600">
                <a:latin typeface="微軟正黑體" panose="020B0604030504040204" pitchFamily="34" charset="-120"/>
                <a:ea typeface="微軟正黑體" panose="020B0604030504040204" pitchFamily="34" charset="-120"/>
              </a:rPr>
              <a:t>無入學門檻或條件</a:t>
            </a:r>
            <a:endParaRPr lang="en-US" altLang="zh-TW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8009" name="圖片 5">
            <a:extLst>
              <a:ext uri="{FF2B5EF4-FFF2-40B4-BE49-F238E27FC236}">
                <a16:creationId xmlns:a16="http://schemas.microsoft.com/office/drawing/2014/main" id="{1827E3AC-0261-4001-B1CF-DB90514E0C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149850"/>
            <a:ext cx="1044575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資料庫圖表 25"/>
          <p:cNvGraphicFramePr/>
          <p:nvPr>
            <p:extLst>
              <p:ext uri="{D42A27DB-BD31-4B8C-83A1-F6EECF244321}">
                <p14:modId xmlns:p14="http://schemas.microsoft.com/office/powerpoint/2010/main" val="4107271008"/>
              </p:ext>
            </p:extLst>
          </p:nvPr>
        </p:nvGraphicFramePr>
        <p:xfrm>
          <a:off x="988492" y="1412776"/>
          <a:ext cx="3600400" cy="512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" name="文字方塊 26"/>
          <p:cNvSpPr txBox="1"/>
          <p:nvPr/>
        </p:nvSpPr>
        <p:spPr>
          <a:xfrm>
            <a:off x="4643438" y="1484784"/>
            <a:ext cx="4043362" cy="1200329"/>
          </a:xfrm>
          <a:prstGeom prst="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kumimoji="0" lang="en-US" altLang="zh-TW" sz="24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kumimoji="0" lang="zh-TW" altLang="en-US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就近入學：</a:t>
            </a:r>
            <a:r>
              <a:rPr kumimoji="0" lang="en-US" altLang="zh-TW" sz="2400" b="1" u="dbl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kumimoji="0" lang="zh-TW" altLang="en-US" sz="2400" b="1" u="dbl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kumimoji="0"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畢業</a:t>
            </a:r>
            <a:r>
              <a:rPr kumimoji="0"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資格：</a:t>
            </a:r>
            <a:r>
              <a:rPr kumimoji="0" lang="en-US" altLang="zh-TW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kumimoji="0"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endParaRPr kumimoji="0" lang="en-US" altLang="zh-TW" sz="24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kumimoji="0" lang="zh-TW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生涯規劃：</a:t>
            </a:r>
            <a:r>
              <a:rPr kumimoji="0" lang="en-US" altLang="zh-TW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21</a:t>
            </a:r>
            <a:r>
              <a:rPr kumimoji="0" lang="zh-TW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分（</a:t>
            </a:r>
            <a:r>
              <a:rPr kumimoji="0" lang="en-US" altLang="zh-TW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15+6</a:t>
            </a:r>
            <a:r>
              <a:rPr kumimoji="0" lang="zh-TW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kumimoji="0" lang="en-US" altLang="zh-TW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4643438" y="2852936"/>
            <a:ext cx="4043362" cy="230832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華康儷特圓" charset="0"/>
                <a:cs typeface="華康儷特圓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華康儷特圓" charset="0"/>
                <a:cs typeface="華康儷特圓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華康儷特圓" charset="0"/>
                <a:cs typeface="華康儷特圓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華康儷特圓" charset="0"/>
                <a:cs typeface="華康儷特圓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華康儷特圓" charset="0"/>
                <a:cs typeface="華康儷特圓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華康儷特圓" charset="0"/>
                <a:cs typeface="華康儷特圓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華康儷特圓" charset="0"/>
                <a:cs typeface="華康儷特圓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華康儷特圓" charset="0"/>
                <a:cs typeface="華康儷特圓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華康儷特圓" charset="0"/>
                <a:cs typeface="華康儷特圓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b="1" dirty="0">
                <a:ln w="1905"/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400" b="1" dirty="0">
                <a:ln w="1905"/>
                <a:latin typeface="微軟正黑體" pitchFamily="34" charset="-120"/>
                <a:ea typeface="微軟正黑體" pitchFamily="34" charset="-120"/>
              </a:rPr>
              <a:t>均衡學習：</a:t>
            </a:r>
            <a:r>
              <a:rPr lang="en-US" altLang="zh-TW" sz="2400" b="1" dirty="0">
                <a:ln w="1905"/>
                <a:latin typeface="微軟正黑體" pitchFamily="34" charset="-120"/>
                <a:ea typeface="微軟正黑體" pitchFamily="34" charset="-120"/>
              </a:rPr>
              <a:t>9</a:t>
            </a:r>
            <a:r>
              <a:rPr lang="zh-TW" altLang="en-US" sz="2400" b="1" dirty="0">
                <a:ln w="1905"/>
                <a:latin typeface="微軟正黑體" pitchFamily="34" charset="-120"/>
                <a:ea typeface="微軟正黑體" pitchFamily="34" charset="-120"/>
              </a:rPr>
              <a:t>分（</a:t>
            </a:r>
            <a:r>
              <a:rPr lang="en-US" altLang="zh-TW" sz="2400" b="1" dirty="0">
                <a:ln w="1905"/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2400" b="1" dirty="0">
                <a:ln w="1905"/>
                <a:latin typeface="微軟正黑體" pitchFamily="34" charset="-120"/>
                <a:ea typeface="微軟正黑體" pitchFamily="34" charset="-120"/>
              </a:rPr>
              <a:t>領域</a:t>
            </a:r>
            <a:r>
              <a:rPr lang="en-US" altLang="zh-TW" sz="2400" b="1" dirty="0">
                <a:ln w="1905"/>
                <a:latin typeface="微軟正黑體" pitchFamily="34" charset="-120"/>
                <a:ea typeface="微軟正黑體" pitchFamily="34" charset="-120"/>
              </a:rPr>
              <a:t>*3</a:t>
            </a:r>
            <a:r>
              <a:rPr lang="zh-TW" altLang="en-US" sz="2400" b="1" dirty="0">
                <a:ln w="1905"/>
                <a:latin typeface="微軟正黑體" pitchFamily="34" charset="-120"/>
                <a:ea typeface="微軟正黑體" pitchFamily="34" charset="-120"/>
              </a:rPr>
              <a:t>）</a:t>
            </a:r>
            <a:endParaRPr lang="en-US" altLang="zh-TW" sz="2400" b="1" dirty="0">
              <a:ln w="1905"/>
              <a:latin typeface="微軟正黑體" pitchFamily="34" charset="-120"/>
              <a:ea typeface="微軟正黑體" pitchFamily="34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b="1" dirty="0">
                <a:ln w="1905"/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400" b="1" dirty="0">
                <a:ln w="1905"/>
                <a:latin typeface="微軟正黑體" pitchFamily="34" charset="-120"/>
                <a:ea typeface="微軟正黑體" pitchFamily="34" charset="-120"/>
              </a:rPr>
              <a:t>體適能：</a:t>
            </a:r>
            <a:r>
              <a:rPr lang="en-US" altLang="zh-TW" sz="2400" b="1" dirty="0">
                <a:ln w="1905"/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en-US" sz="2400" b="1" dirty="0">
                <a:ln w="1905"/>
                <a:latin typeface="微軟正黑體" pitchFamily="34" charset="-120"/>
                <a:ea typeface="微軟正黑體" pitchFamily="34" charset="-120"/>
              </a:rPr>
              <a:t>分</a:t>
            </a:r>
            <a:r>
              <a:rPr lang="en-US" altLang="zh-TW" sz="2400" b="1" dirty="0">
                <a:ln w="1905"/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b="1" dirty="0">
                <a:ln w="1905"/>
                <a:latin typeface="微軟正黑體" pitchFamily="34" charset="-120"/>
                <a:ea typeface="微軟正黑體" pitchFamily="34" charset="-120"/>
              </a:rPr>
              <a:t>單項達門檻）</a:t>
            </a:r>
            <a:endParaRPr lang="en-US" altLang="zh-TW" sz="2400" b="1" dirty="0">
              <a:ln w="1905"/>
              <a:latin typeface="微軟正黑體" pitchFamily="34" charset="-120"/>
              <a:ea typeface="微軟正黑體" pitchFamily="34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b="1" dirty="0">
                <a:ln w="1905"/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2400" b="1" dirty="0">
                <a:ln w="1905"/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服務表現：</a:t>
            </a:r>
            <a:r>
              <a:rPr lang="en-US" altLang="zh-TW" sz="2400" b="1" dirty="0">
                <a:ln w="1905"/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10</a:t>
            </a:r>
            <a:r>
              <a:rPr lang="zh-TW" altLang="en-US" sz="2400" b="1" dirty="0">
                <a:ln w="1905"/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分（</a:t>
            </a:r>
            <a:r>
              <a:rPr lang="en-US" altLang="zh-TW" sz="2400" b="1" dirty="0">
                <a:ln w="1905"/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4+6</a:t>
            </a:r>
            <a:r>
              <a:rPr lang="zh-TW" altLang="en-US" sz="2400" b="1" dirty="0">
                <a:ln w="1905"/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）</a:t>
            </a:r>
            <a:endParaRPr lang="en-US" altLang="zh-TW" sz="2400" b="1" dirty="0">
              <a:ln w="1905"/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b="1" dirty="0">
                <a:ln w="1905"/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2400" b="1" dirty="0">
                <a:ln w="1905"/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品德表現：</a:t>
            </a:r>
            <a:r>
              <a:rPr lang="en-US" altLang="zh-TW" sz="2400" b="1" dirty="0">
                <a:ln w="1905"/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10</a:t>
            </a:r>
            <a:r>
              <a:rPr lang="zh-TW" altLang="en-US" sz="2400" b="1" dirty="0">
                <a:ln w="1905"/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分（</a:t>
            </a:r>
            <a:r>
              <a:rPr lang="en-US" altLang="zh-TW" sz="2400" b="1" dirty="0">
                <a:ln w="1905"/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6+6</a:t>
            </a:r>
            <a:r>
              <a:rPr lang="zh-TW" altLang="en-US" sz="2400" b="1" dirty="0">
                <a:ln w="1905"/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）</a:t>
            </a:r>
            <a:endParaRPr lang="en-US" altLang="zh-TW" sz="2400" b="1" dirty="0">
              <a:ln w="1905"/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b="1" dirty="0">
                <a:ln w="1905"/>
                <a:solidFill>
                  <a:srgbClr val="006600"/>
                </a:solidFill>
                <a:latin typeface="微軟正黑體" pitchFamily="34" charset="-120"/>
                <a:ea typeface="微軟正黑體" pitchFamily="34" charset="-120"/>
              </a:rPr>
              <a:t>5.</a:t>
            </a:r>
            <a:r>
              <a:rPr lang="zh-TW" altLang="en-US" sz="2400" b="1" dirty="0">
                <a:ln w="1905"/>
                <a:solidFill>
                  <a:srgbClr val="006600"/>
                </a:solidFill>
                <a:latin typeface="微軟正黑體" pitchFamily="34" charset="-120"/>
                <a:ea typeface="微軟正黑體" pitchFamily="34" charset="-120"/>
              </a:rPr>
              <a:t>才藝表現：</a:t>
            </a:r>
            <a:r>
              <a:rPr lang="en-US" altLang="zh-TW" sz="2400" b="1" dirty="0">
                <a:ln w="1905"/>
                <a:solidFill>
                  <a:srgbClr val="006600"/>
                </a:solidFill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sz="2400" b="1" dirty="0">
                <a:ln w="1905"/>
                <a:solidFill>
                  <a:srgbClr val="006600"/>
                </a:solidFill>
                <a:latin typeface="微軟正黑體" pitchFamily="34" charset="-120"/>
                <a:ea typeface="微軟正黑體" pitchFamily="34" charset="-120"/>
              </a:rPr>
              <a:t>分</a:t>
            </a:r>
            <a:endParaRPr lang="en-US" altLang="zh-TW" sz="2400" b="1" dirty="0">
              <a:ln w="1905"/>
              <a:solidFill>
                <a:srgbClr val="0066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b="1" dirty="0">
                <a:ln w="1905"/>
                <a:solidFill>
                  <a:srgbClr val="00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rPr>
              <a:t>6.</a:t>
            </a:r>
            <a:r>
              <a:rPr lang="zh-TW" altLang="en-US" sz="2400" b="1" dirty="0">
                <a:ln w="1905"/>
                <a:solidFill>
                  <a:srgbClr val="00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rPr>
              <a:t>本土語言認證</a:t>
            </a:r>
            <a:r>
              <a:rPr lang="en-US" altLang="zh-TW" sz="2400" b="1" dirty="0">
                <a:ln w="1905"/>
                <a:solidFill>
                  <a:srgbClr val="00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rPr>
              <a:t>:2</a:t>
            </a:r>
            <a:r>
              <a:rPr lang="zh-TW" altLang="en-US" sz="2400" b="1" dirty="0">
                <a:ln w="1905"/>
                <a:solidFill>
                  <a:srgbClr val="00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rPr>
              <a:t>分</a:t>
            </a:r>
            <a:endParaRPr lang="en-US" altLang="zh-TW" sz="2400" b="1" dirty="0">
              <a:ln w="1905"/>
              <a:solidFill>
                <a:srgbClr val="0066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4635798" y="5373216"/>
            <a:ext cx="4043362" cy="73284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0000" tIns="180000" rIns="0" bIns="1800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kumimoji="0"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會考成績：</a:t>
            </a:r>
            <a:r>
              <a:rPr kumimoji="0" lang="en-US" altLang="zh-TW" sz="2400" b="1" u="dbl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33</a:t>
            </a:r>
            <a:r>
              <a:rPr kumimoji="0" lang="zh-TW" altLang="en-US" sz="2400" b="1" u="dbl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分</a:t>
            </a:r>
            <a:r>
              <a:rPr kumimoji="0"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（</a:t>
            </a:r>
            <a:r>
              <a:rPr kumimoji="0" lang="en-US" altLang="zh-TW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6,4,2</a:t>
            </a:r>
            <a:r>
              <a:rPr kumimoji="0"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）</a:t>
            </a:r>
            <a:endParaRPr kumimoji="0" lang="en-US" altLang="zh-TW" sz="2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563" name="投影片編號版面配置區 7"/>
          <p:cNvSpPr txBox="1">
            <a:spLocks noGrp="1"/>
          </p:cNvSpPr>
          <p:nvPr/>
        </p:nvSpPr>
        <p:spPr bwMode="auto">
          <a:xfrm>
            <a:off x="7668344" y="6356350"/>
            <a:ext cx="1018456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D450D28E-2F1E-4A83-8C48-BD9233C66F33}" type="slidenum">
              <a:rPr lang="zh-TW" altLang="en-US" sz="1400" b="1">
                <a:solidFill>
                  <a:srgbClr val="898989"/>
                </a:solidFill>
              </a:rPr>
              <a:pPr algn="r" eaLnBrk="1" hangingPunct="1"/>
              <a:t>36</a:t>
            </a:fld>
            <a:endParaRPr lang="en-US" altLang="zh-TW" sz="1400" b="1">
              <a:solidFill>
                <a:srgbClr val="89898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8638" y="332656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桃連區入學方式</a:t>
            </a:r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免試比序</a:t>
            </a:r>
          </a:p>
        </p:txBody>
      </p:sp>
    </p:spTree>
    <p:extLst>
      <p:ext uri="{BB962C8B-B14F-4D97-AF65-F5344CB8AC3E}">
        <p14:creationId xmlns:p14="http://schemas.microsoft.com/office/powerpoint/2010/main" val="292363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074" name="群組 4"/>
          <p:cNvGrpSpPr>
            <a:grpSpLocks/>
          </p:cNvGrpSpPr>
          <p:nvPr/>
        </p:nvGrpSpPr>
        <p:grpSpPr bwMode="auto">
          <a:xfrm>
            <a:off x="214313" y="500063"/>
            <a:ext cx="2786062" cy="857250"/>
            <a:chOff x="2389" y="1239"/>
            <a:chExt cx="2315099" cy="1266281"/>
          </a:xfrm>
        </p:grpSpPr>
        <p:sp>
          <p:nvSpPr>
            <p:cNvPr id="6" name="圓角矩形 5"/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/>
            <p:cNvSpPr/>
            <p:nvPr/>
          </p:nvSpPr>
          <p:spPr>
            <a:xfrm>
              <a:off x="64388" y="62208"/>
              <a:ext cx="2191100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適性輔導</a:t>
              </a:r>
            </a:p>
          </p:txBody>
        </p:sp>
      </p:grpSp>
      <p:grpSp>
        <p:nvGrpSpPr>
          <p:cNvPr id="131075" name="群組 7"/>
          <p:cNvGrpSpPr>
            <a:grpSpLocks/>
          </p:cNvGrpSpPr>
          <p:nvPr/>
        </p:nvGrpSpPr>
        <p:grpSpPr bwMode="auto">
          <a:xfrm>
            <a:off x="3000375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/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/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anchor="ctr"/>
            <a:lstStyle>
              <a:lvl1pPr marL="342900" indent="-3429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2286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採計</a:t>
              </a:r>
              <a:r>
                <a:rPr lang="en-US" altLang="zh-TW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  <a:endParaRPr lang="en-US" altLang="zh-TW" sz="2400" b="1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總分</a:t>
              </a:r>
              <a:r>
                <a:rPr lang="en-US" altLang="zh-TW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4857752" y="571480"/>
            <a:ext cx="357190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sz="3600" b="1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生涯規劃：</a:t>
            </a:r>
            <a:r>
              <a:rPr kumimoji="0" lang="en-US" altLang="zh-TW" sz="3600" b="1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kumimoji="0" lang="zh-TW" altLang="en-US" sz="3600" b="1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endParaRPr kumimoji="0" lang="en-US" altLang="zh-TW" sz="3600" b="1">
              <a:solidFill>
                <a:srgbClr val="00009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95288" y="1571625"/>
            <a:ext cx="82804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Tx/>
              <a:buChar char="•"/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報名校、科與生涯規劃建議</a:t>
            </a:r>
          </a:p>
          <a:p>
            <a:pPr lvl="1" eaLnBrk="1" hangingPunct="1"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與「家長意見」相符者得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分。</a:t>
            </a:r>
          </a:p>
          <a:p>
            <a:pPr lvl="1" eaLnBrk="1" hangingPunct="1"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與「導師意見」相符者得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分。</a:t>
            </a:r>
          </a:p>
          <a:p>
            <a:pPr lvl="1" eaLnBrk="1" hangingPunct="1"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與「輔導教師意見」相符者得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分。</a:t>
            </a:r>
          </a:p>
        </p:txBody>
      </p:sp>
      <p:sp>
        <p:nvSpPr>
          <p:cNvPr id="131080" name="投影片編號版面配置區 12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EDD68B0-685B-4C1B-9771-1C84C1C6B533}" type="slidenum">
              <a:rPr lang="zh-TW" altLang="en-US" sz="1400" b="1">
                <a:solidFill>
                  <a:srgbClr val="898989"/>
                </a:solidFill>
                <a:latin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37</a:t>
            </a:fld>
            <a:endParaRPr lang="en-US" altLang="zh-TW" sz="1400" b="1">
              <a:solidFill>
                <a:srgbClr val="898989"/>
              </a:solidFill>
              <a:latin typeface="Arial" pitchFamily="34" charset="0"/>
            </a:endParaRPr>
          </a:p>
        </p:txBody>
      </p:sp>
      <p:grpSp>
        <p:nvGrpSpPr>
          <p:cNvPr id="131081" name="群組 4"/>
          <p:cNvGrpSpPr>
            <a:grpSpLocks/>
          </p:cNvGrpSpPr>
          <p:nvPr/>
        </p:nvGrpSpPr>
        <p:grpSpPr bwMode="auto">
          <a:xfrm>
            <a:off x="214313" y="4000500"/>
            <a:ext cx="2786062" cy="857250"/>
            <a:chOff x="2389" y="1239"/>
            <a:chExt cx="2315099" cy="1266281"/>
          </a:xfrm>
        </p:grpSpPr>
        <p:sp>
          <p:nvSpPr>
            <p:cNvPr id="14" name="圓角矩形 13"/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圓角矩形 4"/>
            <p:cNvSpPr/>
            <p:nvPr/>
          </p:nvSpPr>
          <p:spPr>
            <a:xfrm>
              <a:off x="64388" y="62208"/>
              <a:ext cx="2191100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適性輔導</a:t>
              </a:r>
            </a:p>
          </p:txBody>
        </p:sp>
      </p:grpSp>
      <p:grpSp>
        <p:nvGrpSpPr>
          <p:cNvPr id="131082" name="群組 7"/>
          <p:cNvGrpSpPr>
            <a:grpSpLocks/>
          </p:cNvGrpSpPr>
          <p:nvPr/>
        </p:nvGrpSpPr>
        <p:grpSpPr bwMode="auto">
          <a:xfrm>
            <a:off x="3000375" y="3857625"/>
            <a:ext cx="1857375" cy="1071563"/>
            <a:chOff x="2103175" y="-428010"/>
            <a:chExt cx="2040083" cy="1267522"/>
          </a:xfrm>
        </p:grpSpPr>
        <p:sp>
          <p:nvSpPr>
            <p:cNvPr id="17" name="向右箭號 16"/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向右箭號 4"/>
            <p:cNvSpPr/>
            <p:nvPr/>
          </p:nvSpPr>
          <p:spPr>
            <a:xfrm>
              <a:off x="2103175" y="-174505"/>
              <a:ext cx="1757610" cy="7849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anchor="ctr"/>
            <a:lstStyle>
              <a:lvl1pPr marL="342900" indent="-3429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2286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</a:p>
          </p:txBody>
        </p:sp>
      </p:grpSp>
      <p:sp>
        <p:nvSpPr>
          <p:cNvPr id="19" name="文字方塊 18"/>
          <p:cNvSpPr txBox="1"/>
          <p:nvPr/>
        </p:nvSpPr>
        <p:spPr>
          <a:xfrm>
            <a:off x="4857721" y="4071928"/>
            <a:ext cx="357190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就近入學：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1086" name="Text Box 12"/>
          <p:cNvSpPr txBox="1">
            <a:spLocks noChangeArrowheads="1"/>
          </p:cNvSpPr>
          <p:nvPr/>
        </p:nvSpPr>
        <p:spPr bwMode="auto">
          <a:xfrm>
            <a:off x="1071563" y="5175250"/>
            <a:ext cx="6624637" cy="13255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5C1F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桃園區學生符合就近入學得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分。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共同就學區學生得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9"/>
          <p:cNvSpPr txBox="1">
            <a:spLocks noChangeArrowheads="1"/>
          </p:cNvSpPr>
          <p:nvPr/>
        </p:nvSpPr>
        <p:spPr bwMode="auto">
          <a:xfrm>
            <a:off x="684213" y="1557338"/>
            <a:ext cx="7777162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995C1F"/>
            </a:prstShdw>
          </a:effectLst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TW" altLang="en-US">
                <a:latin typeface="Arial" pitchFamily="34" charset="0"/>
                <a:ea typeface="標楷體" pitchFamily="65" charset="-120"/>
              </a:rPr>
              <a:t>符合國民中學成績評量準則畢業資格者。</a:t>
            </a:r>
          </a:p>
        </p:txBody>
      </p:sp>
      <p:sp>
        <p:nvSpPr>
          <p:cNvPr id="77827" name="AutoShape 11"/>
          <p:cNvSpPr>
            <a:spLocks noChangeArrowheads="1"/>
          </p:cNvSpPr>
          <p:nvPr/>
        </p:nvSpPr>
        <p:spPr bwMode="auto">
          <a:xfrm>
            <a:off x="683568" y="2060848"/>
            <a:ext cx="8135937" cy="4465638"/>
          </a:xfrm>
          <a:prstGeom prst="roundRect">
            <a:avLst>
              <a:gd name="adj" fmla="val 7542"/>
            </a:avLst>
          </a:prstGeom>
          <a:solidFill>
            <a:srgbClr val="CCFFCC">
              <a:alpha val="65000"/>
            </a:srgbClr>
          </a:soli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tIns="180000"/>
          <a:lstStyle/>
          <a:p>
            <a:pPr marL="514350" indent="-514350">
              <a:buFont typeface="+mj-lt"/>
              <a:buAutoNum type="arabicPeriod"/>
            </a:pPr>
            <a:r>
              <a:rPr lang="en-US" altLang="zh-TW" sz="2800" dirty="0">
                <a:ea typeface="微軟正黑體" pitchFamily="34" charset="-120"/>
                <a:cs typeface="新細明體" pitchFamily="18" charset="-120"/>
              </a:rPr>
              <a:t> 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學生實際出席日數（不含公、喪、病假），須達六學期</a:t>
            </a:r>
            <a:r>
              <a:rPr lang="zh-TW" altLang="en-US" sz="2800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總出席日數之三分之二以上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。 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學生日常生活表現六學期成績依教師輔導與管教學生之相關規定，辦理功過相抵、獎懲實施、懲罰存記及改過銷過等事項，且依規定程序審核通過註銷後，其</a:t>
            </a:r>
            <a:r>
              <a:rPr lang="zh-TW" altLang="en-US" sz="2800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記錄未達三大過</a:t>
            </a:r>
            <a:r>
              <a:rPr lang="en-US" altLang="zh-TW" sz="2800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(</a:t>
            </a:r>
            <a:r>
              <a:rPr lang="zh-TW" altLang="en-US" sz="2800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三小過等同一大過</a:t>
            </a:r>
            <a:r>
              <a:rPr lang="en-US" altLang="zh-TW" sz="2800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)</a:t>
            </a:r>
            <a:r>
              <a:rPr lang="zh-TW" altLang="en-US" sz="2800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者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。</a:t>
            </a:r>
            <a:r>
              <a:rPr lang="zh-TW" altLang="en-US" sz="2800" dirty="0">
                <a:ea typeface="微軟正黑體" pitchFamily="34" charset="-120"/>
                <a:cs typeface="新細明體" pitchFamily="18" charset="-12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學生學習領域畢業成績至少</a:t>
            </a:r>
            <a:r>
              <a:rPr lang="zh-TW" altLang="en-US" sz="2800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四大領域</a:t>
            </a:r>
            <a:r>
              <a:rPr lang="en-US" altLang="zh-TW" sz="2800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(</a:t>
            </a:r>
            <a:r>
              <a:rPr lang="zh-TW" altLang="en-US" sz="2800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含</a:t>
            </a:r>
            <a:r>
              <a:rPr lang="en-US" altLang="zh-TW" sz="2800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)</a:t>
            </a:r>
            <a:r>
              <a:rPr lang="zh-TW" altLang="en-US" sz="2800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成績達丙等</a:t>
            </a:r>
            <a:r>
              <a:rPr lang="en-US" altLang="zh-TW" sz="2800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(</a:t>
            </a:r>
            <a:r>
              <a:rPr lang="zh-TW" altLang="en-US" sz="2800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六十分</a:t>
            </a:r>
            <a:r>
              <a:rPr lang="en-US" altLang="zh-TW" sz="2800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)</a:t>
            </a:r>
            <a:r>
              <a:rPr lang="zh-TW" altLang="en-US" sz="2800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以上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者。</a:t>
            </a:r>
            <a:endParaRPr lang="zh-TW" altLang="en-US" sz="2800" dirty="0">
              <a:latin typeface="Arial" pitchFamily="34" charset="0"/>
              <a:ea typeface="標楷體" pitchFamily="65" charset="-120"/>
              <a:cs typeface="新細明體" pitchFamily="18" charset="-120"/>
            </a:endParaRPr>
          </a:p>
        </p:txBody>
      </p:sp>
      <p:grpSp>
        <p:nvGrpSpPr>
          <p:cNvPr id="2" name="群組 4"/>
          <p:cNvGrpSpPr>
            <a:grpSpLocks/>
          </p:cNvGrpSpPr>
          <p:nvPr/>
        </p:nvGrpSpPr>
        <p:grpSpPr bwMode="auto">
          <a:xfrm>
            <a:off x="357386" y="572071"/>
            <a:ext cx="2786062" cy="857250"/>
            <a:chOff x="2389" y="1239"/>
            <a:chExt cx="2315099" cy="1266281"/>
          </a:xfrm>
        </p:grpSpPr>
        <p:sp>
          <p:nvSpPr>
            <p:cNvPr id="6" name="圓角矩形 5"/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/>
            <p:cNvSpPr/>
            <p:nvPr/>
          </p:nvSpPr>
          <p:spPr>
            <a:xfrm>
              <a:off x="64388" y="62208"/>
              <a:ext cx="2191100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適性輔導</a:t>
              </a:r>
            </a:p>
          </p:txBody>
        </p:sp>
      </p:grpSp>
      <p:grpSp>
        <p:nvGrpSpPr>
          <p:cNvPr id="3" name="群組 7"/>
          <p:cNvGrpSpPr>
            <a:grpSpLocks/>
          </p:cNvGrpSpPr>
          <p:nvPr/>
        </p:nvGrpSpPr>
        <p:grpSpPr bwMode="auto">
          <a:xfrm>
            <a:off x="3143448" y="429196"/>
            <a:ext cx="1857375" cy="1071562"/>
            <a:chOff x="2103175" y="-428010"/>
            <a:chExt cx="2040083" cy="1267522"/>
          </a:xfrm>
        </p:grpSpPr>
        <p:sp>
          <p:nvSpPr>
            <p:cNvPr id="9" name="向右箭號 8"/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/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anchor="ctr"/>
            <a:lstStyle/>
            <a:p>
              <a:pPr marL="228600" lvl="1" indent="-228600" algn="ctr" defTabSz="106680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r>
                <a:rPr lang="zh-TW" altLang="en-US" sz="2400" b="1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32</a:t>
              </a:r>
              <a:r>
                <a:rPr lang="zh-TW" altLang="en-US" sz="2400" b="1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r>
                <a:rPr lang="zh-TW" altLang="en-US" sz="2400" b="1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32</a:t>
              </a:r>
              <a:r>
                <a:rPr lang="zh-TW" altLang="en-US" sz="2400" b="1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5032548" y="356463"/>
            <a:ext cx="3571900" cy="120032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畢業資格：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6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修業資格：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7833" name="投影片編號版面配置區 1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4766692-DD07-46BE-91DA-ED48B4D1F2BE}" type="slidenum">
              <a:rPr lang="zh-TW" altLang="en-US" smtClean="0">
                <a:solidFill>
                  <a:srgbClr val="898989"/>
                </a:solidFill>
              </a:rPr>
              <a:pPr/>
              <a:t>38</a:t>
            </a:fld>
            <a:endParaRPr lang="en-US" altLang="zh-TW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86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>
                <a:ea typeface="標楷體" pitchFamily="65" charset="-120"/>
              </a:rPr>
              <a:t>志願序計分方式</a:t>
            </a:r>
          </a:p>
        </p:txBody>
      </p:sp>
      <p:sp>
        <p:nvSpPr>
          <p:cNvPr id="126979" name="內容版面配置區 2"/>
          <p:cNvSpPr>
            <a:spLocks noGrp="1"/>
          </p:cNvSpPr>
          <p:nvPr>
            <p:ph idx="4294967295"/>
          </p:nvPr>
        </p:nvSpPr>
        <p:spPr>
          <a:xfrm>
            <a:off x="808038" y="1325563"/>
            <a:ext cx="7886700" cy="2535237"/>
          </a:xfrm>
        </p:spPr>
        <p:txBody>
          <a:bodyPr/>
          <a:lstStyle/>
          <a:p>
            <a:pPr marL="228600" indent="-228600"/>
            <a:r>
              <a:rPr lang="zh-TW" altLang="en-US" sz="2600" b="1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志願序別</a:t>
            </a:r>
            <a:r>
              <a:rPr lang="en-US" altLang="zh-TW" sz="2600" b="1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600" b="1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600" b="1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600" b="1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600" b="1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600" b="1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志願</a:t>
            </a:r>
            <a:r>
              <a:rPr lang="en-US" altLang="zh-TW" sz="2600" b="1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sz="2600" b="1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分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志願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分，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…16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至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志願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分。</a:t>
            </a:r>
          </a:p>
          <a:p>
            <a:pPr marL="228600" indent="-228600"/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總積分完全相同，需進行超額比序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低收入→適性輔導→多元學習→會考總積分→</a:t>
            </a:r>
            <a:r>
              <a:rPr lang="zh-TW" altLang="en-US" sz="2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志願序積分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→教育會考成績標示總點數→教育會考成績標示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，比序至</a:t>
            </a:r>
            <a:r>
              <a:rPr lang="zh-TW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「志願序積分」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項目時，</a:t>
            </a:r>
            <a:r>
              <a:rPr lang="zh-TW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志願序積分高者將優先錄取。</a:t>
            </a:r>
          </a:p>
          <a:p>
            <a:pPr marL="228600" indent="-228600"/>
            <a:endParaRPr lang="zh-TW" altLang="en-US" sz="26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582703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099029"/>
              </p:ext>
            </p:extLst>
          </p:nvPr>
        </p:nvGraphicFramePr>
        <p:xfrm>
          <a:off x="323850" y="3933825"/>
          <a:ext cx="8612188" cy="2359026"/>
        </p:xfrm>
        <a:graphic>
          <a:graphicData uri="http://schemas.openxmlformats.org/drawingml/2006/table">
            <a:tbl>
              <a:tblPr/>
              <a:tblGrid>
                <a:gridCol w="1223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85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47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79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志願順序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校、科</a:t>
                      </a:r>
                    </a:p>
                  </a:txBody>
                  <a:tcPr marL="91437" marR="91437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A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B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C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D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D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應外科</a:t>
                      </a:r>
                    </a:p>
                  </a:txBody>
                  <a:tcPr marL="91437" marR="91437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E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F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應外科</a:t>
                      </a:r>
                    </a:p>
                  </a:txBody>
                  <a:tcPr marL="91437" marR="91437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志願積分</a:t>
                      </a:r>
                    </a:p>
                  </a:txBody>
                  <a:tcPr marL="91437" marR="91437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82">
            <a:extLst>
              <a:ext uri="{FF2B5EF4-FFF2-40B4-BE49-F238E27FC236}">
                <a16:creationId xmlns:a16="http://schemas.microsoft.com/office/drawing/2014/main" id="{897D61B8-EB60-48BA-81C8-4111E0CFBC70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lIns="91425" tIns="45700" rIns="91425" bIns="45700"/>
          <a:lstStyle/>
          <a:p>
            <a:pPr eaLnBrk="1" hangingPunct="1">
              <a:buSzPct val="25000"/>
            </a:pPr>
            <a:r>
              <a:rPr lang="en-US" altLang="zh-TW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107學年度適性入學成果</a:t>
            </a:r>
          </a:p>
        </p:txBody>
      </p:sp>
      <p:pic>
        <p:nvPicPr>
          <p:cNvPr id="9219" name="圖片 1">
            <a:extLst>
              <a:ext uri="{FF2B5EF4-FFF2-40B4-BE49-F238E27FC236}">
                <a16:creationId xmlns:a16="http://schemas.microsoft.com/office/drawing/2014/main" id="{3F245985-540C-4529-8AB1-62B7296BD6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638"/>
            <a:ext cx="91440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Shape 84">
            <a:extLst>
              <a:ext uri="{FF2B5EF4-FFF2-40B4-BE49-F238E27FC236}">
                <a16:creationId xmlns:a16="http://schemas.microsoft.com/office/drawing/2014/main" id="{7D87E2AD-0D5D-453F-8F10-926D716240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896" y="2420938"/>
            <a:ext cx="1223963" cy="38735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45700" rIns="91425" bIns="457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>
                <a:ea typeface="標楷體" pitchFamily="65" charset="-120"/>
              </a:rPr>
              <a:t>同群科志願跨校連續選填</a:t>
            </a:r>
          </a:p>
        </p:txBody>
      </p:sp>
      <p:sp>
        <p:nvSpPr>
          <p:cNvPr id="128003" name="內容版面配置區 2"/>
          <p:cNvSpPr>
            <a:spLocks noGrp="1"/>
          </p:cNvSpPr>
          <p:nvPr>
            <p:ph idx="4294967295"/>
          </p:nvPr>
        </p:nvSpPr>
        <p:spPr>
          <a:xfrm>
            <a:off x="666750" y="1268413"/>
            <a:ext cx="7886700" cy="4552950"/>
          </a:xfrm>
        </p:spPr>
        <p:txBody>
          <a:bodyPr/>
          <a:lstStyle/>
          <a:p>
            <a:pPr marL="228600" indent="-228600"/>
            <a:r>
              <a:rPr lang="zh-TW" altLang="en-US">
                <a:ea typeface="標楷體" pitchFamily="65" charset="-120"/>
              </a:rPr>
              <a:t>舉例：</a:t>
            </a:r>
          </a:p>
          <a:p>
            <a:pPr marL="228600" indent="-228600"/>
            <a:r>
              <a:rPr lang="zh-TW" altLang="en-US">
                <a:ea typeface="標楷體" pitchFamily="65" charset="-120"/>
              </a:rPr>
              <a:t>甲生</a:t>
            </a:r>
            <a:endParaRPr lang="en-US" altLang="zh-TW">
              <a:ea typeface="標楷體" pitchFamily="65" charset="-120"/>
            </a:endParaRPr>
          </a:p>
          <a:p>
            <a:pPr marL="228600" indent="-228600"/>
            <a:endParaRPr lang="en-US" altLang="zh-TW">
              <a:ea typeface="標楷體" pitchFamily="65" charset="-120"/>
            </a:endParaRPr>
          </a:p>
          <a:p>
            <a:pPr marL="228600" indent="-228600"/>
            <a:endParaRPr lang="en-US" altLang="zh-TW">
              <a:ea typeface="標楷體" pitchFamily="65" charset="-120"/>
            </a:endParaRPr>
          </a:p>
          <a:p>
            <a:pPr marL="228600" indent="-228600"/>
            <a:endParaRPr lang="en-US" altLang="zh-TW">
              <a:ea typeface="標楷體" pitchFamily="65" charset="-120"/>
            </a:endParaRPr>
          </a:p>
          <a:p>
            <a:pPr marL="228600" indent="-228600"/>
            <a:endParaRPr lang="en-US" altLang="zh-TW">
              <a:ea typeface="標楷體" pitchFamily="65" charset="-120"/>
            </a:endParaRPr>
          </a:p>
          <a:p>
            <a:pPr marL="228600" indent="-228600"/>
            <a:r>
              <a:rPr lang="zh-TW" altLang="en-US">
                <a:ea typeface="標楷體" pitchFamily="65" charset="-120"/>
              </a:rPr>
              <a:t>乙生</a:t>
            </a:r>
            <a:endParaRPr lang="en-US" altLang="zh-TW">
              <a:ea typeface="標楷體" pitchFamily="65" charset="-120"/>
            </a:endParaRPr>
          </a:p>
          <a:p>
            <a:pPr marL="228600" indent="-228600"/>
            <a:endParaRPr lang="zh-TW" altLang="en-US">
              <a:ea typeface="標楷體" pitchFamily="65" charset="-120"/>
            </a:endParaRPr>
          </a:p>
        </p:txBody>
      </p:sp>
      <p:sp>
        <p:nvSpPr>
          <p:cNvPr id="128004" name="投影片編號版面配置區 3"/>
          <p:cNvSpPr txBox="1">
            <a:spLocks noGrp="1"/>
          </p:cNvSpPr>
          <p:nvPr/>
        </p:nvSpPr>
        <p:spPr bwMode="auto"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8CF397F3-1D9C-4D18-97D2-0BC653E15B63}" type="slidenum">
              <a:rPr kumimoji="0" lang="en-US" altLang="zh-TW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40</a:t>
            </a:fld>
            <a:endParaRPr kumimoji="0" lang="en-US" altLang="zh-TW" sz="1200">
              <a:solidFill>
                <a:srgbClr val="898989"/>
              </a:solidFill>
            </a:endParaRPr>
          </a:p>
        </p:txBody>
      </p:sp>
      <p:graphicFrame>
        <p:nvGraphicFramePr>
          <p:cNvPr id="583771" name="Group 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232141"/>
              </p:ext>
            </p:extLst>
          </p:nvPr>
        </p:nvGraphicFramePr>
        <p:xfrm>
          <a:off x="1979613" y="1989138"/>
          <a:ext cx="6192837" cy="1981201"/>
        </p:xfrm>
        <a:graphic>
          <a:graphicData uri="http://schemas.openxmlformats.org/drawingml/2006/table">
            <a:tbl>
              <a:tblPr/>
              <a:tblGrid>
                <a:gridCol w="852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8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31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31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7911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志願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/>
                      </a:r>
                      <a:b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</a:b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順序</a:t>
                      </a:r>
                      <a:endPara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</a:t>
                      </a:r>
                      <a:endParaRPr kumimoji="0" lang="zh-TW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2</a:t>
                      </a:r>
                      <a:endParaRPr kumimoji="0" lang="zh-TW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3</a:t>
                      </a:r>
                      <a:endParaRPr kumimoji="0" lang="zh-TW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4</a:t>
                      </a:r>
                      <a:endParaRPr kumimoji="0" lang="zh-TW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5</a:t>
                      </a:r>
                      <a:endParaRPr kumimoji="0" lang="zh-TW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6</a:t>
                      </a:r>
                      <a:endParaRPr kumimoji="0" lang="zh-TW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7</a:t>
                      </a:r>
                      <a:endParaRPr kumimoji="0" lang="zh-TW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校、科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A</a:t>
                      </a: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普通科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B</a:t>
                      </a: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普通科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C</a:t>
                      </a: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普通科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D</a:t>
                      </a: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普通科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E</a:t>
                      </a: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園藝科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F</a:t>
                      </a: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園藝科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F</a:t>
                      </a: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造園科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11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志願積分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5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15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15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15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12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12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12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12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83769" name="Group 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936285"/>
              </p:ext>
            </p:extLst>
          </p:nvPr>
        </p:nvGraphicFramePr>
        <p:xfrm>
          <a:off x="1979613" y="4292600"/>
          <a:ext cx="6840537" cy="2286000"/>
        </p:xfrm>
        <a:graphic>
          <a:graphicData uri="http://schemas.openxmlformats.org/drawingml/2006/table">
            <a:tbl>
              <a:tblPr/>
              <a:tblGrid>
                <a:gridCol w="931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4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5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8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9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96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志願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/>
                      </a:r>
                      <a:b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</a:b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順序</a:t>
                      </a:r>
                      <a:endParaRPr kumimoji="0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2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3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4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5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6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7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校、科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A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國貿科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B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國貿科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B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商經科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B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資處科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C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資處科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D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普通科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E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普通科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志願積分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框架 2"/>
          <p:cNvSpPr/>
          <p:nvPr/>
        </p:nvSpPr>
        <p:spPr>
          <a:xfrm>
            <a:off x="2843213" y="3357563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8" name="框架 7"/>
          <p:cNvSpPr/>
          <p:nvPr/>
        </p:nvSpPr>
        <p:spPr>
          <a:xfrm>
            <a:off x="3563938" y="3357563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9" name="框架 8"/>
          <p:cNvSpPr/>
          <p:nvPr/>
        </p:nvSpPr>
        <p:spPr>
          <a:xfrm>
            <a:off x="4356100" y="3357563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10" name="框架 9"/>
          <p:cNvSpPr/>
          <p:nvPr/>
        </p:nvSpPr>
        <p:spPr>
          <a:xfrm>
            <a:off x="5148263" y="3357563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11" name="框架 10"/>
          <p:cNvSpPr/>
          <p:nvPr/>
        </p:nvSpPr>
        <p:spPr>
          <a:xfrm>
            <a:off x="5940425" y="3357563"/>
            <a:ext cx="2166938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12" name="框架 11"/>
          <p:cNvSpPr/>
          <p:nvPr/>
        </p:nvSpPr>
        <p:spPr>
          <a:xfrm>
            <a:off x="2916238" y="5876925"/>
            <a:ext cx="4176712" cy="576263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13" name="框架 12"/>
          <p:cNvSpPr/>
          <p:nvPr/>
        </p:nvSpPr>
        <p:spPr>
          <a:xfrm>
            <a:off x="7235825" y="5949950"/>
            <a:ext cx="649288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14" name="框架 13"/>
          <p:cNvSpPr/>
          <p:nvPr/>
        </p:nvSpPr>
        <p:spPr>
          <a:xfrm>
            <a:off x="8027988" y="5949950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4"/>
          <p:cNvGrpSpPr>
            <a:grpSpLocks/>
          </p:cNvGrpSpPr>
          <p:nvPr/>
        </p:nvGrpSpPr>
        <p:grpSpPr bwMode="auto">
          <a:xfrm>
            <a:off x="60740" y="628105"/>
            <a:ext cx="3786188" cy="857250"/>
            <a:chOff x="2389" y="1239"/>
            <a:chExt cx="2315099" cy="1266281"/>
          </a:xfrm>
        </p:grpSpPr>
        <p:sp>
          <p:nvSpPr>
            <p:cNvPr id="6" name="圓角矩形 5"/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/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3" name="群組 7"/>
          <p:cNvGrpSpPr>
            <a:grpSpLocks/>
          </p:cNvGrpSpPr>
          <p:nvPr/>
        </p:nvGrpSpPr>
        <p:grpSpPr bwMode="auto">
          <a:xfrm>
            <a:off x="3775490" y="485230"/>
            <a:ext cx="1857375" cy="1071562"/>
            <a:chOff x="2103175" y="-428010"/>
            <a:chExt cx="2040083" cy="1267522"/>
          </a:xfrm>
        </p:grpSpPr>
        <p:sp>
          <p:nvSpPr>
            <p:cNvPr id="9" name="向右箭號 8"/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/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5561434" y="699522"/>
            <a:ext cx="3500462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品德表現：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3976" name="投影片編號版面配置區 1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3DDA51D-B6DD-4ED3-AAD1-DEF9413C6EBE}" type="slidenum">
              <a:rPr lang="zh-TW" altLang="en-US" smtClean="0">
                <a:solidFill>
                  <a:srgbClr val="898989"/>
                </a:solidFill>
              </a:rPr>
              <a:pPr/>
              <a:t>41</a:t>
            </a:fld>
            <a:endParaRPr lang="en-US" altLang="zh-TW">
              <a:solidFill>
                <a:srgbClr val="898989"/>
              </a:solidFill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812421" y="2528457"/>
            <a:ext cx="7526338" cy="2556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buFontTx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銷過後，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/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</a:b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  </a:t>
            </a:r>
            <a:r>
              <a:rPr lang="zh-TW" altLang="en-US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無記過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或</a:t>
            </a:r>
            <a:r>
              <a:rPr lang="zh-TW" altLang="en-US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二次</a:t>
            </a:r>
            <a:r>
              <a:rPr lang="en-US" altLang="zh-TW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</a:t>
            </a:r>
            <a:r>
              <a:rPr lang="zh-TW" altLang="en-US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含</a:t>
            </a:r>
            <a:r>
              <a:rPr lang="en-US" altLang="zh-TW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lang="zh-TW" altLang="en-US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警告以下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者得</a:t>
            </a:r>
            <a:r>
              <a:rPr lang="en-US" altLang="zh-TW" b="1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6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。</a:t>
            </a:r>
            <a:endParaRPr lang="en-US" altLang="zh-TW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  <a:cs typeface="新細明體" pitchFamily="18" charset="-120"/>
            </a:endParaRPr>
          </a:p>
          <a:p>
            <a:pPr eaLnBrk="1" hangingPunct="1">
              <a:buFontTx/>
              <a:buChar char="•"/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大功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每次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4.5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分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，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/>
            </a:r>
            <a:br>
              <a:rPr lang="en-US" altLang="zh-TW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</a:b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  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記功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每次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1.5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分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，</a:t>
            </a:r>
            <a:endParaRPr lang="en-US" altLang="zh-TW" dirty="0">
              <a:latin typeface="標楷體" pitchFamily="65" charset="-120"/>
              <a:ea typeface="標楷體" pitchFamily="65" charset="-120"/>
              <a:cs typeface="新細明體" pitchFamily="18" charset="-120"/>
            </a:endParaRPr>
          </a:p>
          <a:p>
            <a:pPr eaLnBrk="1" hangingPunct="1"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  嘉獎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每次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0.5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(</a:t>
            </a:r>
            <a:r>
              <a:rPr lang="zh-TW" altLang="en-US" b="1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最高</a:t>
            </a:r>
            <a:r>
              <a:rPr lang="en-US" altLang="zh-TW" b="1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6</a:t>
            </a:r>
            <a:r>
              <a:rPr lang="zh-TW" altLang="en-US" b="1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)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。</a:t>
            </a:r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>
            <a:off x="1187450" y="1635126"/>
            <a:ext cx="7129463" cy="792162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1001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n-US" altLang="zh-TW" sz="32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6+6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，採計上限到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分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1403648" y="5157192"/>
            <a:ext cx="6984776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警告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次，嘉獎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次：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警告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次，嘉獎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次：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小過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次，小功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次，嘉獎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次：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5633733" y="5162624"/>
            <a:ext cx="8034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5633733" y="5649634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7406679" y="6142077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</a:p>
        </p:txBody>
      </p:sp>
    </p:spTree>
    <p:extLst>
      <p:ext uri="{BB962C8B-B14F-4D97-AF65-F5344CB8AC3E}">
        <p14:creationId xmlns:p14="http://schemas.microsoft.com/office/powerpoint/2010/main" val="410039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4"/>
          <p:cNvGrpSpPr>
            <a:grpSpLocks/>
          </p:cNvGrpSpPr>
          <p:nvPr/>
        </p:nvGrpSpPr>
        <p:grpSpPr bwMode="auto">
          <a:xfrm>
            <a:off x="177076" y="628105"/>
            <a:ext cx="3786188" cy="857250"/>
            <a:chOff x="2389" y="1239"/>
            <a:chExt cx="2315099" cy="1266281"/>
          </a:xfrm>
        </p:grpSpPr>
        <p:sp>
          <p:nvSpPr>
            <p:cNvPr id="6" name="圓角矩形 5"/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/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3" name="群組 7"/>
          <p:cNvGrpSpPr>
            <a:grpSpLocks/>
          </p:cNvGrpSpPr>
          <p:nvPr/>
        </p:nvGrpSpPr>
        <p:grpSpPr bwMode="auto">
          <a:xfrm>
            <a:off x="3891826" y="485230"/>
            <a:ext cx="1857375" cy="1071562"/>
            <a:chOff x="2103175" y="-428010"/>
            <a:chExt cx="2040083" cy="1267522"/>
          </a:xfrm>
        </p:grpSpPr>
        <p:sp>
          <p:nvSpPr>
            <p:cNvPr id="9" name="向右箭號 8"/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/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5677770" y="699522"/>
            <a:ext cx="3214710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體適能：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6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7048" name="Picture 3" descr="一分鐘仰臥起坐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076" y="5157192"/>
            <a:ext cx="2338388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9" name="Picture 2" descr="坐姿體前彎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2314" y="5157192"/>
            <a:ext cx="20002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50" name="Picture 4" descr="800公尺跑走照片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79514" y="5122267"/>
            <a:ext cx="2038350" cy="153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51" name="投影片編號版面配置區 1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DC27E9A-A6FF-43B6-99DC-9F57A66117DA}" type="slidenum">
              <a:rPr lang="zh-TW" altLang="en-US" smtClean="0">
                <a:solidFill>
                  <a:srgbClr val="898989"/>
                </a:solidFill>
              </a:rPr>
              <a:pPr/>
              <a:t>42</a:t>
            </a:fld>
            <a:endParaRPr lang="en-US" altLang="zh-TW">
              <a:solidFill>
                <a:srgbClr val="898989"/>
              </a:solidFill>
            </a:endParaRPr>
          </a:p>
        </p:txBody>
      </p:sp>
      <p:pic>
        <p:nvPicPr>
          <p:cNvPr id="87052" name="Picture 2" descr="立定跳遠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26864" y="5149254"/>
            <a:ext cx="2079625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矩形 11"/>
          <p:cNvSpPr>
            <a:spLocks noChangeArrowheads="1"/>
          </p:cNvSpPr>
          <p:nvPr/>
        </p:nvSpPr>
        <p:spPr bwMode="auto">
          <a:xfrm>
            <a:off x="250825" y="1500188"/>
            <a:ext cx="8713788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各單項包括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zh-TW" sz="2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肌耐力、</a:t>
            </a:r>
            <a:r>
              <a:rPr lang="en-US" altLang="zh-TW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柔軟度、</a:t>
            </a:r>
            <a:r>
              <a:rPr lang="en-US" altLang="zh-TW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瞬發力、</a:t>
            </a:r>
            <a:r>
              <a:rPr lang="en-US" altLang="zh-TW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心肺耐力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等，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單項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門檻達標準者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得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分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>
                <a:latin typeface="標楷體" pitchFamily="65" charset="-120"/>
                <a:ea typeface="標楷體" pitchFamily="65" charset="-120"/>
              </a:rPr>
            </a:b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身心障礙、重大疾病、體弱或因故無法測試者特殊 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>
                <a:latin typeface="標楷體" pitchFamily="65" charset="-120"/>
                <a:ea typeface="標楷體" pitchFamily="65" charset="-120"/>
              </a:rPr>
            </a:b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學生等依教育部相關辦法辦理。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793165" y="4072716"/>
            <a:ext cx="716093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報考五專聯招：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項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門檻達標準者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得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分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746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18" name="群組 4"/>
          <p:cNvGrpSpPr>
            <a:grpSpLocks/>
          </p:cNvGrpSpPr>
          <p:nvPr/>
        </p:nvGrpSpPr>
        <p:grpSpPr bwMode="auto">
          <a:xfrm>
            <a:off x="107504" y="693651"/>
            <a:ext cx="3786188" cy="857250"/>
            <a:chOff x="2389" y="1239"/>
            <a:chExt cx="2315099" cy="1266281"/>
          </a:xfrm>
        </p:grpSpPr>
        <p:sp>
          <p:nvSpPr>
            <p:cNvPr id="6" name="圓角矩形 5"/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/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37219" name="群組 7"/>
          <p:cNvGrpSpPr>
            <a:grpSpLocks/>
          </p:cNvGrpSpPr>
          <p:nvPr/>
        </p:nvGrpSpPr>
        <p:grpSpPr bwMode="auto">
          <a:xfrm>
            <a:off x="3721187" y="571066"/>
            <a:ext cx="1857375" cy="1071562"/>
            <a:chOff x="2103175" y="-428010"/>
            <a:chExt cx="2040083" cy="1267522"/>
          </a:xfrm>
        </p:grpSpPr>
        <p:sp>
          <p:nvSpPr>
            <p:cNvPr id="9" name="向右箭號 8"/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/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5500694" y="571480"/>
            <a:ext cx="3214710" cy="1200329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本土語言認證：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7223" name="矩形 11"/>
          <p:cNvSpPr>
            <a:spLocks noChangeArrowheads="1"/>
          </p:cNvSpPr>
          <p:nvPr/>
        </p:nvSpPr>
        <p:spPr bwMode="auto">
          <a:xfrm>
            <a:off x="785813" y="2178050"/>
            <a:ext cx="7500937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原住民族語言能力認證：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原住民族委員會主辦</a:t>
            </a:r>
            <a:endParaRPr lang="en-US" altLang="zh-TW" sz="28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客語能力認證：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客家委員會主辦</a:t>
            </a:r>
            <a:endParaRPr lang="en-US" altLang="zh-TW" sz="28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閩南語語言能力認證：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教育部主辦</a:t>
            </a:r>
            <a:endParaRPr lang="en-US" altLang="zh-TW" sz="28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zh-TW" altLang="en-US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單項通過者得</a:t>
            </a:r>
            <a:r>
              <a:rPr lang="en-US" altLang="zh-TW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分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7224" name="投影片編號版面配置區 1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81D05934-E1C7-4EE0-AD86-2FC471CF8406}" type="slidenum">
              <a:rPr lang="zh-TW" altLang="en-US" sz="1400" b="1">
                <a:solidFill>
                  <a:srgbClr val="898989"/>
                </a:solidFill>
                <a:latin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43</a:t>
            </a:fld>
            <a:endParaRPr lang="en-US" altLang="zh-TW" sz="1400" b="1">
              <a:solidFill>
                <a:srgbClr val="898989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向右箭號 2"/>
          <p:cNvSpPr/>
          <p:nvPr/>
        </p:nvSpPr>
        <p:spPr>
          <a:xfrm>
            <a:off x="1263625" y="1340768"/>
            <a:ext cx="7772871" cy="5103005"/>
          </a:xfrm>
          <a:prstGeom prst="rightArrow">
            <a:avLst>
              <a:gd name="adj1" fmla="val 50000"/>
              <a:gd name="adj2" fmla="val 5682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同分超額比序</a:t>
            </a:r>
          </a:p>
        </p:txBody>
      </p:sp>
      <p:sp>
        <p:nvSpPr>
          <p:cNvPr id="88067" name="文字方塊 6"/>
          <p:cNvSpPr txBox="1">
            <a:spLocks noChangeArrowheads="1"/>
          </p:cNvSpPr>
          <p:nvPr/>
        </p:nvSpPr>
        <p:spPr bwMode="auto">
          <a:xfrm>
            <a:off x="1547664" y="2133377"/>
            <a:ext cx="52585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2000" b="1" dirty="0">
                <a:solidFill>
                  <a:srgbClr val="0000FF"/>
                </a:solidFill>
                <a:latin typeface="BiauKai"/>
                <a:ea typeface="BiauKai"/>
                <a:cs typeface="BiauKai"/>
              </a:rPr>
              <a:t>1．</a:t>
            </a:r>
            <a:r>
              <a:rPr lang="zh-TW" altLang="en-US" sz="22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rPr>
              <a:t>各項目總積分相同</a:t>
            </a:r>
          </a:p>
        </p:txBody>
      </p:sp>
      <p:sp>
        <p:nvSpPr>
          <p:cNvPr id="88068" name="文字方塊 7"/>
          <p:cNvSpPr txBox="1">
            <a:spLocks noChangeArrowheads="1"/>
          </p:cNvSpPr>
          <p:nvPr/>
        </p:nvSpPr>
        <p:spPr bwMode="auto">
          <a:xfrm>
            <a:off x="2261363" y="2133377"/>
            <a:ext cx="525850" cy="337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000" b="1" dirty="0">
                <a:solidFill>
                  <a:srgbClr val="660066"/>
                </a:solidFill>
                <a:latin typeface="BiauKai"/>
                <a:ea typeface="BiauKai"/>
                <a:cs typeface="BiauKai"/>
              </a:rPr>
              <a:t>2</a:t>
            </a:r>
            <a:r>
              <a:rPr lang="zh-TW" altLang="en-US" sz="2000" b="1" dirty="0">
                <a:solidFill>
                  <a:srgbClr val="660066"/>
                </a:solidFill>
                <a:latin typeface="BiauKai"/>
                <a:ea typeface="BiauKai"/>
                <a:cs typeface="BiauKai"/>
              </a:rPr>
              <a:t>．</a:t>
            </a:r>
            <a:r>
              <a:rPr lang="zh-TW" altLang="en-US" sz="2200" b="1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  <a:cs typeface="BiauKai"/>
              </a:rPr>
              <a:t>低收入戶學生優先</a:t>
            </a:r>
          </a:p>
        </p:txBody>
      </p:sp>
      <p:sp>
        <p:nvSpPr>
          <p:cNvPr id="88069" name="文字方塊 8"/>
          <p:cNvSpPr txBox="1">
            <a:spLocks noChangeArrowheads="1"/>
          </p:cNvSpPr>
          <p:nvPr/>
        </p:nvSpPr>
        <p:spPr bwMode="auto">
          <a:xfrm>
            <a:off x="2943506" y="2132856"/>
            <a:ext cx="525850" cy="293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000" b="1" dirty="0">
                <a:solidFill>
                  <a:srgbClr val="104031"/>
                </a:solidFill>
                <a:latin typeface="BiauKai"/>
                <a:ea typeface="BiauKai"/>
                <a:cs typeface="BiauKai"/>
              </a:rPr>
              <a:t>3</a:t>
            </a:r>
            <a:r>
              <a:rPr lang="zh-TW" altLang="en-US" sz="2000" b="1" dirty="0">
                <a:solidFill>
                  <a:srgbClr val="104031"/>
                </a:solidFill>
                <a:latin typeface="BiauKai"/>
                <a:ea typeface="BiauKai"/>
                <a:cs typeface="BiauKai"/>
              </a:rPr>
              <a:t>．</a:t>
            </a:r>
            <a:r>
              <a:rPr lang="zh-TW" altLang="en-US" sz="2200" b="1" dirty="0">
                <a:solidFill>
                  <a:srgbClr val="104031"/>
                </a:solidFill>
                <a:latin typeface="標楷體" pitchFamily="65" charset="-120"/>
                <a:ea typeface="標楷體" pitchFamily="65" charset="-120"/>
                <a:cs typeface="BiauKai"/>
              </a:rPr>
              <a:t>適性輔導總積分</a:t>
            </a:r>
            <a:endParaRPr lang="zh-TW" altLang="en-US" sz="2200" b="1" dirty="0">
              <a:solidFill>
                <a:srgbClr val="10403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8070" name="文字方塊 9"/>
          <p:cNvSpPr txBox="1">
            <a:spLocks noChangeArrowheads="1"/>
          </p:cNvSpPr>
          <p:nvPr/>
        </p:nvSpPr>
        <p:spPr bwMode="auto">
          <a:xfrm>
            <a:off x="3591578" y="2140794"/>
            <a:ext cx="525850" cy="315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000" b="1" dirty="0">
                <a:solidFill>
                  <a:srgbClr val="104031"/>
                </a:solidFill>
                <a:latin typeface="BiauKai"/>
                <a:ea typeface="BiauKai"/>
                <a:cs typeface="BiauKai"/>
              </a:rPr>
              <a:t>4</a:t>
            </a:r>
            <a:r>
              <a:rPr lang="zh-TW" altLang="en-US" sz="2000" b="1" dirty="0">
                <a:solidFill>
                  <a:srgbClr val="104031"/>
                </a:solidFill>
                <a:latin typeface="BiauKai"/>
                <a:ea typeface="BiauKai"/>
                <a:cs typeface="BiauKai"/>
              </a:rPr>
              <a:t>．</a:t>
            </a:r>
            <a:r>
              <a:rPr lang="zh-TW" altLang="en-US" sz="2200" b="1" dirty="0">
                <a:solidFill>
                  <a:srgbClr val="104031"/>
                </a:solidFill>
                <a:latin typeface="標楷體" pitchFamily="65" charset="-120"/>
                <a:ea typeface="標楷體" pitchFamily="65" charset="-120"/>
                <a:cs typeface="BiauKai"/>
              </a:rPr>
              <a:t>多元學習表現總積分</a:t>
            </a:r>
            <a:endParaRPr lang="zh-TW" altLang="en-US" sz="2200" b="1" dirty="0">
              <a:solidFill>
                <a:srgbClr val="10403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8071" name="文字方塊 10"/>
          <p:cNvSpPr txBox="1">
            <a:spLocks noChangeArrowheads="1"/>
          </p:cNvSpPr>
          <p:nvPr/>
        </p:nvSpPr>
        <p:spPr bwMode="auto">
          <a:xfrm>
            <a:off x="4289864" y="2140794"/>
            <a:ext cx="52585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000" b="1" dirty="0">
                <a:solidFill>
                  <a:srgbClr val="104031"/>
                </a:solidFill>
                <a:latin typeface="BiauKai"/>
                <a:ea typeface="BiauKai"/>
                <a:cs typeface="BiauKai"/>
              </a:rPr>
              <a:t>5</a:t>
            </a:r>
            <a:r>
              <a:rPr lang="zh-TW" altLang="en-US" sz="2000" b="1" dirty="0">
                <a:solidFill>
                  <a:srgbClr val="104031"/>
                </a:solidFill>
                <a:latin typeface="BiauKai"/>
                <a:ea typeface="BiauKai"/>
                <a:cs typeface="BiauKai"/>
              </a:rPr>
              <a:t>．</a:t>
            </a:r>
            <a:r>
              <a:rPr lang="zh-TW" altLang="en-US" sz="2200" b="1" dirty="0">
                <a:solidFill>
                  <a:srgbClr val="104031"/>
                </a:solidFill>
                <a:latin typeface="標楷體" pitchFamily="65" charset="-120"/>
                <a:ea typeface="標楷體" pitchFamily="65" charset="-120"/>
                <a:cs typeface="BiauKai"/>
              </a:rPr>
              <a:t>教育會考換算總積分</a:t>
            </a:r>
            <a:endParaRPr lang="zh-TW" altLang="en-US" sz="2200" b="1" dirty="0">
              <a:solidFill>
                <a:srgbClr val="10403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8072" name="文字方塊 11"/>
          <p:cNvSpPr txBox="1">
            <a:spLocks noChangeArrowheads="1"/>
          </p:cNvSpPr>
          <p:nvPr/>
        </p:nvSpPr>
        <p:spPr bwMode="auto">
          <a:xfrm>
            <a:off x="4940566" y="2131988"/>
            <a:ext cx="52322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000" b="1" dirty="0">
                <a:solidFill>
                  <a:srgbClr val="CC0000"/>
                </a:solidFill>
                <a:latin typeface="BiauKai"/>
                <a:ea typeface="BiauKai"/>
                <a:cs typeface="BiauKai"/>
              </a:rPr>
              <a:t>6</a:t>
            </a:r>
            <a:r>
              <a:rPr lang="zh-TW" altLang="en-US" sz="2000" b="1" dirty="0">
                <a:solidFill>
                  <a:srgbClr val="CC0000"/>
                </a:solidFill>
                <a:latin typeface="BiauKai"/>
                <a:ea typeface="BiauKai"/>
                <a:cs typeface="BiauKai"/>
              </a:rPr>
              <a:t>．</a:t>
            </a:r>
            <a:r>
              <a:rPr lang="zh-TW" altLang="en-US" sz="2200" b="1" dirty="0">
                <a:solidFill>
                  <a:srgbClr val="CC0000"/>
                </a:solidFill>
                <a:latin typeface="標楷體" pitchFamily="65" charset="-120"/>
                <a:ea typeface="標楷體" pitchFamily="65" charset="-120"/>
                <a:cs typeface="BiauKai"/>
              </a:rPr>
              <a:t>志願序積分</a:t>
            </a:r>
            <a:endParaRPr lang="zh-TW" altLang="en-US" sz="2200" dirty="0">
              <a:solidFill>
                <a:srgbClr val="CC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658" name="文字方塊 14"/>
          <p:cNvSpPr txBox="1">
            <a:spLocks noChangeArrowheads="1"/>
          </p:cNvSpPr>
          <p:nvPr/>
        </p:nvSpPr>
        <p:spPr bwMode="auto">
          <a:xfrm>
            <a:off x="6183340" y="2564656"/>
            <a:ext cx="67710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en-US" sz="3200"/>
          </a:p>
        </p:txBody>
      </p:sp>
      <p:sp>
        <p:nvSpPr>
          <p:cNvPr id="88081" name="文字方塊 24"/>
          <p:cNvSpPr txBox="1">
            <a:spLocks noChangeArrowheads="1"/>
          </p:cNvSpPr>
          <p:nvPr/>
        </p:nvSpPr>
        <p:spPr bwMode="auto">
          <a:xfrm>
            <a:off x="5953298" y="2131988"/>
            <a:ext cx="898451" cy="4248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200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</a:rPr>
              <a:t>(A</a:t>
            </a:r>
            <a:r>
              <a:rPr lang="en-US" altLang="zh-TW" sz="2200" baseline="30000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</a:rPr>
              <a:t>++</a:t>
            </a:r>
            <a:r>
              <a:rPr lang="en-US" altLang="zh-TW" sz="2200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</a:rPr>
              <a:t>&gt;A</a:t>
            </a:r>
            <a:r>
              <a:rPr lang="en-US" altLang="zh-TW" sz="2200" baseline="30000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en-US" altLang="zh-TW" sz="2200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</a:rPr>
              <a:t>&gt;A&gt; B</a:t>
            </a:r>
            <a:r>
              <a:rPr lang="en-US" altLang="zh-TW" sz="2200" baseline="30000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</a:rPr>
              <a:t>++</a:t>
            </a:r>
            <a:r>
              <a:rPr lang="en-US" altLang="zh-TW" sz="2200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</a:rPr>
              <a:t>&gt;B</a:t>
            </a:r>
            <a:r>
              <a:rPr lang="en-US" altLang="zh-TW" sz="2200" baseline="30000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en-US" altLang="zh-TW" sz="2200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</a:rPr>
              <a:t>&gt;B&gt;C)</a:t>
            </a:r>
            <a:endParaRPr lang="en-US" altLang="zh-TW" sz="2200" b="1" dirty="0">
              <a:solidFill>
                <a:srgbClr val="660066"/>
              </a:solidFill>
              <a:latin typeface="標楷體" pitchFamily="65" charset="-120"/>
              <a:ea typeface="標楷體" pitchFamily="65" charset="-120"/>
              <a:cs typeface="BiauKai"/>
            </a:endParaRPr>
          </a:p>
          <a:p>
            <a:pPr eaLnBrk="1" hangingPunct="1"/>
            <a:r>
              <a:rPr lang="en-US" altLang="zh-TW" sz="2200" b="1" dirty="0">
                <a:solidFill>
                  <a:srgbClr val="660066"/>
                </a:solidFill>
                <a:latin typeface="BiauKai"/>
                <a:ea typeface="BiauKai"/>
                <a:cs typeface="BiauKai"/>
              </a:rPr>
              <a:t>8</a:t>
            </a:r>
            <a:r>
              <a:rPr lang="zh-TW" altLang="en-US" sz="2200" b="1" dirty="0">
                <a:solidFill>
                  <a:srgbClr val="660066"/>
                </a:solidFill>
                <a:latin typeface="BiauKai"/>
                <a:ea typeface="BiauKai"/>
                <a:cs typeface="BiauKai"/>
              </a:rPr>
              <a:t>．</a:t>
            </a:r>
            <a:r>
              <a:rPr lang="zh-TW" altLang="en-US" sz="2200" b="1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</a:rPr>
              <a:t>各單科成績標示</a:t>
            </a:r>
            <a:r>
              <a:rPr lang="en-US" altLang="zh-TW" sz="2200" b="1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200" b="1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</a:rPr>
              <a:t>國數英社自</a:t>
            </a:r>
            <a:r>
              <a:rPr lang="en-US" altLang="zh-TW" sz="2200" b="1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27667" name="文字方塊 1"/>
          <p:cNvSpPr txBox="1">
            <a:spLocks noChangeArrowheads="1"/>
          </p:cNvSpPr>
          <p:nvPr/>
        </p:nvSpPr>
        <p:spPr bwMode="auto">
          <a:xfrm>
            <a:off x="-68263" y="-373063"/>
            <a:ext cx="185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en-US" sz="3200"/>
          </a:p>
        </p:txBody>
      </p:sp>
      <p:sp>
        <p:nvSpPr>
          <p:cNvPr id="21" name="文字方塊 22"/>
          <p:cNvSpPr txBox="1">
            <a:spLocks noChangeArrowheads="1"/>
          </p:cNvSpPr>
          <p:nvPr/>
        </p:nvSpPr>
        <p:spPr bwMode="auto">
          <a:xfrm>
            <a:off x="5463424" y="2116534"/>
            <a:ext cx="523220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000" b="1" dirty="0">
                <a:solidFill>
                  <a:srgbClr val="0000FF"/>
                </a:solidFill>
                <a:latin typeface="BiauKai"/>
                <a:ea typeface="BiauKai"/>
                <a:cs typeface="BiauKai"/>
              </a:rPr>
              <a:t>7</a:t>
            </a:r>
            <a:r>
              <a:rPr lang="zh-TW" altLang="en-US" sz="2000" b="1" dirty="0">
                <a:solidFill>
                  <a:srgbClr val="0000FF"/>
                </a:solidFill>
                <a:latin typeface="BiauKai"/>
                <a:ea typeface="BiauKai"/>
                <a:cs typeface="BiauKai"/>
              </a:rPr>
              <a:t>．</a:t>
            </a:r>
            <a:r>
              <a:rPr lang="zh-TW" altLang="en-US" sz="22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rPr>
              <a:t>教育會考成績等級標示總積點</a:t>
            </a:r>
          </a:p>
        </p:txBody>
      </p:sp>
      <p:graphicFrame>
        <p:nvGraphicFramePr>
          <p:cNvPr id="23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09070"/>
              </p:ext>
            </p:extLst>
          </p:nvPr>
        </p:nvGraphicFramePr>
        <p:xfrm>
          <a:off x="415954" y="5541044"/>
          <a:ext cx="4968552" cy="952500"/>
        </p:xfrm>
        <a:graphic>
          <a:graphicData uri="http://schemas.openxmlformats.org/drawingml/2006/table">
            <a:tbl>
              <a:tblPr/>
              <a:tblGrid>
                <a:gridCol w="66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7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33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57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16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74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74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89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等級標示</a:t>
                      </a:r>
                    </a:p>
                  </a:txBody>
                  <a:tcPr marL="68546" marR="6854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A++</a:t>
                      </a: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46" marR="6854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A+</a:t>
                      </a: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46" marR="6854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A</a:t>
                      </a: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46" marR="6854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B++</a:t>
                      </a: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46" marR="6854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B+</a:t>
                      </a: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46" marR="6854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B</a:t>
                      </a: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46" marR="6854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C</a:t>
                      </a: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46" marR="6854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65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點數</a:t>
                      </a:r>
                    </a:p>
                  </a:txBody>
                  <a:tcPr marL="68546" marR="6854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7</a:t>
                      </a: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46" marR="6854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6</a:t>
                      </a: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46" marR="6854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5</a:t>
                      </a: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46" marR="6854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46" marR="6854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46" marR="6854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46" marR="6854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46" marR="6854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8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766585"/>
              </p:ext>
            </p:extLst>
          </p:nvPr>
        </p:nvGraphicFramePr>
        <p:xfrm>
          <a:off x="75671" y="1276833"/>
          <a:ext cx="4814524" cy="793874"/>
        </p:xfrm>
        <a:graphic>
          <a:graphicData uri="http://schemas.openxmlformats.org/drawingml/2006/table">
            <a:tbl>
              <a:tblPr/>
              <a:tblGrid>
                <a:gridCol w="5994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73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26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1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637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成績</a:t>
                      </a:r>
                      <a:endParaRPr kumimoji="0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精熟</a:t>
                      </a:r>
                      <a:r>
                        <a:rPr kumimoji="0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(A++,A+,A)</a:t>
                      </a:r>
                      <a:endParaRPr kumimoji="0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基礎</a:t>
                      </a:r>
                      <a:r>
                        <a:rPr kumimoji="0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(B++,B+,B)</a:t>
                      </a:r>
                      <a:endParaRPr kumimoji="0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待加強</a:t>
                      </a:r>
                      <a:r>
                        <a:rPr kumimoji="0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C</a:t>
                      </a:r>
                      <a:endParaRPr kumimoji="0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50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積分</a:t>
                      </a:r>
                      <a:endParaRPr kumimoji="0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6</a:t>
                      </a:r>
                      <a:r>
                        <a:rPr kumimoji="0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分</a:t>
                      </a:r>
                      <a:endParaRPr kumimoji="0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分</a:t>
                      </a:r>
                      <a:endParaRPr kumimoji="0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分</a:t>
                      </a:r>
                      <a:endParaRPr kumimoji="0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637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投影片編號版面配置區 1">
            <a:extLst>
              <a:ext uri="{FF2B5EF4-FFF2-40B4-BE49-F238E27FC236}">
                <a16:creationId xmlns:a16="http://schemas.microsoft.com/office/drawing/2014/main" id="{D454E6F5-A4AE-4A1F-9D35-2F11D34F3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TW" altLang="en-US" sz="1400">
              <a:latin typeface="Arial" panose="020B0604020202020204" pitchFamily="34" charset="0"/>
            </a:endParaRPr>
          </a:p>
        </p:txBody>
      </p:sp>
      <p:graphicFrame>
        <p:nvGraphicFramePr>
          <p:cNvPr id="3" name="資料庫圖表 2">
            <a:extLst>
              <a:ext uri="{FF2B5EF4-FFF2-40B4-BE49-F238E27FC236}">
                <a16:creationId xmlns:a16="http://schemas.microsoft.com/office/drawing/2014/main" id="{79626BF7-D945-4B9F-9680-E54A20FFD0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8232242"/>
              </p:ext>
            </p:extLst>
          </p:nvPr>
        </p:nvGraphicFramePr>
        <p:xfrm>
          <a:off x="326410" y="1214422"/>
          <a:ext cx="8460432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文字方塊 3">
            <a:extLst>
              <a:ext uri="{FF2B5EF4-FFF2-40B4-BE49-F238E27FC236}">
                <a16:creationId xmlns:a16="http://schemas.microsoft.com/office/drawing/2014/main" id="{637159DF-A3CC-486F-BF7A-4F694CD35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557338"/>
            <a:ext cx="65516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3600" b="1">
                <a:latin typeface="標楷體" panose="03000509000000000000" pitchFamily="65" charset="-120"/>
                <a:ea typeface="標楷體" panose="03000509000000000000" pitchFamily="65" charset="-120"/>
              </a:rPr>
              <a:t>桃連區的特色招生</a:t>
            </a:r>
            <a:r>
              <a:rPr lang="en-US" altLang="zh-TW" sz="3600" b="1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>
                <a:latin typeface="標楷體" panose="03000509000000000000" pitchFamily="65" charset="-120"/>
                <a:ea typeface="標楷體" panose="03000509000000000000" pitchFamily="65" charset="-120"/>
              </a:rPr>
              <a:t>考試入學</a:t>
            </a:r>
            <a:r>
              <a:rPr lang="en-US" altLang="zh-TW" sz="3600" b="1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162819" name="文字方塊 1">
            <a:extLst>
              <a:ext uri="{FF2B5EF4-FFF2-40B4-BE49-F238E27FC236}">
                <a16:creationId xmlns:a16="http://schemas.microsoft.com/office/drawing/2014/main" id="{9FDCB9B9-DF0D-4096-A3CA-787CD3D83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420938"/>
            <a:ext cx="8532812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內壢高中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數理科技國際教育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班、創意人文國際教育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zh-TW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大園國際高中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數理邏輯國際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班、國際交流特色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2550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文字方塊 3">
            <a:extLst>
              <a:ext uri="{FF2B5EF4-FFF2-40B4-BE49-F238E27FC236}">
                <a16:creationId xmlns:a16="http://schemas.microsoft.com/office/drawing/2014/main" id="{506ED439-C74A-4E4E-9665-5E2EE1D4D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92150"/>
            <a:ext cx="86756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桃連區的特色招生</a:t>
            </a:r>
            <a:r>
              <a:rPr lang="en-US" altLang="zh-TW" b="1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甄選入學</a:t>
            </a:r>
            <a:r>
              <a:rPr lang="en-US" altLang="zh-TW" b="1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藝才班、體育班</a:t>
            </a:r>
            <a:r>
              <a:rPr lang="en-US" altLang="zh-TW" b="1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149507" name="文字方塊 1">
            <a:extLst>
              <a:ext uri="{FF2B5EF4-FFF2-40B4-BE49-F238E27FC236}">
                <a16:creationId xmlns:a16="http://schemas.microsoft.com/office/drawing/2014/main" id="{AE81EC67-D17D-4ACC-AD81-33E99DC36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1341438"/>
            <a:ext cx="8856662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武陵高中</a:t>
            </a:r>
            <a:r>
              <a:rPr lang="en-US" altLang="zh-TW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科學班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班、音樂班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桃園高中</a:t>
            </a:r>
            <a:r>
              <a:rPr lang="en-US" altLang="zh-TW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班、舞蹈班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中壢高中</a:t>
            </a:r>
            <a:r>
              <a:rPr lang="en-US" altLang="zh-TW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音樂班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內壢高中</a:t>
            </a:r>
            <a:r>
              <a:rPr lang="en-US" altLang="zh-TW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美術班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陽明高中</a:t>
            </a:r>
            <a:r>
              <a:rPr lang="en-US" altLang="zh-TW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美術班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南崁高中</a:t>
            </a:r>
            <a:r>
              <a:rPr lang="en-US" altLang="zh-TW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班、音樂班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班、美術班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永豐高中</a:t>
            </a:r>
            <a:r>
              <a:rPr lang="en-US" altLang="zh-TW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平鎮高中</a:t>
            </a:r>
            <a:r>
              <a:rPr lang="en-US" altLang="zh-TW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班、美術班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大園國際高中</a:t>
            </a:r>
            <a:r>
              <a:rPr lang="en-US" altLang="zh-TW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大溪高中</a:t>
            </a:r>
            <a:r>
              <a:rPr lang="en-US" altLang="zh-TW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 </a:t>
            </a: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北科大附屬桃園農工</a:t>
            </a:r>
            <a:r>
              <a:rPr lang="en-US" altLang="zh-TW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壽山高中</a:t>
            </a:r>
            <a:r>
              <a:rPr lang="en-US" altLang="zh-TW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觀音高中</a:t>
            </a:r>
            <a:r>
              <a:rPr lang="en-US" altLang="zh-TW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新屋高中</a:t>
            </a:r>
            <a:r>
              <a:rPr lang="en-US" altLang="zh-TW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394E74-C8A6-4D1C-9AAF-FFA60552334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39020" y="907712"/>
            <a:ext cx="8964612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zh-TW" altLang="en-US" sz="4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專業群科甄選</a:t>
            </a:r>
            <a:r>
              <a:rPr lang="en-US" altLang="zh-TW" sz="4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特色招生</a:t>
            </a:r>
            <a:r>
              <a:rPr lang="en-US" altLang="zh-TW" sz="4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0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50531" name="群組 4">
            <a:extLst>
              <a:ext uri="{FF2B5EF4-FFF2-40B4-BE49-F238E27FC236}">
                <a16:creationId xmlns:a16="http://schemas.microsoft.com/office/drawing/2014/main" id="{7C8EBD43-4036-4F26-8562-921733CBB03F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206544"/>
            <a:ext cx="1365250" cy="148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DCD4B983-7B3C-47FC-8EE1-87E92F801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606334"/>
              </p:ext>
            </p:extLst>
          </p:nvPr>
        </p:nvGraphicFramePr>
        <p:xfrm>
          <a:off x="629816" y="2492896"/>
          <a:ext cx="7884368" cy="2349500"/>
        </p:xfrm>
        <a:graphic>
          <a:graphicData uri="http://schemas.openxmlformats.org/drawingml/2006/table">
            <a:tbl>
              <a:tblPr/>
              <a:tblGrid>
                <a:gridCol w="1789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1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30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9900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特色招生專業群科甄選入學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報名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108/03/18 ~ 03/22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9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術科測驗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108/04/27 ~ 04/28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9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放榜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108/06/13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9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報到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108/06/14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9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放棄、遞補截止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108/06/17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827584" y="836712"/>
            <a:ext cx="72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桃連區的特色招生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甄選入學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專業群科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247324"/>
              </p:ext>
            </p:extLst>
          </p:nvPr>
        </p:nvGraphicFramePr>
        <p:xfrm>
          <a:off x="1259632" y="2276872"/>
          <a:ext cx="6624736" cy="388843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學年度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校數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班級數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總人數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104</a:t>
                      </a:r>
                      <a:endParaRPr lang="zh-TW" altLang="en-US" sz="32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9</a:t>
                      </a:r>
                      <a:endParaRPr lang="zh-TW" altLang="en-US" sz="32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40</a:t>
                      </a:r>
                      <a:endParaRPr lang="zh-TW" altLang="en-US" sz="32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1787</a:t>
                      </a:r>
                      <a:endParaRPr lang="zh-TW" altLang="en-US" sz="32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105</a:t>
                      </a:r>
                      <a:endParaRPr lang="zh-TW" altLang="en-US" sz="32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11</a:t>
                      </a:r>
                      <a:endParaRPr lang="zh-TW" altLang="en-US" sz="32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44</a:t>
                      </a:r>
                      <a:endParaRPr lang="zh-TW" altLang="en-US" sz="32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2082</a:t>
                      </a:r>
                      <a:endParaRPr lang="zh-TW" altLang="en-US" sz="32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106</a:t>
                      </a:r>
                      <a:endParaRPr lang="zh-TW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zh-TW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zh-TW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2298</a:t>
                      </a:r>
                      <a:endParaRPr lang="zh-TW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107</a:t>
                      </a:r>
                      <a:endParaRPr lang="zh-TW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zh-TW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zh-TW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2842</a:t>
                      </a:r>
                      <a:endParaRPr lang="zh-TW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rgbClr val="0000FF"/>
                          </a:solidFill>
                        </a:rPr>
                        <a:t>108</a:t>
                      </a:r>
                      <a:endParaRPr lang="zh-TW" alt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rgbClr val="0000FF"/>
                          </a:solidFill>
                        </a:rPr>
                        <a:t>12</a:t>
                      </a:r>
                      <a:endParaRPr lang="zh-TW" alt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rgbClr val="0000FF"/>
                          </a:solidFill>
                        </a:rPr>
                        <a:t>69</a:t>
                      </a:r>
                      <a:endParaRPr lang="zh-TW" alt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rgbClr val="0000FF"/>
                          </a:solidFill>
                        </a:rPr>
                        <a:t>2951</a:t>
                      </a:r>
                      <a:endParaRPr lang="zh-TW" alt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0323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73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9386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683668"/>
              </p:ext>
            </p:extLst>
          </p:nvPr>
        </p:nvGraphicFramePr>
        <p:xfrm>
          <a:off x="288131" y="1628800"/>
          <a:ext cx="8567738" cy="4164895"/>
        </p:xfrm>
        <a:graphic>
          <a:graphicData uri="http://schemas.openxmlformats.org/drawingml/2006/table">
            <a:tbl>
              <a:tblPr/>
              <a:tblGrid>
                <a:gridCol w="1500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6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4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4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5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68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1430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高中</a:t>
                      </a: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每學期</a:t>
                      </a: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高職</a:t>
                      </a:r>
                      <a:r>
                        <a:rPr kumimoji="1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每學期</a:t>
                      </a:r>
                      <a:r>
                        <a:rPr kumimoji="1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025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免學費補助金額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免學費補助金額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025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家戶年所得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公立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私立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公立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私立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21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年國教</a:t>
                      </a: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入學後</a:t>
                      </a: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/>
                      </a:r>
                      <a:b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教育部</a:t>
                      </a: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1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148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萬以下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6240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22800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5400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22800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87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148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萬以上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不補助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5000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13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桃園市補助</a:t>
                      </a:r>
                    </a:p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二名子女家庭</a:t>
                      </a: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148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萬以上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6240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17800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標題 1"/>
          <p:cNvSpPr txBox="1">
            <a:spLocks/>
          </p:cNvSpPr>
          <p:nvPr/>
        </p:nvSpPr>
        <p:spPr>
          <a:xfrm>
            <a:off x="107950" y="714375"/>
            <a:ext cx="5392738" cy="769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kumimoji="0" lang="zh-TW" altLang="en-US" sz="4000" b="1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二、學費補助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矩形 4">
            <a:extLst>
              <a:ext uri="{FF2B5EF4-FFF2-40B4-BE49-F238E27FC236}">
                <a16:creationId xmlns:a16="http://schemas.microsoft.com/office/drawing/2014/main" id="{758264D0-FF3F-4D96-8375-C820EDCC4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646113"/>
            <a:ext cx="8856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b="1"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學年度特色招生專業群科甄選入學招生名額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296D9D57-69EB-46C2-A8C9-649C2B782150}"/>
              </a:ext>
            </a:extLst>
          </p:cNvPr>
          <p:cNvGraphicFramePr>
            <a:graphicFrameLocks noGrp="1"/>
          </p:cNvGraphicFramePr>
          <p:nvPr/>
        </p:nvGraphicFramePr>
        <p:xfrm>
          <a:off x="288925" y="1268413"/>
          <a:ext cx="8424862" cy="50498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4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6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74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6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017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職群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特色班科別名稱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人數</a:t>
                      </a:r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32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機械群</a:t>
                      </a:r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機械科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機械科特色班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235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桃園市私立成功工商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電腦輔助機械設計特色班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235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桃園市私立六和高中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機電科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機電科特色班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320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動力機械群</a:t>
                      </a:r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國立台北科大附屬桃園農工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汽車工程特色班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37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428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3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桃園市私立啟英高中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電動車修護特色班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3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飛機修護科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飛機修護科特色班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3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工藝特色班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13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桃園市私立大興高中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飛機修護科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飛機修護科特色班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13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桃園市私立方曙商工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飛機修護科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無人機特色班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13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維修實務特色班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13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車輛科技工藝特色班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  <a:endParaRPr lang="zh-TW" altLang="en-US" sz="18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1320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桃園市私立清華高中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軌道車輛科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軌道車輛科特色班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矩形 4">
            <a:extLst>
              <a:ext uri="{FF2B5EF4-FFF2-40B4-BE49-F238E27FC236}">
                <a16:creationId xmlns:a16="http://schemas.microsoft.com/office/drawing/2014/main" id="{3B130937-0692-4D48-8986-E6074265B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646113"/>
            <a:ext cx="8856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b="1"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學年度特色招生專業群科甄選入學招生名額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F0ABA52-9818-47ED-B76A-9620708FB70F}"/>
              </a:ext>
            </a:extLst>
          </p:cNvPr>
          <p:cNvGraphicFramePr>
            <a:graphicFrameLocks noGrp="1"/>
          </p:cNvGraphicFramePr>
          <p:nvPr/>
        </p:nvGraphicFramePr>
        <p:xfrm>
          <a:off x="357188" y="1697038"/>
          <a:ext cx="8424862" cy="46164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4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6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74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6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384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職群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特色班科別名稱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人數</a:t>
                      </a:r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211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電機電子群</a:t>
                      </a:r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418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21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電子科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電子科特色班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21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桃園市私立方曙商工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(VR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電競特色班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21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桃園市私立育達高中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智慧居家應用特色班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21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桃園市私立治平高中</a:t>
                      </a:r>
                      <a:endParaRPr lang="zh-TW" altLang="en-US" sz="1800" b="0" i="0" u="none" strike="noStrike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智慧機器人班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21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桃園市私立治平高中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電機科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太陽光電設置班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21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桃園市私立振聲高中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u="none" strike="noStrike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資訊技能務實致用班</a:t>
                      </a:r>
                      <a:r>
                        <a:rPr lang="en-US" altLang="zh-TW" sz="1800" b="0" u="none" strike="noStrike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9282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桃園市私立啟英高中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創意機器人特色班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46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1211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桃園市私立大興高中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電機科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水電技術特色班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1211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桃園市私立大興高中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電機科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電信網路技術特色班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1211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桃園市私立成功工商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電子競技特色班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1211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桃園市私立清華高中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創客養成訓練班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矩形 4">
            <a:extLst>
              <a:ext uri="{FF2B5EF4-FFF2-40B4-BE49-F238E27FC236}">
                <a16:creationId xmlns:a16="http://schemas.microsoft.com/office/drawing/2014/main" id="{3E69263C-2E6E-4624-ACC3-09037DEED8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646113"/>
            <a:ext cx="8856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b="1"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學年度特色招生專業群科甄選入學招生名額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FE73B478-1A6F-4B5F-8C2B-A3AB3FBCD5CD}"/>
              </a:ext>
            </a:extLst>
          </p:cNvPr>
          <p:cNvGraphicFramePr>
            <a:graphicFrameLocks noGrp="1"/>
          </p:cNvGraphicFramePr>
          <p:nvPr/>
        </p:nvGraphicFramePr>
        <p:xfrm>
          <a:off x="182563" y="1865313"/>
          <a:ext cx="8726487" cy="4803776"/>
        </p:xfrm>
        <a:graphic>
          <a:graphicData uri="http://schemas.openxmlformats.org/drawingml/2006/table">
            <a:tbl>
              <a:tblPr/>
              <a:tblGrid>
                <a:gridCol w="868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5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4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47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5159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外語群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應用外語科英文組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英文特色班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328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1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應用外語科日文組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日文特色班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1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桃園市私立育達高中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應用外語科英文組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雙語航服特色班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1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桃園市私立治平高中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應用外語科英文組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英語國際特色班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2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桃園市私立治平高中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應用外語科日文組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日語國際特色班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181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桃園市私立啟英高中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應用外語科日文組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日語導覽特色班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46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0181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桃園市私立振聲高中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應用外語科英文組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應用外語特色班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01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農業群</a:t>
                      </a:r>
                    </a:p>
                  </a:txBody>
                  <a:tcPr marL="7863" marR="7863" marT="786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國立台北科大附屬桃園農工</a:t>
                      </a:r>
                    </a:p>
                  </a:txBody>
                  <a:tcPr marL="7863" marR="7863" marT="786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農場經營科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+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畜產保健科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農業群特色班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7863" marR="7863" marT="786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7863" marR="7863" marT="786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018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藝術群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表演藝術科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綜藝表演特色班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94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0157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桃園市私立啟英高中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表演藝術科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綜藝表演組、舞蹈表演組特色班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C20B9F9C-5AA6-4123-ACAD-EE0D897CF85A}"/>
              </a:ext>
            </a:extLst>
          </p:cNvPr>
          <p:cNvGraphicFramePr>
            <a:graphicFrameLocks noGrp="1"/>
          </p:cNvGraphicFramePr>
          <p:nvPr/>
        </p:nvGraphicFramePr>
        <p:xfrm>
          <a:off x="182563" y="1552575"/>
          <a:ext cx="8723312" cy="320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2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2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0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47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0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06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職群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特色班科別名稱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人數</a:t>
                      </a:r>
                      <a:endParaRPr lang="zh-TW" alt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84F7D16F-6E79-4E65-9EA6-2B909E4536C5}"/>
              </a:ext>
            </a:extLst>
          </p:cNvPr>
          <p:cNvGraphicFramePr>
            <a:graphicFrameLocks noGrp="1"/>
          </p:cNvGraphicFramePr>
          <p:nvPr/>
        </p:nvGraphicFramePr>
        <p:xfrm>
          <a:off x="222250" y="1109663"/>
          <a:ext cx="8723313" cy="5748336"/>
        </p:xfrm>
        <a:graphic>
          <a:graphicData uri="http://schemas.openxmlformats.org/drawingml/2006/table">
            <a:tbl>
              <a:tblPr/>
              <a:tblGrid>
                <a:gridCol w="1128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44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97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10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20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0804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家政群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桃園市私立大興高中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時尚造型科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時尚造型婚禮設計班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289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80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桃園市私立育達高中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幼兒保育科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幼兒保育科特色班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94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80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桃園市私立育達高中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時尚造型科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時尚造型科特色班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80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桃園市私立治平高中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時尚造型科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時尚造型設計特色班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127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桃園市私立啟英高中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時尚造型科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時尚造型特色班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46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127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桃園市私立成功工商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幼保科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幼兒文學展演班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127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桃園市私立清華高中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時尚造型科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新潮流日系變髮達人班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648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設計群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多媒體設計科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多媒體設計科特色班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207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102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桃園市私立育達高中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廣告設計科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廣告設計科特色班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10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桃園市私立振聲高中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多媒體設計科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數位媒體特色班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1023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桃園市私立啟英高中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室內設計科虛擬實境空間設計班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46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1023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桃園市私立大興高中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多媒體設計科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多媒體影音創作特色班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6FF16E01-3649-4899-95B8-1CEF2F8508E5}"/>
              </a:ext>
            </a:extLst>
          </p:cNvPr>
          <p:cNvGraphicFramePr>
            <a:graphicFrameLocks noGrp="1"/>
          </p:cNvGraphicFramePr>
          <p:nvPr/>
        </p:nvGraphicFramePr>
        <p:xfrm>
          <a:off x="214313" y="836613"/>
          <a:ext cx="8726487" cy="2841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7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4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95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1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72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41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職群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5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5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特色班科別名稱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5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人數</a:t>
                      </a:r>
                      <a:endParaRPr lang="zh-TW" alt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5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5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矩形 4">
            <a:extLst>
              <a:ext uri="{FF2B5EF4-FFF2-40B4-BE49-F238E27FC236}">
                <a16:creationId xmlns:a16="http://schemas.microsoft.com/office/drawing/2014/main" id="{45A545B2-73EB-41A2-82CC-CE2B92636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646113"/>
            <a:ext cx="8856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b="1"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學年度特色招生專業群科甄選入學招生名額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54AF4B6E-DB78-438A-9616-719E5930E16F}"/>
              </a:ext>
            </a:extLst>
          </p:cNvPr>
          <p:cNvGraphicFramePr>
            <a:graphicFrameLocks noGrp="1"/>
          </p:cNvGraphicFramePr>
          <p:nvPr/>
        </p:nvGraphicFramePr>
        <p:xfrm>
          <a:off x="395288" y="1773238"/>
          <a:ext cx="8475662" cy="4806956"/>
        </p:xfrm>
        <a:graphic>
          <a:graphicData uri="http://schemas.openxmlformats.org/drawingml/2006/table">
            <a:tbl>
              <a:tblPr/>
              <a:tblGrid>
                <a:gridCol w="869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9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4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3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04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3354"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餐旅群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觀光事業科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觀光事業科特色班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646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35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桃園市私立大興高中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航空餐飲特色班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35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桃園市私立方曙商工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微型創業特色班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35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烘焙特色班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35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鐵板燒料理特色班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35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日本料理特色班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35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點心創作特色班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35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國際餐飲廚藝特色班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35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觀光事業科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時尚飲品美學特色班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335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觀光事業科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全球觀光實務特色班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335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桃園市私立清華高中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客家美食特色班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335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桃園市私立育達高中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94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335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桃園市私立振聲高中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觀光事業科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國際餐旅管理班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335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桃園市私立成功工商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異國料理特色班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81397EFB-35D4-488E-87ED-499E7CE9D123}"/>
              </a:ext>
            </a:extLst>
          </p:cNvPr>
          <p:cNvGraphicFramePr>
            <a:graphicFrameLocks noGrp="1"/>
          </p:cNvGraphicFramePr>
          <p:nvPr/>
        </p:nvGraphicFramePr>
        <p:xfrm>
          <a:off x="398463" y="1439863"/>
          <a:ext cx="8469311" cy="3333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1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6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28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28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33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職群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4" marR="9524" marT="95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4" marR="9524" marT="95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特色班科別名稱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4" marR="9524" marT="95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人數</a:t>
                      </a:r>
                      <a:endParaRPr lang="zh-TW" alt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4" marR="9524" marT="95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4" marR="9524" marT="95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矩形 4">
            <a:extLst>
              <a:ext uri="{FF2B5EF4-FFF2-40B4-BE49-F238E27FC236}">
                <a16:creationId xmlns:a16="http://schemas.microsoft.com/office/drawing/2014/main" id="{9B4EE1E7-97EC-47D6-9DC9-2BCB65505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646113"/>
            <a:ext cx="8856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b="1"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學年度特色招生專業群科甄選入學招生名額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ADC87789-34BC-44FB-974B-AA941B405D8E}"/>
              </a:ext>
            </a:extLst>
          </p:cNvPr>
          <p:cNvGraphicFramePr>
            <a:graphicFrameLocks noGrp="1"/>
          </p:cNvGraphicFramePr>
          <p:nvPr/>
        </p:nvGraphicFramePr>
        <p:xfrm>
          <a:off x="428625" y="1844675"/>
          <a:ext cx="8477249" cy="3419472"/>
        </p:xfrm>
        <a:graphic>
          <a:graphicData uri="http://schemas.openxmlformats.org/drawingml/2006/table">
            <a:tbl>
              <a:tblPr/>
              <a:tblGrid>
                <a:gridCol w="8440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8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6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4034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商管群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國際貿易科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國際貿易科特色班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389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3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資料處理科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資料處理科特色班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93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資料處理科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電競實務特色班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3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桃園市私立育達高中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資料處理科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遊戲程式設計特色班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18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桃園市私立治平高中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資料處理科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微網行銷特色班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06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桃園市私立振聲高中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電子商務科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電子商務經營實務班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47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3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桃園市私立啟英高中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資料處理科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電競產業特色班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46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187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桃園市私立啟英高中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電子商務科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電競企劃特色班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46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698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桃園市私立成功工商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流通科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微型創業經營班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6F49539C-F37C-4449-B8A2-7AC65D218F90}"/>
              </a:ext>
            </a:extLst>
          </p:cNvPr>
          <p:cNvGraphicFramePr>
            <a:graphicFrameLocks noGrp="1"/>
          </p:cNvGraphicFramePr>
          <p:nvPr/>
        </p:nvGraphicFramePr>
        <p:xfrm>
          <a:off x="428625" y="1524000"/>
          <a:ext cx="8477249" cy="320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8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61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34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3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06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職群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特色班科別名稱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人數</a:t>
                      </a:r>
                      <a:endParaRPr lang="zh-TW" alt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7759" name="矩形 4">
            <a:extLst>
              <a:ext uri="{FF2B5EF4-FFF2-40B4-BE49-F238E27FC236}">
                <a16:creationId xmlns:a16="http://schemas.microsoft.com/office/drawing/2014/main" id="{65BFA625-F287-412F-A84D-005ECF9C2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5660104"/>
            <a:ext cx="87153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學年度合計 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 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群 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69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 共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2951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名額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34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722637"/>
              </p:ext>
            </p:extLst>
          </p:nvPr>
        </p:nvGraphicFramePr>
        <p:xfrm>
          <a:off x="566817" y="1092090"/>
          <a:ext cx="8569325" cy="5765910"/>
        </p:xfrm>
        <a:graphic>
          <a:graphicData uri="http://schemas.openxmlformats.org/drawingml/2006/table">
            <a:tbl>
              <a:tblPr/>
              <a:tblGrid>
                <a:gridCol w="1368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246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303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              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各校術科考試類型歸類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參考，以簡章為準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08" marR="5280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考試類型</a:t>
                      </a:r>
                    </a:p>
                  </a:txBody>
                  <a:tcPr marL="52808" marR="52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科數</a:t>
                      </a:r>
                    </a:p>
                  </a:txBody>
                  <a:tcPr marL="52808" marR="52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學校科別</a:t>
                      </a:r>
                    </a:p>
                  </a:txBody>
                  <a:tcPr marL="52808" marR="52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4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術科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面試</a:t>
                      </a:r>
                    </a:p>
                  </a:txBody>
                  <a:tcPr marL="52808" marR="52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27</a:t>
                      </a:r>
                      <a:endParaRPr kumimoji="0" lang="zh-TW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08" marR="52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大興飛</a:t>
                      </a: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修、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大興電機、大興餐管、大興時尚造型、六和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機電</a:t>
                      </a: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育達資訊、育達資處、育達應外、育達廣設、育達時尚、育達幼保、育達餐管、方曙飛修、方曙資訊、方曙餐飲、治平資訊、治平資處、治平應外（英文）、治平應外（日文）、治平電機、治平時尚、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永平資處</a:t>
                      </a: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、永平汽車、永平餐管（中式點心）、永平餐管（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漢餅</a:t>
                      </a: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）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永平餐管（烘焙）、永平餐管（鐵板燒） 、永平餐管（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泰式</a:t>
                      </a: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料理）、永平餐管（日本料理）、永平觀光（飲料調製）、永</a:t>
                      </a: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平表演藝術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、成功機械、成功流通、成功幼保、成功餐管</a:t>
                      </a: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08" marR="528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8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術科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書審</a:t>
                      </a:r>
                    </a:p>
                  </a:txBody>
                  <a:tcPr marL="52808" marR="52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08" marR="52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光啟餐旅</a:t>
                      </a: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08" marR="528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458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術科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面試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書審</a:t>
                      </a:r>
                    </a:p>
                  </a:txBody>
                  <a:tcPr marL="52808" marR="52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14</a:t>
                      </a:r>
                      <a:endParaRPr kumimoji="0" lang="zh-TW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08" marR="52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北科附工</a:t>
                      </a: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農業群特色班、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北科附工汽車、</a:t>
                      </a: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新興機械、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新興汽車、</a:t>
                      </a: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新興飛修、新興資訊、新興資處、新興國貿、新興應外（日文）、新興觀光英文、新興多媒設計、新興觀光事業、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振聲多媒體設計</a:t>
                      </a: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振聲觀光</a:t>
                      </a: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振聲資訊</a:t>
                      </a:r>
                      <a:r>
                        <a:rPr kumimoji="0" lang="zh-TW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振聲電子商務、啟英汽車、啟英資訊、啟英資處、啟英電商、啟英應外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日文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、啟英時尚造型、啟英室內設計、啟英表藝</a:t>
                      </a: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08" marR="528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0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面試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書審</a:t>
                      </a:r>
                    </a:p>
                  </a:txBody>
                  <a:tcPr marL="52808" marR="52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08" marR="52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振聲應外</a:t>
                      </a: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08" marR="528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0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合計</a:t>
                      </a:r>
                    </a:p>
                  </a:txBody>
                  <a:tcPr marL="52808" marR="52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44</a:t>
                      </a:r>
                      <a:endParaRPr kumimoji="0" lang="zh-TW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08" marR="52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 </a:t>
                      </a: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08" marR="528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1585" name="標題 1"/>
          <p:cNvSpPr txBox="1">
            <a:spLocks/>
          </p:cNvSpPr>
          <p:nvPr/>
        </p:nvSpPr>
        <p:spPr bwMode="auto">
          <a:xfrm>
            <a:off x="855741" y="404664"/>
            <a:ext cx="799147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kumimoji="0" lang="zh-TW" altLang="en-US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特色招生甄選入學辦理概況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964"/>
          <p:cNvSpPr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AA0E864-16EC-488F-8329-7BF6EC4A75B5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57</a:t>
            </a:fld>
            <a:endParaRPr lang="en-US" altLang="zh-TW" sz="1200">
              <a:solidFill>
                <a:srgbClr val="0C3226"/>
              </a:solidFill>
              <a:latin typeface="Verdana" pitchFamily="34" charset="0"/>
            </a:endParaRPr>
          </a:p>
        </p:txBody>
      </p:sp>
      <p:sp>
        <p:nvSpPr>
          <p:cNvPr id="1051590" name="Rectangle 966"/>
          <p:cNvSpPr>
            <a:spLocks noChangeArrowheads="1"/>
          </p:cNvSpPr>
          <p:nvPr/>
        </p:nvSpPr>
        <p:spPr bwMode="auto">
          <a:xfrm>
            <a:off x="468313" y="2349500"/>
            <a:ext cx="8207375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spcBef>
                <a:spcPct val="20000"/>
              </a:spcBef>
              <a:buSzPct val="100000"/>
              <a:defRPr/>
            </a:pPr>
            <a:r>
              <a:rPr lang="zh-TW" altLang="en-US" sz="5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sym typeface="Arial" charset="0"/>
              </a:rPr>
              <a:t>五專升學簡介</a:t>
            </a:r>
            <a:endParaRPr lang="en-US" altLang="en-US" dirty="0">
              <a:latin typeface="Arial" charset="0"/>
              <a:ea typeface="新細明體" charset="-120"/>
              <a:sym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964">
            <a:extLst>
              <a:ext uri="{FF2B5EF4-FFF2-40B4-BE49-F238E27FC236}">
                <a16:creationId xmlns:a16="http://schemas.microsoft.com/office/drawing/2014/main" id="{F653481A-7C85-4C73-8460-8052DBF20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614EF60-01EA-4929-9019-002F95EB4B03}" type="slidenum">
              <a:rPr lang="en-US" altLang="zh-TW" sz="1200">
                <a:solidFill>
                  <a:srgbClr val="0C3226"/>
                </a:solidFill>
                <a:latin typeface="Verdana" panose="020B060403050404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58</a:t>
            </a:fld>
            <a:endParaRPr lang="en-US" altLang="zh-TW" sz="1200">
              <a:solidFill>
                <a:srgbClr val="0C3226"/>
              </a:solidFill>
              <a:latin typeface="Verdana" panose="020B0604030504040204" pitchFamily="34" charset="0"/>
            </a:endParaRPr>
          </a:p>
        </p:txBody>
      </p:sp>
      <p:sp>
        <p:nvSpPr>
          <p:cNvPr id="1051590" name="Rectangle 966">
            <a:extLst>
              <a:ext uri="{FF2B5EF4-FFF2-40B4-BE49-F238E27FC236}">
                <a16:creationId xmlns:a16="http://schemas.microsoft.com/office/drawing/2014/main" id="{F9C580F9-C95F-4C0E-B08B-A4574184E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765175"/>
            <a:ext cx="8207375" cy="1079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spcBef>
                <a:spcPct val="20000"/>
              </a:spcBef>
              <a:buSzPct val="100000"/>
              <a:defRPr/>
            </a:pPr>
            <a:r>
              <a:rPr lang="zh-TW" altLang="en-US" sz="5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sym typeface="Arial" charset="0"/>
              </a:rPr>
              <a:t>五專入學簡介</a:t>
            </a:r>
            <a:endParaRPr lang="en-US" altLang="en-US" dirty="0">
              <a:latin typeface="Arial" charset="0"/>
              <a:ea typeface="新細明體" charset="-120"/>
              <a:sym typeface="Arial" charset="0"/>
            </a:endParaRPr>
          </a:p>
        </p:txBody>
      </p:sp>
      <p:sp>
        <p:nvSpPr>
          <p:cNvPr id="167940" name="Rectangle 966">
            <a:extLst>
              <a:ext uri="{FF2B5EF4-FFF2-40B4-BE49-F238E27FC236}">
                <a16:creationId xmlns:a16="http://schemas.microsoft.com/office/drawing/2014/main" id="{40146086-F600-430A-AC7A-969FB0CD1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132856"/>
            <a:ext cx="8207375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1.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五專名額不再納入各縣市高中職免試考區。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  <a:sym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2.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五專升學管道：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  <a:sym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zh-TW" altLang="en-US" b="1" dirty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  </a:t>
            </a:r>
            <a:r>
              <a:rPr lang="en-US" altLang="zh-TW" b="1" dirty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-6</a:t>
            </a:r>
            <a:r>
              <a:rPr lang="zh-TW" altLang="en-US" b="1" dirty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月五專優先免試入學</a:t>
            </a:r>
            <a:r>
              <a:rPr lang="en-US" altLang="zh-TW" b="1" dirty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/>
            </a:r>
            <a:br>
              <a:rPr lang="en-US" altLang="zh-TW" b="1" dirty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</a:br>
            <a:r>
              <a:rPr lang="en-US" altLang="zh-TW" b="1" dirty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   </a:t>
            </a:r>
            <a:r>
              <a:rPr lang="zh-TW" altLang="en-US" b="1" dirty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（電腦志願、全國一區） </a:t>
            </a:r>
            <a:endParaRPr lang="en-US" altLang="zh-TW" b="1" dirty="0">
              <a:solidFill>
                <a:srgbClr val="006600"/>
              </a:solidFill>
              <a:latin typeface="標楷體" panose="03000509000000000000" pitchFamily="65" charset="-120"/>
              <a:ea typeface="標楷體" panose="03000509000000000000" pitchFamily="65" charset="-120"/>
              <a:sym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  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-7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月五專聯合免試入學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/>
            </a:r>
            <a:b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</a:b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   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（現場登記分發、分三區）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。</a:t>
            </a:r>
            <a:endParaRPr lang="en-US" altLang="en-US" dirty="0">
              <a:latin typeface="標楷體" panose="03000509000000000000" pitchFamily="65" charset="-120"/>
              <a:ea typeface="標楷體" panose="03000509000000000000" pitchFamily="65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968"/>
          <p:cNvSpPr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4763B20-088C-429D-8463-D8B6A2759446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59</a:t>
            </a:fld>
            <a:endParaRPr lang="en-US" altLang="zh-TW" sz="1200">
              <a:solidFill>
                <a:srgbClr val="0C3226"/>
              </a:solidFill>
              <a:latin typeface="Verdana" pitchFamily="34" charset="0"/>
            </a:endParaRPr>
          </a:p>
        </p:txBody>
      </p:sp>
      <p:graphicFrame>
        <p:nvGraphicFramePr>
          <p:cNvPr id="4" name="資料庫圖表 3"/>
          <p:cNvGraphicFramePr/>
          <p:nvPr/>
        </p:nvGraphicFramePr>
        <p:xfrm>
          <a:off x="1214414" y="1428736"/>
          <a:ext cx="7000924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內容版面配置區 2"/>
          <p:cNvSpPr txBox="1">
            <a:spLocks/>
          </p:cNvSpPr>
          <p:nvPr/>
        </p:nvSpPr>
        <p:spPr bwMode="auto">
          <a:xfrm>
            <a:off x="323850" y="1125538"/>
            <a:ext cx="84582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80000"/>
              </a:lnSpc>
              <a:buFontTx/>
              <a:buBlip>
                <a:blip r:embed="rId7"/>
              </a:buBlip>
              <a:defRPr/>
            </a:pPr>
            <a:r>
              <a:rPr kumimoji="0" lang="zh-TW" altLang="en-US" sz="2700" ker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五專免試入學超額比序總積分滿分</a:t>
            </a:r>
            <a:r>
              <a:rPr kumimoji="0" lang="en-US" altLang="zh-TW" sz="2700" ker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kumimoji="0" lang="zh-TW" altLang="en-US" sz="2700" ker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分，共採計</a:t>
            </a:r>
            <a:r>
              <a:rPr kumimoji="0" lang="en-US" altLang="zh-TW" sz="2700" ker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kumimoji="0" lang="zh-TW" altLang="en-US" sz="2700" ker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個主項目，各項目說明如下</a:t>
            </a:r>
            <a:r>
              <a:rPr kumimoji="0" lang="en-US" altLang="zh-TW" sz="2700" ker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61797" name="標題 1"/>
          <p:cNvSpPr txBox="1">
            <a:spLocks/>
          </p:cNvSpPr>
          <p:nvPr/>
        </p:nvSpPr>
        <p:spPr bwMode="gray">
          <a:xfrm>
            <a:off x="539750" y="549275"/>
            <a:ext cx="81359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3600" b="1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五專免試入學成績採計說明</a:t>
            </a:r>
          </a:p>
        </p:txBody>
      </p:sp>
      <p:graphicFrame>
        <p:nvGraphicFramePr>
          <p:cNvPr id="7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503539"/>
              </p:ext>
            </p:extLst>
          </p:nvPr>
        </p:nvGraphicFramePr>
        <p:xfrm>
          <a:off x="684213" y="1916113"/>
          <a:ext cx="7920037" cy="4781551"/>
        </p:xfrm>
        <a:graphic>
          <a:graphicData uri="http://schemas.openxmlformats.org/drawingml/2006/table">
            <a:tbl>
              <a:tblPr/>
              <a:tblGrid>
                <a:gridCol w="1871662">
                  <a:extLst>
                    <a:ext uri="{9D8B030D-6E8A-4147-A177-3AD203B41FA5}">
                      <a16:colId xmlns:a16="http://schemas.microsoft.com/office/drawing/2014/main" val="294585998"/>
                    </a:ext>
                  </a:extLst>
                </a:gridCol>
                <a:gridCol w="4679950">
                  <a:extLst>
                    <a:ext uri="{9D8B030D-6E8A-4147-A177-3AD203B41FA5}">
                      <a16:colId xmlns:a16="http://schemas.microsoft.com/office/drawing/2014/main" val="1835523536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501474765"/>
                    </a:ext>
                  </a:extLst>
                </a:gridCol>
              </a:tblGrid>
              <a:tr h="504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比序項目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比序內容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積分上限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008175"/>
                  </a:ext>
                </a:extLst>
              </a:tr>
              <a:tr h="6842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多元學習表現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包含競賽、服務學習、日常生活表現評量、體適能等分項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7398049"/>
                  </a:ext>
                </a:extLst>
              </a:tr>
              <a:tr h="5572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技藝優良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技藝教育課程成績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08432"/>
                  </a:ext>
                </a:extLst>
              </a:tr>
              <a:tr h="6401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558ED5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弱勢身分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558ED5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具低收入戶、中低收入戶、直系血親尊親屬支領失業給付或特殊境遇家庭子女身分者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7208308"/>
                  </a:ext>
                </a:extLst>
              </a:tr>
              <a:tr h="6401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均衡學習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健康與體育、藝術與人文、綜合活動三大學習領域成績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945740"/>
                  </a:ext>
                </a:extLst>
              </a:tr>
              <a:tr h="6401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604A7B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適性輔導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604A7B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國中學生生涯輔導紀錄手冊中「生涯發展規劃書」之師長綜合意見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405196"/>
                  </a:ext>
                </a:extLst>
              </a:tr>
              <a:tr h="5572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國中教育會考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國文、英語、數學、自然、社會</a:t>
                      </a: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1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科成績等級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147792"/>
                  </a:ext>
                </a:extLst>
              </a:tr>
              <a:tr h="5572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4A452A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其他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4A452A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由各五專學校依學校發展需求訂定之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105735"/>
                  </a:ext>
                </a:extLst>
              </a:tr>
            </a:tbl>
          </a:graphicData>
        </a:graphic>
      </p:graphicFrame>
      <p:sp>
        <p:nvSpPr>
          <p:cNvPr id="2" name="矩形 1">
            <a:extLst>
              <a:ext uri="{FF2B5EF4-FFF2-40B4-BE49-F238E27FC236}">
                <a16:creationId xmlns:a16="http://schemas.microsoft.com/office/drawing/2014/main" id="{5D871E38-C90C-4087-BA8B-8E3FF9646FEB}"/>
              </a:ext>
            </a:extLst>
          </p:cNvPr>
          <p:cNvSpPr/>
          <p:nvPr/>
        </p:nvSpPr>
        <p:spPr bwMode="auto">
          <a:xfrm>
            <a:off x="684213" y="3140968"/>
            <a:ext cx="7920037" cy="504056"/>
          </a:xfrm>
          <a:prstGeom prst="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2051050" y="558800"/>
            <a:ext cx="5392738" cy="1155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 eaLnBrk="1" hangingPunct="1">
              <a:buFont typeface="Arial" pitchFamily="34" charset="0"/>
              <a:buNone/>
              <a:defRPr/>
            </a:pPr>
            <a:r>
              <a:rPr kumimoji="0" lang="zh-TW" altLang="en-US" sz="4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桃園市學費補助</a:t>
            </a:r>
          </a:p>
        </p:txBody>
      </p:sp>
      <p:pic>
        <p:nvPicPr>
          <p:cNvPr id="15363" name="Picture 4" descr="Capture_2016_02_29_12_23_43_78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7" y="1636295"/>
            <a:ext cx="8569325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55EDE013-B71C-4224-A187-A8A7265D8FBB}"/>
              </a:ext>
            </a:extLst>
          </p:cNvPr>
          <p:cNvCxnSpPr/>
          <p:nvPr/>
        </p:nvCxnSpPr>
        <p:spPr bwMode="auto">
          <a:xfrm>
            <a:off x="2051050" y="3237040"/>
            <a:ext cx="597733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2CFA8565-5A2D-4B9B-9370-425B47357795}"/>
              </a:ext>
            </a:extLst>
          </p:cNvPr>
          <p:cNvCxnSpPr/>
          <p:nvPr/>
        </p:nvCxnSpPr>
        <p:spPr bwMode="auto">
          <a:xfrm>
            <a:off x="2411760" y="3717032"/>
            <a:ext cx="165618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圖片 2">
            <a:extLst>
              <a:ext uri="{FF2B5EF4-FFF2-40B4-BE49-F238E27FC236}">
                <a16:creationId xmlns:a16="http://schemas.microsoft.com/office/drawing/2014/main" id="{475AFDA4-D34C-41EF-A96F-D2A414CFF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3175"/>
            <a:ext cx="9144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0E5384C-EB73-44BA-B206-E2962BAC7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66023">
            <a:off x="433388" y="2227263"/>
            <a:ext cx="2482850" cy="2386012"/>
          </a:xfrm>
          <a:prstGeom prst="rect">
            <a:avLst/>
          </a:prstGeom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18C56A6-E0EF-4597-93BC-A11B5D790D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3050" y="2466975"/>
            <a:ext cx="6264275" cy="2770188"/>
          </a:xfrm>
          <a:prstGeom prst="rect">
            <a:avLst/>
          </a:prstGeom>
          <a:effectLst>
            <a:outerShdw blurRad="50800" dist="127000" dir="6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3909" name="文字方塊 8">
            <a:extLst>
              <a:ext uri="{FF2B5EF4-FFF2-40B4-BE49-F238E27FC236}">
                <a16:creationId xmlns:a16="http://schemas.microsoft.com/office/drawing/2014/main" id="{8AF5780B-97FC-4F1F-847E-78407F3B94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924175"/>
            <a:ext cx="7269163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800" b="1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桃連區</a:t>
            </a:r>
            <a:r>
              <a:rPr lang="en-US" altLang="zh-TW" sz="4800" b="1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sz="4800" b="1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年度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800" b="1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重要日程</a:t>
            </a:r>
          </a:p>
        </p:txBody>
      </p:sp>
      <p:pic>
        <p:nvPicPr>
          <p:cNvPr id="123910" name="圖片 11">
            <a:extLst>
              <a:ext uri="{FF2B5EF4-FFF2-40B4-BE49-F238E27FC236}">
                <a16:creationId xmlns:a16="http://schemas.microsoft.com/office/drawing/2014/main" id="{267B7384-1E12-487E-89D3-86D61964DB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50" y="552450"/>
            <a:ext cx="1033463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11" name="圖片 12">
            <a:extLst>
              <a:ext uri="{FF2B5EF4-FFF2-40B4-BE49-F238E27FC236}">
                <a16:creationId xmlns:a16="http://schemas.microsoft.com/office/drawing/2014/main" id="{C486F137-7ACD-415F-8E43-E5DAC495FD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584700"/>
            <a:ext cx="12239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12" name="圖片 13">
            <a:extLst>
              <a:ext uri="{FF2B5EF4-FFF2-40B4-BE49-F238E27FC236}">
                <a16:creationId xmlns:a16="http://schemas.microsoft.com/office/drawing/2014/main" id="{24C5DFD3-819A-4660-997B-670CF57B3D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4764088"/>
            <a:ext cx="68262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13" name="圖片 14">
            <a:extLst>
              <a:ext uri="{FF2B5EF4-FFF2-40B4-BE49-F238E27FC236}">
                <a16:creationId xmlns:a16="http://schemas.microsoft.com/office/drawing/2014/main" id="{766358F0-BF39-4782-8D5A-CDD3B098BF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4760913"/>
            <a:ext cx="106045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14" name="圖片 9">
            <a:extLst>
              <a:ext uri="{FF2B5EF4-FFF2-40B4-BE49-F238E27FC236}">
                <a16:creationId xmlns:a16="http://schemas.microsoft.com/office/drawing/2014/main" id="{2CBCC844-7544-452E-8BDA-178D5504BB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35">
            <a:off x="3222625" y="1479550"/>
            <a:ext cx="2667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15" name="圖片 5">
            <a:extLst>
              <a:ext uri="{FF2B5EF4-FFF2-40B4-BE49-F238E27FC236}">
                <a16:creationId xmlns:a16="http://schemas.microsoft.com/office/drawing/2014/main" id="{CD32DA18-FC72-436A-8F1D-587E0DBF6BC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7859">
            <a:off x="6519863" y="1497013"/>
            <a:ext cx="265112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16" name="圖片 3">
            <a:extLst>
              <a:ext uri="{FF2B5EF4-FFF2-40B4-BE49-F238E27FC236}">
                <a16:creationId xmlns:a16="http://schemas.microsoft.com/office/drawing/2014/main" id="{881AAFFD-F4AA-4846-B7AA-525E05D457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401">
            <a:off x="1709738" y="1287463"/>
            <a:ext cx="265112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32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192150E-A068-4269-B042-C4D125CA9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5" y="275853"/>
            <a:ext cx="7886700" cy="1049711"/>
          </a:xfrm>
        </p:spPr>
        <p:txBody>
          <a:bodyPr/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全國免試作業流程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以簡章為準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9" name="內容版面配置區 4">
            <a:extLst>
              <a:ext uri="{FF2B5EF4-FFF2-40B4-BE49-F238E27FC236}">
                <a16:creationId xmlns:a16="http://schemas.microsoft.com/office/drawing/2014/main" id="{18AE1B11-AEBE-4330-B209-AE1DEAA687F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-383722" y="1325563"/>
          <a:ext cx="970825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843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/>
          <p:cNvSpPr>
            <a:spLocks noGrp="1"/>
          </p:cNvSpPr>
          <p:nvPr>
            <p:ph type="body" idx="4294967295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zh-TW" alt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適性入學宣導網說明</a:t>
            </a:r>
            <a:endParaRPr lang="en-US" altLang="zh-TW" sz="600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2035" name="投影片編號版面配置區 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itchFamily="34" charset="0"/>
              <a:buNone/>
            </a:pPr>
            <a:fld id="{93A7B348-808A-4621-85DE-B01E20F99029}" type="slidenum">
              <a:rPr kumimoji="0" lang="en-US" altLang="zh-TW" sz="1200">
                <a:solidFill>
                  <a:srgbClr val="0C3226"/>
                </a:solidFill>
              </a:rPr>
              <a:pPr algn="r" eaLnBrk="1" hangingPunct="1">
                <a:spcBef>
                  <a:spcPct val="0"/>
                </a:spcBef>
                <a:buFont typeface="Arial" pitchFamily="34" charset="0"/>
                <a:buNone/>
              </a:pPr>
              <a:t>62</a:t>
            </a:fld>
            <a:endParaRPr kumimoji="0" lang="en-US" altLang="zh-TW" sz="1200">
              <a:solidFill>
                <a:srgbClr val="0C3226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圖片 1">
            <a:extLst>
              <a:ext uri="{FF2B5EF4-FFF2-40B4-BE49-F238E27FC236}">
                <a16:creationId xmlns:a16="http://schemas.microsoft.com/office/drawing/2014/main" id="{440A3731-F18F-4010-B8AA-F6B134595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50"/>
            <a:ext cx="9144000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23" descr="Capture_2016_02_28_15_26_43_625">
            <a:extLst>
              <a:ext uri="{FF2B5EF4-FFF2-40B4-BE49-F238E27FC236}">
                <a16:creationId xmlns:a16="http://schemas.microsoft.com/office/drawing/2014/main" id="{F71A4FE2-5A66-47DE-A29D-68D8DAC7C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90868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5347" name="Picture 24" descr="Capture_2016_02_28_15_26_53_406">
            <a:extLst>
              <a:ext uri="{FF2B5EF4-FFF2-40B4-BE49-F238E27FC236}">
                <a16:creationId xmlns:a16="http://schemas.microsoft.com/office/drawing/2014/main" id="{F6846781-A069-4158-9766-C86493C0C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5263"/>
            <a:ext cx="9086850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93" name="Text Box 25">
            <a:extLst>
              <a:ext uri="{FF2B5EF4-FFF2-40B4-BE49-F238E27FC236}">
                <a16:creationId xmlns:a16="http://schemas.microsoft.com/office/drawing/2014/main" id="{A8D65DD9-708F-46D2-AAAB-0D83D9B9C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333375"/>
            <a:ext cx="3455987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TW" altLang="en-US" sz="3600" b="1">
                <a:latin typeface="Arial" panose="020B0604020202020204" pitchFamily="34" charset="0"/>
                <a:ea typeface="標楷體" panose="03000509000000000000" pitchFamily="65" charset="-120"/>
              </a:rPr>
              <a:t>適性輔導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71488" y="669925"/>
            <a:ext cx="8310562" cy="758825"/>
            <a:chOff x="720" y="-712"/>
            <a:chExt cx="2256" cy="4457"/>
          </a:xfrm>
        </p:grpSpPr>
        <p:sp>
          <p:nvSpPr>
            <p:cNvPr id="180230" name="AutoShape 16"/>
            <p:cNvSpPr>
              <a:spLocks noChangeArrowheads="1"/>
            </p:cNvSpPr>
            <p:nvPr/>
          </p:nvSpPr>
          <p:spPr bwMode="gray">
            <a:xfrm>
              <a:off x="720" y="-712"/>
              <a:ext cx="2256" cy="4457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FFCC99"/>
                </a:gs>
                <a:gs pos="100000">
                  <a:srgbClr val="FF99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Arial" pitchFamily="34" charset="0"/>
                <a:ea typeface="微軟正黑體" pitchFamily="34" charset="-120"/>
              </a:endParaRPr>
            </a:p>
          </p:txBody>
        </p:sp>
        <p:sp>
          <p:nvSpPr>
            <p:cNvPr id="180231" name="AutoShape 17"/>
            <p:cNvSpPr>
              <a:spLocks noChangeArrowheads="1"/>
            </p:cNvSpPr>
            <p:nvPr/>
          </p:nvSpPr>
          <p:spPr bwMode="gray">
            <a:xfrm>
              <a:off x="767" y="-334"/>
              <a:ext cx="2188" cy="37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FF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2400" b="1">
                  <a:solidFill>
                    <a:srgbClr val="000000"/>
                  </a:solidFill>
                  <a:latin typeface="Cataneo BT" pitchFamily="66" charset="0"/>
                  <a:ea typeface="標楷體" pitchFamily="65" charset="-120"/>
                </a:rPr>
                <a:t>桃園市政府教育局十二年國教資訊網 </a:t>
              </a:r>
              <a:r>
                <a:rPr lang="en-US" altLang="zh-TW" sz="1800">
                  <a:solidFill>
                    <a:srgbClr val="000000"/>
                  </a:solidFill>
                  <a:latin typeface="Cataneo BT" pitchFamily="66" charset="0"/>
                  <a:ea typeface="標楷體" pitchFamily="65" charset="-120"/>
                </a:rPr>
                <a:t>http://12basic.tyc.edu.tw/</a:t>
              </a:r>
              <a:endParaRPr lang="zh-TW" altLang="en-US" sz="1800">
                <a:solidFill>
                  <a:srgbClr val="000000"/>
                </a:solidFill>
                <a:latin typeface="Cataneo BT" pitchFamily="66" charset="0"/>
                <a:ea typeface="標楷體" pitchFamily="65" charset="-120"/>
              </a:endParaRPr>
            </a:p>
          </p:txBody>
        </p:sp>
        <p:sp>
          <p:nvSpPr>
            <p:cNvPr id="180232" name="AutoShape 19"/>
            <p:cNvSpPr>
              <a:spLocks noChangeArrowheads="1"/>
            </p:cNvSpPr>
            <p:nvPr/>
          </p:nvSpPr>
          <p:spPr bwMode="gray">
            <a:xfrm>
              <a:off x="773" y="393"/>
              <a:ext cx="2158" cy="63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5F1FB"/>
                </a:gs>
                <a:gs pos="100000">
                  <a:srgbClr val="80D4F2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Arial" pitchFamily="34" charset="0"/>
                <a:ea typeface="微軟正黑體" pitchFamily="34" charset="-120"/>
              </a:endParaRPr>
            </a:p>
          </p:txBody>
        </p:sp>
      </p:grpSp>
      <p:pic>
        <p:nvPicPr>
          <p:cNvPr id="180227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105400"/>
            <a:ext cx="13208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28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263" y="5157788"/>
            <a:ext cx="12890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29" name="Picture 10" descr="Capture_2017_10_29_21_51_13_57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0188"/>
            <a:ext cx="9144000" cy="556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 idx="4294967295"/>
          </p:nvPr>
        </p:nvSpPr>
        <p:spPr>
          <a:xfrm>
            <a:off x="989013" y="262731"/>
            <a:ext cx="7543800" cy="1143000"/>
          </a:xfrm>
        </p:spPr>
        <p:txBody>
          <a:bodyPr anchor="b">
            <a:normAutofit fontScale="90000"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244583"/>
                </a:solidFill>
                <a:latin typeface="標楷體" pitchFamily="65" charset="-120"/>
                <a:ea typeface="標楷體" pitchFamily="65" charset="-120"/>
              </a:rPr>
              <a:t>進路分析</a:t>
            </a:r>
            <a:r>
              <a:rPr lang="zh-TW" altLang="en-US" sz="7500" b="1" dirty="0">
                <a:solidFill>
                  <a:srgbClr val="244583"/>
                </a:solidFill>
                <a:latin typeface="標楷體" pitchFamily="65" charset="-120"/>
                <a:ea typeface="標楷體" pitchFamily="65" charset="-120"/>
              </a:rPr>
              <a:t>大</a:t>
            </a:r>
            <a:r>
              <a:rPr lang="zh-TW" altLang="en-US" b="1" dirty="0">
                <a:solidFill>
                  <a:srgbClr val="244583"/>
                </a:solidFill>
                <a:latin typeface="標楷體" pitchFamily="65" charset="-120"/>
                <a:ea typeface="標楷體" pitchFamily="65" charset="-120"/>
              </a:rPr>
              <a:t>不同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idx="4294967295"/>
          </p:nvPr>
        </p:nvSpPr>
        <p:spPr>
          <a:xfrm>
            <a:off x="395288" y="1557338"/>
            <a:ext cx="3657600" cy="658812"/>
          </a:xfrm>
          <a:prstGeom prst="roundRect">
            <a:avLst>
              <a:gd name="adj" fmla="val 16667"/>
            </a:avLst>
          </a:prstGeom>
          <a:solidFill>
            <a:srgbClr val="FFC000"/>
          </a:solidFill>
        </p:spPr>
        <p:txBody>
          <a:bodyPr anchor="ctr"/>
          <a:lstStyle/>
          <a:p>
            <a:pPr marL="0" indent="0" algn="ctr">
              <a:spcBef>
                <a:spcPts val="575"/>
              </a:spcBef>
              <a:buFont typeface="Wingdings 2" pitchFamily="18" charset="2"/>
              <a:buNone/>
            </a:pPr>
            <a:r>
              <a:rPr lang="zh-TW" altLang="en-US" sz="2800" b="1">
                <a:solidFill>
                  <a:srgbClr val="3668C4"/>
                </a:solidFill>
                <a:latin typeface="標楷體" pitchFamily="65" charset="-120"/>
                <a:ea typeface="標楷體" pitchFamily="65" charset="-120"/>
              </a:rPr>
              <a:t>過去我們的進路分析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half" idx="4294967295"/>
          </p:nvPr>
        </p:nvSpPr>
        <p:spPr>
          <a:xfrm>
            <a:off x="4572000" y="1557338"/>
            <a:ext cx="3960813" cy="658812"/>
          </a:xfrm>
          <a:prstGeom prst="roundRect">
            <a:avLst>
              <a:gd name="adj" fmla="val 16667"/>
            </a:avLst>
          </a:prstGeom>
          <a:solidFill>
            <a:srgbClr val="FFC000"/>
          </a:solidFill>
        </p:spPr>
        <p:txBody>
          <a:bodyPr anchor="ctr"/>
          <a:lstStyle/>
          <a:p>
            <a:pPr marL="0" indent="0" algn="ctr">
              <a:spcBef>
                <a:spcPts val="575"/>
              </a:spcBef>
              <a:buFont typeface="Wingdings 2" pitchFamily="18" charset="2"/>
              <a:buNone/>
            </a:pPr>
            <a:r>
              <a:rPr lang="en-US" altLang="zh-TW" sz="2800" b="1">
                <a:solidFill>
                  <a:srgbClr val="3668C4"/>
                </a:solidFill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800" b="1">
                <a:solidFill>
                  <a:srgbClr val="3668C4"/>
                </a:solidFill>
                <a:latin typeface="標楷體" pitchFamily="65" charset="-120"/>
                <a:ea typeface="標楷體" pitchFamily="65" charset="-120"/>
              </a:rPr>
              <a:t>年國教後的</a:t>
            </a:r>
            <a:r>
              <a:rPr lang="zh-TW" altLang="en-US" sz="2800" b="1">
                <a:latin typeface="標楷體" pitchFamily="65" charset="-120"/>
                <a:ea typeface="標楷體" pitchFamily="65" charset="-120"/>
              </a:rPr>
              <a:t>進路分析</a:t>
            </a:r>
          </a:p>
        </p:txBody>
      </p:sp>
      <p:sp>
        <p:nvSpPr>
          <p:cNvPr id="14339" name="內容版面配置區 2"/>
          <p:cNvSpPr>
            <a:spLocks noGrp="1"/>
          </p:cNvSpPr>
          <p:nvPr>
            <p:ph sz="half" idx="4294967295"/>
          </p:nvPr>
        </p:nvSpPr>
        <p:spPr>
          <a:xfrm>
            <a:off x="469900" y="2228850"/>
            <a:ext cx="4030663" cy="2595563"/>
          </a:xfrm>
        </p:spPr>
        <p:txBody>
          <a:bodyPr>
            <a:normAutofit lnSpcReduction="10000"/>
          </a:bodyPr>
          <a:lstStyle/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國中的生活就是</a:t>
            </a:r>
            <a:r>
              <a:rPr lang="zh-TW" altLang="en-US" sz="2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不斷念書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，考上理想的高中。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五專、高職、軍校都是</a:t>
            </a:r>
            <a:r>
              <a:rPr lang="zh-TW" altLang="en-US" sz="2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不會念書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的人去讀的。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志願序就是按照</a:t>
            </a:r>
            <a:r>
              <a:rPr lang="zh-TW" altLang="en-US" sz="2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學校排名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來填寫。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作成績的</a:t>
            </a:r>
            <a:r>
              <a:rPr lang="zh-TW" altLang="en-US" sz="2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落點分析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endParaRPr lang="en-US" altLang="zh-TW" sz="24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340" name="內容版面配置區 6"/>
          <p:cNvSpPr>
            <a:spLocks noGrp="1"/>
          </p:cNvSpPr>
          <p:nvPr>
            <p:ph sz="half" idx="4294967295"/>
          </p:nvPr>
        </p:nvSpPr>
        <p:spPr>
          <a:xfrm>
            <a:off x="4211638" y="2276475"/>
            <a:ext cx="4772025" cy="3024188"/>
          </a:xfrm>
        </p:spPr>
        <p:txBody>
          <a:bodyPr/>
          <a:lstStyle/>
          <a:p>
            <a:pPr marL="273050" indent="-273050">
              <a:spcBef>
                <a:spcPts val="575"/>
              </a:spcBef>
              <a:buFont typeface="Wingdings 2" pitchFamily="18" charset="2"/>
              <a:buChar char=""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生涯不只升學而是生活整體樣貌的規劃，也包含了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自我認識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想過怎麼樣的生活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』</a:t>
            </a:r>
          </a:p>
          <a:p>
            <a:pPr marL="273050" indent="-273050">
              <a:spcBef>
                <a:spcPts val="575"/>
              </a:spcBef>
              <a:buFont typeface="Wingdings 2" pitchFamily="18" charset="2"/>
              <a:buChar char=""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不再是分數分流，而是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自主分流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spcBef>
                <a:spcPts val="575"/>
              </a:spcBef>
              <a:buFont typeface="Wingdings 2" pitchFamily="18" charset="2"/>
              <a:buChar char=""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志願只有「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最適合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」，沒有「最好」。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spcBef>
                <a:spcPts val="575"/>
              </a:spcBef>
              <a:buFont typeface="Wingdings 2" pitchFamily="18" charset="2"/>
              <a:buChar char=""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從被動落點分析，到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主動選擇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400" dirty="0"/>
          </a:p>
        </p:txBody>
      </p:sp>
      <p:grpSp>
        <p:nvGrpSpPr>
          <p:cNvPr id="2" name="向上箭號圖說文字 6"/>
          <p:cNvGrpSpPr>
            <a:grpSpLocks/>
          </p:cNvGrpSpPr>
          <p:nvPr/>
        </p:nvGrpSpPr>
        <p:grpSpPr bwMode="auto">
          <a:xfrm>
            <a:off x="0" y="5065713"/>
            <a:ext cx="8718550" cy="1792287"/>
            <a:chOff x="61" y="3130"/>
            <a:chExt cx="5492" cy="1129"/>
          </a:xfrm>
        </p:grpSpPr>
        <p:pic>
          <p:nvPicPr>
            <p:cNvPr id="182280" name="向上箭號圖說文字 6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" y="3130"/>
              <a:ext cx="5492" cy="1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2281" name="Text Box 9"/>
            <p:cNvSpPr txBox="1">
              <a:spLocks noChangeArrowheads="1"/>
            </p:cNvSpPr>
            <p:nvPr/>
          </p:nvSpPr>
          <p:spPr bwMode="auto">
            <a:xfrm>
              <a:off x="158" y="3495"/>
              <a:ext cx="5262" cy="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sz="2400" b="1">
                  <a:solidFill>
                    <a:srgbClr val="FF0000"/>
                  </a:solidFill>
                  <a:latin typeface="Century Schoolbook" pitchFamily="18" charset="0"/>
                </a:rPr>
                <a:t>適性輔導：</a:t>
              </a:r>
              <a:endParaRPr kumimoji="0" lang="en-US" altLang="zh-TW" sz="2400" b="1">
                <a:solidFill>
                  <a:srgbClr val="FF0000"/>
                </a:solidFill>
                <a:latin typeface="Century Schoolbook" pitchFamily="18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sz="2400" b="1">
                  <a:latin typeface="Century Schoolbook" pitchFamily="18" charset="0"/>
                </a:rPr>
                <a:t>了解自己的</a:t>
              </a:r>
              <a:r>
                <a:rPr kumimoji="0" lang="zh-TW" altLang="en-US" sz="2400" b="1" u="sng">
                  <a:solidFill>
                    <a:srgbClr val="0070C0"/>
                  </a:solidFill>
                  <a:latin typeface="Century Schoolbook" pitchFamily="18" charset="0"/>
                </a:rPr>
                <a:t>特質</a:t>
              </a:r>
              <a:r>
                <a:rPr kumimoji="0" lang="zh-TW" altLang="en-US" sz="2400" b="1">
                  <a:latin typeface="Century Schoolbook" pitchFamily="18" charset="0"/>
                </a:rPr>
                <a:t>、</a:t>
              </a:r>
              <a:r>
                <a:rPr kumimoji="0" lang="zh-TW" altLang="en-US" sz="2400" b="1" u="sng">
                  <a:solidFill>
                    <a:srgbClr val="0070C0"/>
                  </a:solidFill>
                  <a:latin typeface="Century Schoolbook" pitchFamily="18" charset="0"/>
                </a:rPr>
                <a:t>價值觀</a:t>
              </a:r>
              <a:r>
                <a:rPr kumimoji="0" lang="zh-TW" altLang="en-US" sz="2400" b="1">
                  <a:latin typeface="Century Schoolbook" pitchFamily="18" charset="0"/>
                </a:rPr>
                <a:t>、</a:t>
              </a:r>
              <a:r>
                <a:rPr kumimoji="0" lang="zh-TW" altLang="en-US" sz="2400" b="1" u="sng">
                  <a:solidFill>
                    <a:srgbClr val="0070C0"/>
                  </a:solidFill>
                  <a:latin typeface="Century Schoolbook" pitchFamily="18" charset="0"/>
                </a:rPr>
                <a:t>能力</a:t>
              </a:r>
              <a:r>
                <a:rPr kumimoji="0" lang="zh-TW" altLang="en-US" sz="2400" b="1">
                  <a:latin typeface="Century Schoolbook" pitchFamily="18" charset="0"/>
                </a:rPr>
                <a:t>，經過</a:t>
              </a:r>
              <a:r>
                <a:rPr kumimoji="0" lang="zh-TW" altLang="en-US" sz="2400" b="1" u="sng">
                  <a:solidFill>
                    <a:srgbClr val="0070C0"/>
                  </a:solidFill>
                  <a:latin typeface="Century Schoolbook" pitchFamily="18" charset="0"/>
                </a:rPr>
                <a:t>經驗探索</a:t>
              </a:r>
              <a:r>
                <a:rPr kumimoji="0" lang="zh-TW" altLang="en-US" sz="2400" b="1">
                  <a:latin typeface="Century Schoolbook" pitchFamily="18" charset="0"/>
                </a:rPr>
                <a:t>、</a:t>
              </a:r>
              <a:r>
                <a:rPr kumimoji="0" lang="zh-TW" altLang="en-US" sz="2400" b="1" u="sng">
                  <a:solidFill>
                    <a:srgbClr val="0070C0"/>
                  </a:solidFill>
                  <a:latin typeface="Century Schoolbook" pitchFamily="18" charset="0"/>
                </a:rPr>
                <a:t>資訊收集</a:t>
              </a:r>
              <a:r>
                <a:rPr kumimoji="0" lang="zh-TW" altLang="en-US" sz="2400" b="1">
                  <a:latin typeface="Century Schoolbook" pitchFamily="18" charset="0"/>
                </a:rPr>
                <a:t>，做出適切的生涯決定。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>
            <a:extLst>
              <a:ext uri="{FF2B5EF4-FFF2-40B4-BE49-F238E27FC236}">
                <a16:creationId xmlns:a16="http://schemas.microsoft.com/office/drawing/2014/main" id="{07DFE8C8-F06C-441A-A516-03E45D9CA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714" y="972989"/>
            <a:ext cx="6148387" cy="293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10253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面對入學方式的變革，鼓勵孩子做好準備，把握機會，讓學生適性發展、揮灑屬於自己的天空。期待十二年國民基本教育培育出更多不同領域的菁英</a:t>
            </a:r>
            <a:r>
              <a:rPr kumimoji="0" lang="en-US" altLang="zh-TW" sz="2800" b="1" dirty="0">
                <a:solidFill>
                  <a:srgbClr val="10253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10253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  <p:sp>
        <p:nvSpPr>
          <p:cNvPr id="7" name="文字方塊 1">
            <a:extLst>
              <a:ext uri="{FF2B5EF4-FFF2-40B4-BE49-F238E27FC236}">
                <a16:creationId xmlns:a16="http://schemas.microsoft.com/office/drawing/2014/main" id="{0A21A7DD-D8DF-425E-9777-CA242378716E}"/>
              </a:ext>
            </a:extLst>
          </p:cNvPr>
          <p:cNvSpPr txBox="1"/>
          <p:nvPr/>
        </p:nvSpPr>
        <p:spPr>
          <a:xfrm>
            <a:off x="804632" y="4509120"/>
            <a:ext cx="8302794" cy="14465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是魚就讓他在大海遙遊，</a:t>
            </a:r>
            <a:r>
              <a:rPr lang="en-US" altLang="zh-TW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是鳥就讓他在天空展翅飛翔</a:t>
            </a:r>
          </a:p>
        </p:txBody>
      </p:sp>
      <p:pic>
        <p:nvPicPr>
          <p:cNvPr id="196612" name="Picture 3" descr="10">
            <a:hlinkClick r:id="rId2"/>
            <a:extLst>
              <a:ext uri="{FF2B5EF4-FFF2-40B4-BE49-F238E27FC236}">
                <a16:creationId xmlns:a16="http://schemas.microsoft.com/office/drawing/2014/main" id="{384EA1CF-5701-4573-B28E-6568CD998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6648">
            <a:off x="6045111" y="2482619"/>
            <a:ext cx="2907610" cy="2114778"/>
          </a:xfrm>
          <a:prstGeom prst="rect">
            <a:avLst/>
          </a:prstGeom>
          <a:noFill/>
          <a:ln>
            <a:noFill/>
          </a:ln>
          <a:effectLst>
            <a:outerShdw dist="155023" dir="3300479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1122" y="341784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生涯輔導、職業試探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339447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2204879"/>
            <a:ext cx="4038600" cy="323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737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多元社團</a:t>
            </a:r>
            <a:r>
              <a:rPr lang="en-US" altLang="zh-TW" dirty="0"/>
              <a:t>-</a:t>
            </a:r>
            <a:r>
              <a:rPr lang="zh-TW" altLang="en-US" dirty="0"/>
              <a:t>管樂團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608" y="1412776"/>
            <a:ext cx="3384376" cy="4464496"/>
          </a:xfrm>
        </p:spPr>
      </p:pic>
      <p:pic>
        <p:nvPicPr>
          <p:cNvPr id="8" name="Picture 2" descr="ååè£¡å¯è½æ6 åäººãå¾®ç¬çäººãå¤§å®¶åèåæ¶å¤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204864"/>
            <a:ext cx="4038600" cy="29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18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 txBox="1">
            <a:spLocks noGrp="1"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3326450-E12D-4192-A707-145A03062CC2}" type="slidenum">
              <a:rPr lang="en-US" altLang="zh-TW" sz="1400" b="1">
                <a:latin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zh-TW" sz="1400" b="1">
              <a:latin typeface="Arial" pitchFamily="34" charset="0"/>
            </a:endParaRPr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211138" y="1549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/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611188" y="1340773"/>
            <a:ext cx="8137525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dirty="0">
                <a:solidFill>
                  <a:srgbClr val="FF3300"/>
                </a:solidFill>
                <a:latin typeface="標楷體" pitchFamily="65" charset="-120"/>
              </a:rPr>
              <a:t>101</a:t>
            </a:r>
            <a:r>
              <a:rPr lang="zh-TW" altLang="en-US" sz="2400" dirty="0">
                <a:solidFill>
                  <a:srgbClr val="FF3300"/>
                </a:solidFill>
                <a:latin typeface="標楷體" pitchFamily="65" charset="-120"/>
              </a:rPr>
              <a:t>學年度</a:t>
            </a:r>
            <a:r>
              <a:rPr lang="zh-TW" altLang="en-US" sz="2400" dirty="0">
                <a:solidFill>
                  <a:srgbClr val="000099"/>
                </a:solidFill>
                <a:latin typeface="標楷體" pitchFamily="65" charset="-120"/>
              </a:rPr>
              <a:t>國中畢業生人數</a:t>
            </a:r>
            <a:r>
              <a:rPr lang="zh-TW" altLang="en-US" sz="2400" dirty="0">
                <a:solidFill>
                  <a:srgbClr val="FF3300"/>
                </a:solidFill>
                <a:latin typeface="標楷體" pitchFamily="65" charset="-120"/>
              </a:rPr>
              <a:t>跌破</a:t>
            </a:r>
            <a:r>
              <a:rPr lang="en-US" altLang="zh-TW" sz="2400" dirty="0">
                <a:solidFill>
                  <a:srgbClr val="FF3300"/>
                </a:solidFill>
                <a:latin typeface="標楷體" pitchFamily="65" charset="-120"/>
              </a:rPr>
              <a:t>30</a:t>
            </a:r>
            <a:r>
              <a:rPr lang="zh-TW" altLang="en-US" sz="2400" dirty="0">
                <a:solidFill>
                  <a:srgbClr val="FF3300"/>
                </a:solidFill>
                <a:latin typeface="標楷體" pitchFamily="65" charset="-120"/>
              </a:rPr>
              <a:t>萬人，約為</a:t>
            </a:r>
            <a:r>
              <a:rPr lang="en-US" altLang="zh-TW" sz="2400" dirty="0">
                <a:solidFill>
                  <a:srgbClr val="FF3300"/>
                </a:solidFill>
                <a:latin typeface="標楷體" pitchFamily="65" charset="-120"/>
              </a:rPr>
              <a:t>28</a:t>
            </a:r>
            <a:r>
              <a:rPr lang="zh-TW" altLang="en-US" sz="2400" dirty="0">
                <a:solidFill>
                  <a:srgbClr val="FF3300"/>
                </a:solidFill>
                <a:latin typeface="標楷體" pitchFamily="65" charset="-120"/>
              </a:rPr>
              <a:t>萬</a:t>
            </a:r>
            <a:r>
              <a:rPr lang="en-US" altLang="zh-TW" sz="2400" dirty="0">
                <a:solidFill>
                  <a:srgbClr val="FF3300"/>
                </a:solidFill>
                <a:latin typeface="標楷體" pitchFamily="65" charset="-120"/>
              </a:rPr>
              <a:t>5,552</a:t>
            </a:r>
            <a:r>
              <a:rPr lang="zh-TW" altLang="en-US" sz="2400" dirty="0">
                <a:solidFill>
                  <a:srgbClr val="FF3300"/>
                </a:solidFill>
                <a:latin typeface="標楷體" pitchFamily="65" charset="-120"/>
              </a:rPr>
              <a:t>人</a:t>
            </a:r>
            <a:r>
              <a:rPr lang="en-US" altLang="en-US" sz="2400" dirty="0"/>
              <a:t>，</a:t>
            </a:r>
            <a:r>
              <a:rPr lang="en-US" altLang="zh-TW" sz="2400" dirty="0">
                <a:solidFill>
                  <a:srgbClr val="FF3300"/>
                </a:solidFill>
                <a:latin typeface="標楷體" pitchFamily="65" charset="-120"/>
              </a:rPr>
              <a:t>109</a:t>
            </a:r>
            <a:r>
              <a:rPr lang="zh-TW" altLang="en-US" sz="2400" dirty="0">
                <a:solidFill>
                  <a:srgbClr val="FF3300"/>
                </a:solidFill>
                <a:latin typeface="標楷體" pitchFamily="65" charset="-120"/>
              </a:rPr>
              <a:t>學年度</a:t>
            </a:r>
            <a:r>
              <a:rPr lang="zh-TW" altLang="en-US" sz="2400" dirty="0">
                <a:solidFill>
                  <a:srgbClr val="000099"/>
                </a:solidFill>
                <a:latin typeface="標楷體" pitchFamily="65" charset="-120"/>
              </a:rPr>
              <a:t>預估國中畢業生</a:t>
            </a: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</a:rPr>
              <a:t>跌破</a:t>
            </a:r>
            <a:r>
              <a:rPr lang="en-US" altLang="zh-TW" sz="2400" dirty="0">
                <a:solidFill>
                  <a:srgbClr val="FF0000"/>
                </a:solidFill>
                <a:latin typeface="標楷體" pitchFamily="65" charset="-120"/>
              </a:rPr>
              <a:t>20</a:t>
            </a: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</a:rPr>
              <a:t>萬人</a:t>
            </a:r>
            <a:r>
              <a:rPr lang="zh-TW" altLang="en-US" sz="2400" dirty="0">
                <a:solidFill>
                  <a:srgbClr val="000099"/>
                </a:solidFill>
                <a:latin typeface="標楷體" pitchFamily="65" charset="-120"/>
              </a:rPr>
              <a:t>，約為</a:t>
            </a:r>
            <a:r>
              <a:rPr lang="en-US" altLang="zh-TW" sz="2400" dirty="0">
                <a:solidFill>
                  <a:srgbClr val="FF3300"/>
                </a:solidFill>
                <a:latin typeface="標楷體" pitchFamily="65" charset="-120"/>
              </a:rPr>
              <a:t>19</a:t>
            </a:r>
            <a:r>
              <a:rPr lang="zh-TW" altLang="en-US" sz="2400" dirty="0">
                <a:solidFill>
                  <a:srgbClr val="FF3300"/>
                </a:solidFill>
                <a:latin typeface="標楷體" pitchFamily="65" charset="-120"/>
              </a:rPr>
              <a:t>萬</a:t>
            </a:r>
            <a:r>
              <a:rPr lang="en-US" altLang="zh-TW" sz="2400" dirty="0">
                <a:solidFill>
                  <a:srgbClr val="FF3300"/>
                </a:solidFill>
                <a:latin typeface="標楷體" pitchFamily="65" charset="-120"/>
              </a:rPr>
              <a:t>9,770</a:t>
            </a:r>
            <a:r>
              <a:rPr lang="zh-TW" altLang="en-US" sz="2400" dirty="0">
                <a:solidFill>
                  <a:srgbClr val="000099"/>
                </a:solidFill>
                <a:latin typeface="標楷體" pitchFamily="65" charset="-120"/>
              </a:rPr>
              <a:t>人。 </a:t>
            </a:r>
          </a:p>
        </p:txBody>
      </p:sp>
      <p:sp>
        <p:nvSpPr>
          <p:cNvPr id="185348" name="Rectangle 4"/>
          <p:cNvSpPr>
            <a:spLocks noChangeArrowheads="1"/>
          </p:cNvSpPr>
          <p:nvPr/>
        </p:nvSpPr>
        <p:spPr bwMode="auto">
          <a:xfrm>
            <a:off x="1331119" y="502447"/>
            <a:ext cx="6697662" cy="7016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zh-TW" altLang="en-US" sz="4000" dirty="0">
                <a:effectLst>
                  <a:outerShdw blurRad="38100" dist="38100" dir="2700000" algn="tl">
                    <a:srgbClr val="FFFFFF"/>
                  </a:outerShdw>
                </a:effectLst>
                <a:latin typeface="標楷體" pitchFamily="65" charset="-120"/>
                <a:ea typeface="標楷體" pitchFamily="65" charset="-120"/>
              </a:rPr>
              <a:t>國中畢業生數趨勢圖</a:t>
            </a:r>
          </a:p>
        </p:txBody>
      </p:sp>
      <p:grpSp>
        <p:nvGrpSpPr>
          <p:cNvPr id="17414" name="Group 5"/>
          <p:cNvGrpSpPr>
            <a:grpSpLocks/>
          </p:cNvGrpSpPr>
          <p:nvPr/>
        </p:nvGrpSpPr>
        <p:grpSpPr bwMode="auto">
          <a:xfrm>
            <a:off x="503238" y="2492375"/>
            <a:ext cx="8640762" cy="4176713"/>
            <a:chOff x="580" y="1434"/>
            <a:chExt cx="4990" cy="2631"/>
          </a:xfrm>
        </p:grpSpPr>
        <p:grpSp>
          <p:nvGrpSpPr>
            <p:cNvPr id="17416" name="Group 152"/>
            <p:cNvGrpSpPr>
              <a:grpSpLocks/>
            </p:cNvGrpSpPr>
            <p:nvPr/>
          </p:nvGrpSpPr>
          <p:grpSpPr bwMode="auto">
            <a:xfrm>
              <a:off x="1070" y="3882"/>
              <a:ext cx="4500" cy="183"/>
              <a:chOff x="1726" y="8597"/>
              <a:chExt cx="9908" cy="403"/>
            </a:xfrm>
          </p:grpSpPr>
          <p:sp>
            <p:nvSpPr>
              <p:cNvPr id="17506" name="Rectangle 13"/>
              <p:cNvSpPr>
                <a:spLocks noChangeArrowheads="1"/>
              </p:cNvSpPr>
              <p:nvPr/>
            </p:nvSpPr>
            <p:spPr bwMode="auto">
              <a:xfrm>
                <a:off x="10900" y="8599"/>
                <a:ext cx="734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zh-TW" altLang="en-US" sz="1000">
                    <a:solidFill>
                      <a:srgbClr val="000000"/>
                    </a:solidFill>
                    <a:latin typeface="標楷體" pitchFamily="65" charset="-120"/>
                  </a:rPr>
                  <a:t>學年度</a:t>
                </a:r>
                <a:endParaRPr kumimoji="0" lang="zh-TW" altLang="en-US" sz="1800"/>
              </a:p>
            </p:txBody>
          </p:sp>
          <p:sp>
            <p:nvSpPr>
              <p:cNvPr id="17507" name="Rectangle 78"/>
              <p:cNvSpPr>
                <a:spLocks noChangeArrowheads="1"/>
              </p:cNvSpPr>
              <p:nvPr/>
            </p:nvSpPr>
            <p:spPr bwMode="auto">
              <a:xfrm>
                <a:off x="2376" y="8597"/>
                <a:ext cx="331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200">
                    <a:solidFill>
                      <a:srgbClr val="000000"/>
                    </a:solidFill>
                    <a:latin typeface="新細明體" pitchFamily="18" charset="-120"/>
                  </a:rPr>
                  <a:t>97</a:t>
                </a:r>
                <a:endParaRPr kumimoji="0" lang="en-US" altLang="zh-TW" sz="1800"/>
              </a:p>
            </p:txBody>
          </p:sp>
          <p:sp>
            <p:nvSpPr>
              <p:cNvPr id="17508" name="Rectangle 79"/>
              <p:cNvSpPr>
                <a:spLocks noChangeArrowheads="1"/>
              </p:cNvSpPr>
              <p:nvPr/>
            </p:nvSpPr>
            <p:spPr bwMode="auto">
              <a:xfrm>
                <a:off x="3028" y="8597"/>
                <a:ext cx="338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200">
                    <a:solidFill>
                      <a:srgbClr val="000000"/>
                    </a:solidFill>
                    <a:latin typeface="新細明體" pitchFamily="18" charset="-120"/>
                  </a:rPr>
                  <a:t>98</a:t>
                </a:r>
                <a:endParaRPr kumimoji="0" lang="en-US" altLang="zh-TW" sz="1800"/>
              </a:p>
            </p:txBody>
          </p:sp>
          <p:sp>
            <p:nvSpPr>
              <p:cNvPr id="17509" name="Rectangle 80"/>
              <p:cNvSpPr>
                <a:spLocks noChangeArrowheads="1"/>
              </p:cNvSpPr>
              <p:nvPr/>
            </p:nvSpPr>
            <p:spPr bwMode="auto">
              <a:xfrm>
                <a:off x="3683" y="8597"/>
                <a:ext cx="343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200">
                    <a:solidFill>
                      <a:srgbClr val="000000"/>
                    </a:solidFill>
                    <a:latin typeface="新細明體" pitchFamily="18" charset="-120"/>
                  </a:rPr>
                  <a:t>99</a:t>
                </a:r>
                <a:endParaRPr kumimoji="0" lang="en-US" altLang="zh-TW" sz="1800"/>
              </a:p>
            </p:txBody>
          </p:sp>
          <p:sp>
            <p:nvSpPr>
              <p:cNvPr id="17510" name="Rectangle 81"/>
              <p:cNvSpPr>
                <a:spLocks noChangeArrowheads="1"/>
              </p:cNvSpPr>
              <p:nvPr/>
            </p:nvSpPr>
            <p:spPr bwMode="auto">
              <a:xfrm>
                <a:off x="4290" y="8597"/>
                <a:ext cx="395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200">
                    <a:solidFill>
                      <a:srgbClr val="000000"/>
                    </a:solidFill>
                    <a:latin typeface="新細明體" pitchFamily="18" charset="-120"/>
                  </a:rPr>
                  <a:t>100</a:t>
                </a:r>
                <a:endParaRPr kumimoji="0" lang="en-US" altLang="zh-TW" sz="1800"/>
              </a:p>
            </p:txBody>
          </p:sp>
          <p:sp>
            <p:nvSpPr>
              <p:cNvPr id="17511" name="Rectangle 82"/>
              <p:cNvSpPr>
                <a:spLocks noChangeArrowheads="1"/>
              </p:cNvSpPr>
              <p:nvPr/>
            </p:nvSpPr>
            <p:spPr bwMode="auto">
              <a:xfrm>
                <a:off x="4943" y="8597"/>
                <a:ext cx="402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200">
                    <a:solidFill>
                      <a:srgbClr val="000000"/>
                    </a:solidFill>
                    <a:latin typeface="新細明體" pitchFamily="18" charset="-120"/>
                  </a:rPr>
                  <a:t>101</a:t>
                </a:r>
                <a:endParaRPr kumimoji="0" lang="en-US" altLang="zh-TW" sz="1800"/>
              </a:p>
            </p:txBody>
          </p:sp>
          <p:sp>
            <p:nvSpPr>
              <p:cNvPr id="17512" name="Rectangle 83"/>
              <p:cNvSpPr>
                <a:spLocks noChangeArrowheads="1"/>
              </p:cNvSpPr>
              <p:nvPr/>
            </p:nvSpPr>
            <p:spPr bwMode="auto">
              <a:xfrm>
                <a:off x="5596" y="8597"/>
                <a:ext cx="408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200">
                    <a:solidFill>
                      <a:srgbClr val="000000"/>
                    </a:solidFill>
                    <a:latin typeface="新細明體" pitchFamily="18" charset="-120"/>
                  </a:rPr>
                  <a:t>102</a:t>
                </a:r>
                <a:endParaRPr kumimoji="0" lang="en-US" altLang="zh-TW" sz="1800"/>
              </a:p>
            </p:txBody>
          </p:sp>
          <p:sp>
            <p:nvSpPr>
              <p:cNvPr id="17513" name="Rectangle 84"/>
              <p:cNvSpPr>
                <a:spLocks noChangeArrowheads="1"/>
              </p:cNvSpPr>
              <p:nvPr/>
            </p:nvSpPr>
            <p:spPr bwMode="auto">
              <a:xfrm>
                <a:off x="6248" y="8597"/>
                <a:ext cx="416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200">
                    <a:solidFill>
                      <a:srgbClr val="000000"/>
                    </a:solidFill>
                    <a:latin typeface="新細明體" pitchFamily="18" charset="-120"/>
                  </a:rPr>
                  <a:t>103</a:t>
                </a:r>
                <a:endParaRPr kumimoji="0" lang="en-US" altLang="zh-TW" sz="1800"/>
              </a:p>
            </p:txBody>
          </p:sp>
          <p:sp>
            <p:nvSpPr>
              <p:cNvPr id="17514" name="Rectangle 85"/>
              <p:cNvSpPr>
                <a:spLocks noChangeArrowheads="1"/>
              </p:cNvSpPr>
              <p:nvPr/>
            </p:nvSpPr>
            <p:spPr bwMode="auto">
              <a:xfrm>
                <a:off x="6903" y="8597"/>
                <a:ext cx="420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200">
                    <a:solidFill>
                      <a:srgbClr val="000000"/>
                    </a:solidFill>
                    <a:latin typeface="新細明體" pitchFamily="18" charset="-120"/>
                  </a:rPr>
                  <a:t>104</a:t>
                </a:r>
                <a:endParaRPr kumimoji="0" lang="en-US" altLang="zh-TW" sz="1800"/>
              </a:p>
            </p:txBody>
          </p:sp>
          <p:sp>
            <p:nvSpPr>
              <p:cNvPr id="17515" name="Rectangle 86"/>
              <p:cNvSpPr>
                <a:spLocks noChangeArrowheads="1"/>
              </p:cNvSpPr>
              <p:nvPr/>
            </p:nvSpPr>
            <p:spPr bwMode="auto">
              <a:xfrm>
                <a:off x="7555" y="8597"/>
                <a:ext cx="428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200">
                    <a:solidFill>
                      <a:srgbClr val="000000"/>
                    </a:solidFill>
                    <a:latin typeface="新細明體" pitchFamily="18" charset="-120"/>
                  </a:rPr>
                  <a:t>105</a:t>
                </a:r>
                <a:endParaRPr kumimoji="0" lang="en-US" altLang="zh-TW" sz="1800"/>
              </a:p>
            </p:txBody>
          </p:sp>
          <p:sp>
            <p:nvSpPr>
              <p:cNvPr id="17516" name="Rectangle 87"/>
              <p:cNvSpPr>
                <a:spLocks noChangeArrowheads="1"/>
              </p:cNvSpPr>
              <p:nvPr/>
            </p:nvSpPr>
            <p:spPr bwMode="auto">
              <a:xfrm>
                <a:off x="8210" y="8597"/>
                <a:ext cx="432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200">
                    <a:solidFill>
                      <a:srgbClr val="000000"/>
                    </a:solidFill>
                    <a:latin typeface="新細明體" pitchFamily="18" charset="-120"/>
                  </a:rPr>
                  <a:t>106</a:t>
                </a:r>
                <a:endParaRPr kumimoji="0" lang="en-US" altLang="zh-TW" sz="1800"/>
              </a:p>
            </p:txBody>
          </p:sp>
          <p:sp>
            <p:nvSpPr>
              <p:cNvPr id="17517" name="Rectangle 88"/>
              <p:cNvSpPr>
                <a:spLocks noChangeArrowheads="1"/>
              </p:cNvSpPr>
              <p:nvPr/>
            </p:nvSpPr>
            <p:spPr bwMode="auto">
              <a:xfrm>
                <a:off x="8862" y="8597"/>
                <a:ext cx="440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200">
                    <a:solidFill>
                      <a:srgbClr val="000000"/>
                    </a:solidFill>
                    <a:latin typeface="新細明體" pitchFamily="18" charset="-120"/>
                  </a:rPr>
                  <a:t>107</a:t>
                </a:r>
                <a:endParaRPr kumimoji="0" lang="en-US" altLang="zh-TW" sz="1800"/>
              </a:p>
            </p:txBody>
          </p:sp>
          <p:sp>
            <p:nvSpPr>
              <p:cNvPr id="17518" name="Rectangle 89"/>
              <p:cNvSpPr>
                <a:spLocks noChangeArrowheads="1"/>
              </p:cNvSpPr>
              <p:nvPr/>
            </p:nvSpPr>
            <p:spPr bwMode="auto">
              <a:xfrm>
                <a:off x="9514" y="8597"/>
                <a:ext cx="447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200">
                    <a:solidFill>
                      <a:srgbClr val="000000"/>
                    </a:solidFill>
                    <a:latin typeface="新細明體" pitchFamily="18" charset="-120"/>
                  </a:rPr>
                  <a:t>108</a:t>
                </a:r>
                <a:endParaRPr kumimoji="0" lang="en-US" altLang="zh-TW" sz="1800"/>
              </a:p>
            </p:txBody>
          </p:sp>
          <p:sp>
            <p:nvSpPr>
              <p:cNvPr id="17519" name="Rectangle 90"/>
              <p:cNvSpPr>
                <a:spLocks noChangeArrowheads="1"/>
              </p:cNvSpPr>
              <p:nvPr/>
            </p:nvSpPr>
            <p:spPr bwMode="auto">
              <a:xfrm>
                <a:off x="10237" y="8599"/>
                <a:ext cx="452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200">
                    <a:solidFill>
                      <a:srgbClr val="000000"/>
                    </a:solidFill>
                    <a:latin typeface="新細明體" pitchFamily="18" charset="-120"/>
                  </a:rPr>
                  <a:t>109</a:t>
                </a:r>
                <a:endParaRPr kumimoji="0" lang="en-US" altLang="zh-TW" sz="1800"/>
              </a:p>
            </p:txBody>
          </p:sp>
          <p:sp>
            <p:nvSpPr>
              <p:cNvPr id="17520" name="Rectangle 91"/>
              <p:cNvSpPr>
                <a:spLocks noChangeArrowheads="1"/>
              </p:cNvSpPr>
              <p:nvPr/>
            </p:nvSpPr>
            <p:spPr bwMode="auto">
              <a:xfrm>
                <a:off x="1726" y="8599"/>
                <a:ext cx="367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200">
                    <a:solidFill>
                      <a:srgbClr val="000000"/>
                    </a:solidFill>
                    <a:latin typeface="新細明體" pitchFamily="18" charset="-120"/>
                  </a:rPr>
                  <a:t>96</a:t>
                </a:r>
                <a:endParaRPr kumimoji="0" lang="en-US" altLang="zh-TW" sz="1800"/>
              </a:p>
            </p:txBody>
          </p:sp>
        </p:grpSp>
        <p:sp>
          <p:nvSpPr>
            <p:cNvPr id="17417" name="Rectangle 4"/>
            <p:cNvSpPr>
              <a:spLocks noChangeArrowheads="1"/>
            </p:cNvSpPr>
            <p:nvPr/>
          </p:nvSpPr>
          <p:spPr bwMode="auto">
            <a:xfrm>
              <a:off x="580" y="3748"/>
              <a:ext cx="42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200">
                  <a:solidFill>
                    <a:srgbClr val="000000"/>
                  </a:solidFill>
                  <a:latin typeface="新細明體" pitchFamily="18" charset="-120"/>
                </a:rPr>
                <a:t>190,000</a:t>
              </a:r>
              <a:endParaRPr kumimoji="0" lang="en-US" altLang="zh-TW" sz="1800"/>
            </a:p>
          </p:txBody>
        </p:sp>
        <p:sp>
          <p:nvSpPr>
            <p:cNvPr id="17418" name="Rectangle 5"/>
            <p:cNvSpPr>
              <a:spLocks noChangeArrowheads="1"/>
            </p:cNvSpPr>
            <p:nvPr/>
          </p:nvSpPr>
          <p:spPr bwMode="auto">
            <a:xfrm>
              <a:off x="580" y="3480"/>
              <a:ext cx="521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200">
                  <a:solidFill>
                    <a:srgbClr val="000000"/>
                  </a:solidFill>
                  <a:latin typeface="新細明體" pitchFamily="18" charset="-120"/>
                </a:rPr>
                <a:t>205,000</a:t>
              </a:r>
              <a:endParaRPr kumimoji="0" lang="en-US" altLang="zh-TW" sz="1800"/>
            </a:p>
          </p:txBody>
        </p:sp>
        <p:sp>
          <p:nvSpPr>
            <p:cNvPr id="17419" name="Rectangle 6"/>
            <p:cNvSpPr>
              <a:spLocks noChangeArrowheads="1"/>
            </p:cNvSpPr>
            <p:nvPr/>
          </p:nvSpPr>
          <p:spPr bwMode="auto">
            <a:xfrm>
              <a:off x="580" y="3213"/>
              <a:ext cx="421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200">
                  <a:solidFill>
                    <a:srgbClr val="000000"/>
                  </a:solidFill>
                  <a:latin typeface="新細明體" pitchFamily="18" charset="-120"/>
                </a:rPr>
                <a:t>220,000</a:t>
              </a:r>
              <a:endParaRPr kumimoji="0" lang="en-US" altLang="zh-TW" sz="1800"/>
            </a:p>
          </p:txBody>
        </p:sp>
        <p:sp>
          <p:nvSpPr>
            <p:cNvPr id="17420" name="Rectangle 7"/>
            <p:cNvSpPr>
              <a:spLocks noChangeArrowheads="1"/>
            </p:cNvSpPr>
            <p:nvPr/>
          </p:nvSpPr>
          <p:spPr bwMode="auto">
            <a:xfrm>
              <a:off x="580" y="2945"/>
              <a:ext cx="421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200">
                  <a:solidFill>
                    <a:srgbClr val="000000"/>
                  </a:solidFill>
                  <a:latin typeface="新細明體" pitchFamily="18" charset="-120"/>
                </a:rPr>
                <a:t>235,000</a:t>
              </a:r>
              <a:endParaRPr kumimoji="0" lang="en-US" altLang="zh-TW" sz="1800"/>
            </a:p>
          </p:txBody>
        </p:sp>
        <p:sp>
          <p:nvSpPr>
            <p:cNvPr id="17421" name="Rectangle 8"/>
            <p:cNvSpPr>
              <a:spLocks noChangeArrowheads="1"/>
            </p:cNvSpPr>
            <p:nvPr/>
          </p:nvSpPr>
          <p:spPr bwMode="auto">
            <a:xfrm>
              <a:off x="580" y="2676"/>
              <a:ext cx="52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200">
                  <a:solidFill>
                    <a:srgbClr val="000000"/>
                  </a:solidFill>
                  <a:latin typeface="新細明體" pitchFamily="18" charset="-120"/>
                </a:rPr>
                <a:t>250,000</a:t>
              </a:r>
              <a:endParaRPr kumimoji="0" lang="en-US" altLang="zh-TW" sz="1800"/>
            </a:p>
          </p:txBody>
        </p:sp>
        <p:sp>
          <p:nvSpPr>
            <p:cNvPr id="17422" name="Rectangle 9"/>
            <p:cNvSpPr>
              <a:spLocks noChangeArrowheads="1"/>
            </p:cNvSpPr>
            <p:nvPr/>
          </p:nvSpPr>
          <p:spPr bwMode="auto">
            <a:xfrm>
              <a:off x="580" y="2409"/>
              <a:ext cx="42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200">
                  <a:solidFill>
                    <a:srgbClr val="000000"/>
                  </a:solidFill>
                  <a:latin typeface="新細明體" pitchFamily="18" charset="-120"/>
                </a:rPr>
                <a:t>265,000</a:t>
              </a:r>
              <a:endParaRPr kumimoji="0" lang="en-US" altLang="zh-TW" sz="1800"/>
            </a:p>
          </p:txBody>
        </p:sp>
        <p:sp>
          <p:nvSpPr>
            <p:cNvPr id="17423" name="Rectangle 10"/>
            <p:cNvSpPr>
              <a:spLocks noChangeArrowheads="1"/>
            </p:cNvSpPr>
            <p:nvPr/>
          </p:nvSpPr>
          <p:spPr bwMode="auto">
            <a:xfrm>
              <a:off x="580" y="2141"/>
              <a:ext cx="42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200">
                  <a:solidFill>
                    <a:srgbClr val="000000"/>
                  </a:solidFill>
                  <a:latin typeface="新細明體" pitchFamily="18" charset="-120"/>
                </a:rPr>
                <a:t>280,000</a:t>
              </a:r>
              <a:endParaRPr kumimoji="0" lang="en-US" altLang="zh-TW" sz="1800"/>
            </a:p>
          </p:txBody>
        </p:sp>
        <p:sp>
          <p:nvSpPr>
            <p:cNvPr id="17424" name="Rectangle 11"/>
            <p:cNvSpPr>
              <a:spLocks noChangeArrowheads="1"/>
            </p:cNvSpPr>
            <p:nvPr/>
          </p:nvSpPr>
          <p:spPr bwMode="auto">
            <a:xfrm>
              <a:off x="580" y="1872"/>
              <a:ext cx="42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200">
                  <a:solidFill>
                    <a:srgbClr val="000000"/>
                  </a:solidFill>
                  <a:latin typeface="新細明體" pitchFamily="18" charset="-120"/>
                </a:rPr>
                <a:t>295,000</a:t>
              </a:r>
              <a:endParaRPr kumimoji="0" lang="en-US" altLang="zh-TW" sz="1800"/>
            </a:p>
          </p:txBody>
        </p:sp>
        <p:sp>
          <p:nvSpPr>
            <p:cNvPr id="17425" name="Rectangle 12"/>
            <p:cNvSpPr>
              <a:spLocks noChangeArrowheads="1"/>
            </p:cNvSpPr>
            <p:nvPr/>
          </p:nvSpPr>
          <p:spPr bwMode="auto">
            <a:xfrm>
              <a:off x="580" y="1605"/>
              <a:ext cx="42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200">
                  <a:solidFill>
                    <a:srgbClr val="000000"/>
                  </a:solidFill>
                  <a:latin typeface="新細明體" pitchFamily="18" charset="-120"/>
                </a:rPr>
                <a:t>310,000</a:t>
              </a:r>
              <a:endParaRPr kumimoji="0" lang="en-US" altLang="zh-TW" sz="1800"/>
            </a:p>
          </p:txBody>
        </p:sp>
        <p:sp>
          <p:nvSpPr>
            <p:cNvPr id="17426" name="Rectangle 24"/>
            <p:cNvSpPr>
              <a:spLocks noChangeArrowheads="1"/>
            </p:cNvSpPr>
            <p:nvPr/>
          </p:nvSpPr>
          <p:spPr bwMode="auto">
            <a:xfrm>
              <a:off x="987" y="1434"/>
              <a:ext cx="4152" cy="2408"/>
            </a:xfrm>
            <a:prstGeom prst="rect">
              <a:avLst/>
            </a:prstGeom>
            <a:noFill/>
            <a:ln w="825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kumimoji="0" lang="zh-TW" altLang="en-US" sz="1800"/>
            </a:p>
          </p:txBody>
        </p:sp>
        <p:sp>
          <p:nvSpPr>
            <p:cNvPr id="17427" name="Rectangle 68"/>
            <p:cNvSpPr>
              <a:spLocks noChangeArrowheads="1"/>
            </p:cNvSpPr>
            <p:nvPr/>
          </p:nvSpPr>
          <p:spPr bwMode="auto">
            <a:xfrm>
              <a:off x="1247" y="1701"/>
              <a:ext cx="442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000" i="1">
                  <a:solidFill>
                    <a:srgbClr val="000000"/>
                  </a:solidFill>
                  <a:latin typeface="新細明體" pitchFamily="18" charset="-120"/>
                </a:rPr>
                <a:t>316,080</a:t>
              </a:r>
              <a:endParaRPr kumimoji="0" lang="en-US" altLang="zh-TW" sz="1800"/>
            </a:p>
          </p:txBody>
        </p:sp>
        <p:sp>
          <p:nvSpPr>
            <p:cNvPr id="17428" name="Rectangle 69"/>
            <p:cNvSpPr>
              <a:spLocks noChangeArrowheads="1"/>
            </p:cNvSpPr>
            <p:nvPr/>
          </p:nvSpPr>
          <p:spPr bwMode="auto">
            <a:xfrm>
              <a:off x="1833" y="1700"/>
              <a:ext cx="446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000" i="1">
                  <a:solidFill>
                    <a:srgbClr val="000000"/>
                  </a:solidFill>
                  <a:latin typeface="新細明體" pitchFamily="18" charset="-120"/>
                </a:rPr>
                <a:t>316,009</a:t>
              </a:r>
              <a:endParaRPr kumimoji="0" lang="en-US" altLang="zh-TW" sz="1800"/>
            </a:p>
          </p:txBody>
        </p:sp>
        <p:sp>
          <p:nvSpPr>
            <p:cNvPr id="17429" name="Rectangle 70"/>
            <p:cNvSpPr>
              <a:spLocks noChangeArrowheads="1"/>
            </p:cNvSpPr>
            <p:nvPr/>
          </p:nvSpPr>
          <p:spPr bwMode="auto">
            <a:xfrm>
              <a:off x="2257" y="1565"/>
              <a:ext cx="449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000" i="1">
                  <a:solidFill>
                    <a:srgbClr val="000000"/>
                  </a:solidFill>
                  <a:latin typeface="新細明體" pitchFamily="18" charset="-120"/>
                </a:rPr>
                <a:t>311,640</a:t>
              </a:r>
              <a:endParaRPr kumimoji="0" lang="en-US" altLang="zh-TW" sz="1800"/>
            </a:p>
          </p:txBody>
        </p:sp>
        <p:sp>
          <p:nvSpPr>
            <p:cNvPr id="17430" name="Rectangle 71"/>
            <p:cNvSpPr>
              <a:spLocks noChangeArrowheads="1"/>
            </p:cNvSpPr>
            <p:nvPr/>
          </p:nvSpPr>
          <p:spPr bwMode="auto">
            <a:xfrm>
              <a:off x="3061" y="2042"/>
              <a:ext cx="394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000" i="1">
                  <a:solidFill>
                    <a:srgbClr val="000000"/>
                  </a:solidFill>
                  <a:latin typeface="新細明體" pitchFamily="18" charset="-120"/>
                </a:rPr>
                <a:t>282,314</a:t>
              </a:r>
              <a:endParaRPr kumimoji="0" lang="en-US" altLang="zh-TW" sz="1800"/>
            </a:p>
          </p:txBody>
        </p:sp>
        <p:sp>
          <p:nvSpPr>
            <p:cNvPr id="17431" name="Rectangle 72"/>
            <p:cNvSpPr>
              <a:spLocks noChangeArrowheads="1"/>
            </p:cNvSpPr>
            <p:nvPr/>
          </p:nvSpPr>
          <p:spPr bwMode="auto">
            <a:xfrm>
              <a:off x="4113" y="3072"/>
              <a:ext cx="466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000" i="1">
                  <a:solidFill>
                    <a:srgbClr val="000000"/>
                  </a:solidFill>
                  <a:latin typeface="新細明體" pitchFamily="18" charset="-120"/>
                </a:rPr>
                <a:t>226,783</a:t>
              </a:r>
              <a:endParaRPr kumimoji="0" lang="en-US" altLang="zh-TW" sz="1800"/>
            </a:p>
          </p:txBody>
        </p:sp>
        <p:sp>
          <p:nvSpPr>
            <p:cNvPr id="17432" name="Rectangle 73"/>
            <p:cNvSpPr>
              <a:spLocks noChangeArrowheads="1"/>
            </p:cNvSpPr>
            <p:nvPr/>
          </p:nvSpPr>
          <p:spPr bwMode="auto">
            <a:xfrm>
              <a:off x="4138" y="3388"/>
              <a:ext cx="369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000" i="1">
                  <a:solidFill>
                    <a:srgbClr val="000000"/>
                  </a:solidFill>
                  <a:latin typeface="新細明體" pitchFamily="18" charset="-120"/>
                </a:rPr>
                <a:t>212,725</a:t>
              </a:r>
              <a:endParaRPr kumimoji="0" lang="en-US" altLang="zh-TW" sz="1800"/>
            </a:p>
          </p:txBody>
        </p:sp>
        <p:sp>
          <p:nvSpPr>
            <p:cNvPr id="17433" name="Rectangle 74"/>
            <p:cNvSpPr>
              <a:spLocks noChangeArrowheads="1"/>
            </p:cNvSpPr>
            <p:nvPr/>
          </p:nvSpPr>
          <p:spPr bwMode="auto">
            <a:xfrm>
              <a:off x="4643" y="3311"/>
              <a:ext cx="339" cy="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000" i="1">
                  <a:solidFill>
                    <a:srgbClr val="000000"/>
                  </a:solidFill>
                  <a:latin typeface="新細明體" pitchFamily="18" charset="-120"/>
                </a:rPr>
                <a:t>206,874</a:t>
              </a:r>
              <a:endParaRPr kumimoji="0" lang="en-US" altLang="zh-TW" sz="1800"/>
            </a:p>
          </p:txBody>
        </p:sp>
        <p:sp>
          <p:nvSpPr>
            <p:cNvPr id="17434" name="Rectangle 75"/>
            <p:cNvSpPr>
              <a:spLocks noChangeArrowheads="1"/>
            </p:cNvSpPr>
            <p:nvPr/>
          </p:nvSpPr>
          <p:spPr bwMode="auto">
            <a:xfrm>
              <a:off x="4830" y="3656"/>
              <a:ext cx="36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000" i="1">
                  <a:solidFill>
                    <a:srgbClr val="000000"/>
                  </a:solidFill>
                  <a:latin typeface="新細明體" pitchFamily="18" charset="-120"/>
                </a:rPr>
                <a:t>199,770</a:t>
              </a:r>
              <a:endParaRPr kumimoji="0" lang="en-US" altLang="zh-TW" sz="1800"/>
            </a:p>
          </p:txBody>
        </p:sp>
        <p:sp>
          <p:nvSpPr>
            <p:cNvPr id="17435" name="Rectangle 76"/>
            <p:cNvSpPr>
              <a:spLocks noChangeArrowheads="1"/>
            </p:cNvSpPr>
            <p:nvPr/>
          </p:nvSpPr>
          <p:spPr bwMode="auto">
            <a:xfrm>
              <a:off x="3532" y="2263"/>
              <a:ext cx="382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000" i="1">
                  <a:solidFill>
                    <a:srgbClr val="000000"/>
                  </a:solidFill>
                  <a:latin typeface="新細明體" pitchFamily="18" charset="-120"/>
                </a:rPr>
                <a:t>271,686</a:t>
              </a:r>
              <a:endParaRPr kumimoji="0" lang="en-US" altLang="zh-TW" sz="1800"/>
            </a:p>
          </p:txBody>
        </p:sp>
        <p:sp>
          <p:nvSpPr>
            <p:cNvPr id="17436" name="Rectangle 77"/>
            <p:cNvSpPr>
              <a:spLocks noChangeArrowheads="1"/>
            </p:cNvSpPr>
            <p:nvPr/>
          </p:nvSpPr>
          <p:spPr bwMode="auto">
            <a:xfrm>
              <a:off x="975" y="1474"/>
              <a:ext cx="440" cy="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000" i="1">
                  <a:solidFill>
                    <a:srgbClr val="000000"/>
                  </a:solidFill>
                  <a:latin typeface="新細明體" pitchFamily="18" charset="-120"/>
                </a:rPr>
                <a:t>317,975</a:t>
              </a:r>
              <a:endParaRPr kumimoji="0" lang="en-US" altLang="zh-TW" sz="1800"/>
            </a:p>
          </p:txBody>
        </p:sp>
        <p:sp>
          <p:nvSpPr>
            <p:cNvPr id="17437" name="Rectangle 92"/>
            <p:cNvSpPr>
              <a:spLocks noChangeArrowheads="1"/>
            </p:cNvSpPr>
            <p:nvPr/>
          </p:nvSpPr>
          <p:spPr bwMode="auto">
            <a:xfrm>
              <a:off x="2217" y="2109"/>
              <a:ext cx="417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000" i="1">
                  <a:solidFill>
                    <a:srgbClr val="000000"/>
                  </a:solidFill>
                  <a:latin typeface="新細明體" pitchFamily="18" charset="-120"/>
                </a:rPr>
                <a:t>285,552</a:t>
              </a:r>
              <a:endParaRPr kumimoji="0" lang="en-US" altLang="zh-TW" sz="1800"/>
            </a:p>
          </p:txBody>
        </p:sp>
        <p:sp>
          <p:nvSpPr>
            <p:cNvPr id="17438" name="Rectangle 93"/>
            <p:cNvSpPr>
              <a:spLocks noChangeArrowheads="1"/>
            </p:cNvSpPr>
            <p:nvPr/>
          </p:nvSpPr>
          <p:spPr bwMode="auto">
            <a:xfrm>
              <a:off x="2698" y="2490"/>
              <a:ext cx="476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000" i="1" u="sng">
                  <a:solidFill>
                    <a:srgbClr val="000000"/>
                  </a:solidFill>
                  <a:latin typeface="新細明體" pitchFamily="18" charset="-120"/>
                </a:rPr>
                <a:t>268,752</a:t>
              </a:r>
              <a:endParaRPr kumimoji="0" lang="en-US" altLang="zh-TW" sz="1800"/>
            </a:p>
          </p:txBody>
        </p:sp>
        <p:sp>
          <p:nvSpPr>
            <p:cNvPr id="17439" name="Rectangle 94"/>
            <p:cNvSpPr>
              <a:spLocks noChangeArrowheads="1"/>
            </p:cNvSpPr>
            <p:nvPr/>
          </p:nvSpPr>
          <p:spPr bwMode="auto">
            <a:xfrm>
              <a:off x="3424" y="2855"/>
              <a:ext cx="398" cy="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000" i="1">
                  <a:solidFill>
                    <a:srgbClr val="000000"/>
                  </a:solidFill>
                  <a:latin typeface="新細明體" pitchFamily="18" charset="-120"/>
                </a:rPr>
                <a:t>239,389</a:t>
              </a:r>
              <a:endParaRPr kumimoji="0" lang="en-US" altLang="zh-TW" sz="1800"/>
            </a:p>
          </p:txBody>
        </p:sp>
        <p:sp>
          <p:nvSpPr>
            <p:cNvPr id="17440" name="Line 23"/>
            <p:cNvSpPr>
              <a:spLocks noChangeShapeType="1"/>
            </p:cNvSpPr>
            <p:nvPr/>
          </p:nvSpPr>
          <p:spPr bwMode="auto">
            <a:xfrm>
              <a:off x="987" y="1434"/>
              <a:ext cx="41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41" name="Freeform 25"/>
            <p:cNvSpPr>
              <a:spLocks/>
            </p:cNvSpPr>
            <p:nvPr/>
          </p:nvSpPr>
          <p:spPr bwMode="auto">
            <a:xfrm>
              <a:off x="987" y="1434"/>
              <a:ext cx="29" cy="2408"/>
            </a:xfrm>
            <a:custGeom>
              <a:avLst/>
              <a:gdLst>
                <a:gd name="T0" fmla="*/ 0 w 33"/>
                <a:gd name="T1" fmla="*/ 0 h 3030"/>
                <a:gd name="T2" fmla="*/ 0 w 33"/>
                <a:gd name="T3" fmla="*/ 14185 h 3030"/>
                <a:gd name="T4" fmla="*/ 469 w 33"/>
                <a:gd name="T5" fmla="*/ 14185 h 3030"/>
                <a:gd name="T6" fmla="*/ 0 60000 65536"/>
                <a:gd name="T7" fmla="*/ 0 60000 65536"/>
                <a:gd name="T8" fmla="*/ 0 60000 65536"/>
                <a:gd name="T9" fmla="*/ 0 w 33"/>
                <a:gd name="T10" fmla="*/ 0 h 3030"/>
                <a:gd name="T11" fmla="*/ 33 w 33"/>
                <a:gd name="T12" fmla="*/ 3030 h 303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" h="3030">
                  <a:moveTo>
                    <a:pt x="0" y="0"/>
                  </a:moveTo>
                  <a:lnTo>
                    <a:pt x="0" y="3030"/>
                  </a:lnTo>
                  <a:lnTo>
                    <a:pt x="33" y="303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42" name="Line 26"/>
            <p:cNvSpPr>
              <a:spLocks noChangeShapeType="1"/>
            </p:cNvSpPr>
            <p:nvPr/>
          </p:nvSpPr>
          <p:spPr bwMode="auto">
            <a:xfrm>
              <a:off x="987" y="3574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43" name="Line 27"/>
            <p:cNvSpPr>
              <a:spLocks noChangeShapeType="1"/>
            </p:cNvSpPr>
            <p:nvPr/>
          </p:nvSpPr>
          <p:spPr bwMode="auto">
            <a:xfrm>
              <a:off x="987" y="3307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44" name="Line 28"/>
            <p:cNvSpPr>
              <a:spLocks noChangeShapeType="1"/>
            </p:cNvSpPr>
            <p:nvPr/>
          </p:nvSpPr>
          <p:spPr bwMode="auto">
            <a:xfrm>
              <a:off x="987" y="3039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45" name="Line 29"/>
            <p:cNvSpPr>
              <a:spLocks noChangeShapeType="1"/>
            </p:cNvSpPr>
            <p:nvPr/>
          </p:nvSpPr>
          <p:spPr bwMode="auto">
            <a:xfrm>
              <a:off x="987" y="2772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46" name="Line 30"/>
            <p:cNvSpPr>
              <a:spLocks noChangeShapeType="1"/>
            </p:cNvSpPr>
            <p:nvPr/>
          </p:nvSpPr>
          <p:spPr bwMode="auto">
            <a:xfrm>
              <a:off x="987" y="2504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47" name="Line 31"/>
            <p:cNvSpPr>
              <a:spLocks noChangeShapeType="1"/>
            </p:cNvSpPr>
            <p:nvPr/>
          </p:nvSpPr>
          <p:spPr bwMode="auto">
            <a:xfrm>
              <a:off x="987" y="2237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48" name="Line 32"/>
            <p:cNvSpPr>
              <a:spLocks noChangeShapeType="1"/>
            </p:cNvSpPr>
            <p:nvPr/>
          </p:nvSpPr>
          <p:spPr bwMode="auto">
            <a:xfrm>
              <a:off x="987" y="1969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49" name="Line 33"/>
            <p:cNvSpPr>
              <a:spLocks noChangeShapeType="1"/>
            </p:cNvSpPr>
            <p:nvPr/>
          </p:nvSpPr>
          <p:spPr bwMode="auto">
            <a:xfrm>
              <a:off x="987" y="1702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50" name="Line 34"/>
            <p:cNvSpPr>
              <a:spLocks noChangeShapeType="1"/>
            </p:cNvSpPr>
            <p:nvPr/>
          </p:nvSpPr>
          <p:spPr bwMode="auto">
            <a:xfrm>
              <a:off x="987" y="1434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51" name="Line 15"/>
            <p:cNvSpPr>
              <a:spLocks noChangeShapeType="1"/>
            </p:cNvSpPr>
            <p:nvPr/>
          </p:nvSpPr>
          <p:spPr bwMode="auto">
            <a:xfrm>
              <a:off x="987" y="3574"/>
              <a:ext cx="41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52" name="Line 16"/>
            <p:cNvSpPr>
              <a:spLocks noChangeShapeType="1"/>
            </p:cNvSpPr>
            <p:nvPr/>
          </p:nvSpPr>
          <p:spPr bwMode="auto">
            <a:xfrm>
              <a:off x="987" y="3307"/>
              <a:ext cx="41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53" name="Line 17"/>
            <p:cNvSpPr>
              <a:spLocks noChangeShapeType="1"/>
            </p:cNvSpPr>
            <p:nvPr/>
          </p:nvSpPr>
          <p:spPr bwMode="auto">
            <a:xfrm>
              <a:off x="987" y="3039"/>
              <a:ext cx="41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54" name="Line 18"/>
            <p:cNvSpPr>
              <a:spLocks noChangeShapeType="1"/>
            </p:cNvSpPr>
            <p:nvPr/>
          </p:nvSpPr>
          <p:spPr bwMode="auto">
            <a:xfrm>
              <a:off x="987" y="2772"/>
              <a:ext cx="41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55" name="Line 19"/>
            <p:cNvSpPr>
              <a:spLocks noChangeShapeType="1"/>
            </p:cNvSpPr>
            <p:nvPr/>
          </p:nvSpPr>
          <p:spPr bwMode="auto">
            <a:xfrm>
              <a:off x="984" y="2501"/>
              <a:ext cx="41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56" name="Line 20"/>
            <p:cNvSpPr>
              <a:spLocks noChangeShapeType="1"/>
            </p:cNvSpPr>
            <p:nvPr/>
          </p:nvSpPr>
          <p:spPr bwMode="auto">
            <a:xfrm>
              <a:off x="987" y="2237"/>
              <a:ext cx="41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57" name="Line 21"/>
            <p:cNvSpPr>
              <a:spLocks noChangeShapeType="1"/>
            </p:cNvSpPr>
            <p:nvPr/>
          </p:nvSpPr>
          <p:spPr bwMode="auto">
            <a:xfrm>
              <a:off x="987" y="1969"/>
              <a:ext cx="41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58" name="Line 22"/>
            <p:cNvSpPr>
              <a:spLocks noChangeShapeType="1"/>
            </p:cNvSpPr>
            <p:nvPr/>
          </p:nvSpPr>
          <p:spPr bwMode="auto">
            <a:xfrm>
              <a:off x="987" y="1702"/>
              <a:ext cx="41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59" name="Line 35"/>
            <p:cNvSpPr>
              <a:spLocks noChangeShapeType="1"/>
            </p:cNvSpPr>
            <p:nvPr/>
          </p:nvSpPr>
          <p:spPr bwMode="auto">
            <a:xfrm>
              <a:off x="987" y="3842"/>
              <a:ext cx="41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60" name="Line 36"/>
            <p:cNvSpPr>
              <a:spLocks noChangeShapeType="1"/>
            </p:cNvSpPr>
            <p:nvPr/>
          </p:nvSpPr>
          <p:spPr bwMode="auto">
            <a:xfrm flipV="1">
              <a:off x="987" y="3816"/>
              <a:ext cx="0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17461" name="Group 37"/>
            <p:cNvGrpSpPr>
              <a:grpSpLocks/>
            </p:cNvGrpSpPr>
            <p:nvPr/>
          </p:nvGrpSpPr>
          <p:grpSpPr bwMode="auto">
            <a:xfrm>
              <a:off x="1284" y="3816"/>
              <a:ext cx="3559" cy="26"/>
              <a:chOff x="1689" y="4906"/>
              <a:chExt cx="6419" cy="52"/>
            </a:xfrm>
          </p:grpSpPr>
          <p:sp>
            <p:nvSpPr>
              <p:cNvPr id="17493" name="Line 38"/>
              <p:cNvSpPr>
                <a:spLocks noChangeShapeType="1"/>
              </p:cNvSpPr>
              <p:nvPr/>
            </p:nvSpPr>
            <p:spPr bwMode="auto">
              <a:xfrm flipV="1">
                <a:off x="1689" y="4906"/>
                <a:ext cx="0" cy="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94" name="Line 39"/>
              <p:cNvSpPr>
                <a:spLocks noChangeShapeType="1"/>
              </p:cNvSpPr>
              <p:nvPr/>
            </p:nvSpPr>
            <p:spPr bwMode="auto">
              <a:xfrm flipV="1">
                <a:off x="2225" y="4906"/>
                <a:ext cx="0" cy="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95" name="Line 40"/>
              <p:cNvSpPr>
                <a:spLocks noChangeShapeType="1"/>
              </p:cNvSpPr>
              <p:nvPr/>
            </p:nvSpPr>
            <p:spPr bwMode="auto">
              <a:xfrm flipV="1">
                <a:off x="2759" y="4906"/>
                <a:ext cx="0" cy="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96" name="Line 41"/>
              <p:cNvSpPr>
                <a:spLocks noChangeShapeType="1"/>
              </p:cNvSpPr>
              <p:nvPr/>
            </p:nvSpPr>
            <p:spPr bwMode="auto">
              <a:xfrm flipV="1">
                <a:off x="3295" y="4906"/>
                <a:ext cx="0" cy="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97" name="Line 42"/>
              <p:cNvSpPr>
                <a:spLocks noChangeShapeType="1"/>
              </p:cNvSpPr>
              <p:nvPr/>
            </p:nvSpPr>
            <p:spPr bwMode="auto">
              <a:xfrm flipV="1">
                <a:off x="3829" y="4906"/>
                <a:ext cx="0" cy="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98" name="Line 43"/>
              <p:cNvSpPr>
                <a:spLocks noChangeShapeType="1"/>
              </p:cNvSpPr>
              <p:nvPr/>
            </p:nvSpPr>
            <p:spPr bwMode="auto">
              <a:xfrm flipV="1">
                <a:off x="4364" y="4906"/>
                <a:ext cx="0" cy="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99" name="Line 44"/>
              <p:cNvSpPr>
                <a:spLocks noChangeShapeType="1"/>
              </p:cNvSpPr>
              <p:nvPr/>
            </p:nvSpPr>
            <p:spPr bwMode="auto">
              <a:xfrm flipV="1">
                <a:off x="4899" y="4906"/>
                <a:ext cx="0" cy="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500" name="Line 45"/>
              <p:cNvSpPr>
                <a:spLocks noChangeShapeType="1"/>
              </p:cNvSpPr>
              <p:nvPr/>
            </p:nvSpPr>
            <p:spPr bwMode="auto">
              <a:xfrm flipV="1">
                <a:off x="5433" y="4906"/>
                <a:ext cx="0" cy="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501" name="Line 46"/>
              <p:cNvSpPr>
                <a:spLocks noChangeShapeType="1"/>
              </p:cNvSpPr>
              <p:nvPr/>
            </p:nvSpPr>
            <p:spPr bwMode="auto">
              <a:xfrm flipV="1">
                <a:off x="5968" y="4906"/>
                <a:ext cx="0" cy="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502" name="Line 47"/>
              <p:cNvSpPr>
                <a:spLocks noChangeShapeType="1"/>
              </p:cNvSpPr>
              <p:nvPr/>
            </p:nvSpPr>
            <p:spPr bwMode="auto">
              <a:xfrm flipV="1">
                <a:off x="6503" y="4906"/>
                <a:ext cx="0" cy="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503" name="Line 48"/>
              <p:cNvSpPr>
                <a:spLocks noChangeShapeType="1"/>
              </p:cNvSpPr>
              <p:nvPr/>
            </p:nvSpPr>
            <p:spPr bwMode="auto">
              <a:xfrm flipV="1">
                <a:off x="7038" y="4906"/>
                <a:ext cx="0" cy="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504" name="Line 49"/>
              <p:cNvSpPr>
                <a:spLocks noChangeShapeType="1"/>
              </p:cNvSpPr>
              <p:nvPr/>
            </p:nvSpPr>
            <p:spPr bwMode="auto">
              <a:xfrm flipV="1">
                <a:off x="7572" y="4906"/>
                <a:ext cx="0" cy="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505" name="Line 50"/>
              <p:cNvSpPr>
                <a:spLocks noChangeShapeType="1"/>
              </p:cNvSpPr>
              <p:nvPr/>
            </p:nvSpPr>
            <p:spPr bwMode="auto">
              <a:xfrm flipV="1">
                <a:off x="8108" y="4906"/>
                <a:ext cx="0" cy="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17462" name="Line 51"/>
            <p:cNvSpPr>
              <a:spLocks noChangeShapeType="1"/>
            </p:cNvSpPr>
            <p:nvPr/>
          </p:nvSpPr>
          <p:spPr bwMode="auto">
            <a:xfrm flipV="1">
              <a:off x="5139" y="3816"/>
              <a:ext cx="0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17463" name="Group 81"/>
            <p:cNvGrpSpPr>
              <a:grpSpLocks noChangeAspect="1"/>
            </p:cNvGrpSpPr>
            <p:nvPr/>
          </p:nvGrpSpPr>
          <p:grpSpPr bwMode="auto">
            <a:xfrm>
              <a:off x="1156" y="1565"/>
              <a:ext cx="3901" cy="2046"/>
              <a:chOff x="1500" y="630"/>
              <a:chExt cx="5155" cy="4445"/>
            </a:xfrm>
          </p:grpSpPr>
          <p:grpSp>
            <p:nvGrpSpPr>
              <p:cNvPr id="17465" name="Group 82"/>
              <p:cNvGrpSpPr>
                <a:grpSpLocks noChangeAspect="1"/>
              </p:cNvGrpSpPr>
              <p:nvPr/>
            </p:nvGrpSpPr>
            <p:grpSpPr bwMode="auto">
              <a:xfrm>
                <a:off x="1536" y="666"/>
                <a:ext cx="5083" cy="4373"/>
                <a:chOff x="1536" y="666"/>
                <a:chExt cx="5083" cy="4373"/>
              </a:xfrm>
            </p:grpSpPr>
            <p:sp>
              <p:nvSpPr>
                <p:cNvPr id="17480" name="Freeform 83"/>
                <p:cNvSpPr>
                  <a:spLocks noChangeAspect="1"/>
                </p:cNvSpPr>
                <p:nvPr/>
              </p:nvSpPr>
              <p:spPr bwMode="auto">
                <a:xfrm>
                  <a:off x="1536" y="666"/>
                  <a:ext cx="393" cy="71"/>
                </a:xfrm>
                <a:custGeom>
                  <a:avLst/>
                  <a:gdLst>
                    <a:gd name="T0" fmla="*/ 0 w 393"/>
                    <a:gd name="T1" fmla="*/ 0 h 71"/>
                    <a:gd name="T2" fmla="*/ 190 w 393"/>
                    <a:gd name="T3" fmla="*/ 35 h 71"/>
                    <a:gd name="T4" fmla="*/ 393 w 393"/>
                    <a:gd name="T5" fmla="*/ 71 h 71"/>
                    <a:gd name="T6" fmla="*/ 0 60000 65536"/>
                    <a:gd name="T7" fmla="*/ 0 60000 65536"/>
                    <a:gd name="T8" fmla="*/ 0 60000 65536"/>
                    <a:gd name="T9" fmla="*/ 0 w 393"/>
                    <a:gd name="T10" fmla="*/ 0 h 71"/>
                    <a:gd name="T11" fmla="*/ 393 w 393"/>
                    <a:gd name="T12" fmla="*/ 71 h 7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3" h="71">
                      <a:moveTo>
                        <a:pt x="0" y="0"/>
                      </a:moveTo>
                      <a:lnTo>
                        <a:pt x="190" y="35"/>
                      </a:lnTo>
                      <a:lnTo>
                        <a:pt x="393" y="71"/>
                      </a:lnTo>
                    </a:path>
                  </a:pathLst>
                </a:custGeom>
                <a:noFill/>
                <a:ln w="7620">
                  <a:solidFill>
                    <a:srgbClr val="000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481" name="Freeform 84"/>
                <p:cNvSpPr>
                  <a:spLocks noChangeAspect="1"/>
                </p:cNvSpPr>
                <p:nvPr/>
              </p:nvSpPr>
              <p:spPr bwMode="auto">
                <a:xfrm>
                  <a:off x="1929" y="737"/>
                  <a:ext cx="393" cy="24"/>
                </a:xfrm>
                <a:custGeom>
                  <a:avLst/>
                  <a:gdLst>
                    <a:gd name="T0" fmla="*/ 0 w 393"/>
                    <a:gd name="T1" fmla="*/ 0 h 24"/>
                    <a:gd name="T2" fmla="*/ 190 w 393"/>
                    <a:gd name="T3" fmla="*/ 12 h 24"/>
                    <a:gd name="T4" fmla="*/ 393 w 393"/>
                    <a:gd name="T5" fmla="*/ 24 h 24"/>
                    <a:gd name="T6" fmla="*/ 0 60000 65536"/>
                    <a:gd name="T7" fmla="*/ 0 60000 65536"/>
                    <a:gd name="T8" fmla="*/ 0 60000 65536"/>
                    <a:gd name="T9" fmla="*/ 0 w 393"/>
                    <a:gd name="T10" fmla="*/ 0 h 24"/>
                    <a:gd name="T11" fmla="*/ 393 w 393"/>
                    <a:gd name="T12" fmla="*/ 24 h 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3" h="24">
                      <a:moveTo>
                        <a:pt x="0" y="0"/>
                      </a:moveTo>
                      <a:lnTo>
                        <a:pt x="190" y="12"/>
                      </a:lnTo>
                      <a:lnTo>
                        <a:pt x="393" y="24"/>
                      </a:lnTo>
                    </a:path>
                  </a:pathLst>
                </a:custGeom>
                <a:noFill/>
                <a:ln w="7620">
                  <a:solidFill>
                    <a:srgbClr val="000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482" name="Freeform 85"/>
                <p:cNvSpPr>
                  <a:spLocks noChangeAspect="1"/>
                </p:cNvSpPr>
                <p:nvPr/>
              </p:nvSpPr>
              <p:spPr bwMode="auto">
                <a:xfrm>
                  <a:off x="2322" y="725"/>
                  <a:ext cx="392" cy="36"/>
                </a:xfrm>
                <a:custGeom>
                  <a:avLst/>
                  <a:gdLst>
                    <a:gd name="T0" fmla="*/ 0 w 392"/>
                    <a:gd name="T1" fmla="*/ 36 h 36"/>
                    <a:gd name="T2" fmla="*/ 95 w 392"/>
                    <a:gd name="T3" fmla="*/ 24 h 36"/>
                    <a:gd name="T4" fmla="*/ 190 w 392"/>
                    <a:gd name="T5" fmla="*/ 12 h 36"/>
                    <a:gd name="T6" fmla="*/ 297 w 392"/>
                    <a:gd name="T7" fmla="*/ 0 h 36"/>
                    <a:gd name="T8" fmla="*/ 392 w 392"/>
                    <a:gd name="T9" fmla="*/ 12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2"/>
                    <a:gd name="T16" fmla="*/ 0 h 36"/>
                    <a:gd name="T17" fmla="*/ 392 w 392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2" h="36">
                      <a:moveTo>
                        <a:pt x="0" y="36"/>
                      </a:moveTo>
                      <a:lnTo>
                        <a:pt x="95" y="24"/>
                      </a:lnTo>
                      <a:lnTo>
                        <a:pt x="190" y="12"/>
                      </a:lnTo>
                      <a:lnTo>
                        <a:pt x="297" y="0"/>
                      </a:lnTo>
                      <a:lnTo>
                        <a:pt x="392" y="12"/>
                      </a:lnTo>
                    </a:path>
                  </a:pathLst>
                </a:custGeom>
                <a:noFill/>
                <a:ln w="7620">
                  <a:solidFill>
                    <a:srgbClr val="000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483" name="Freeform 86"/>
                <p:cNvSpPr>
                  <a:spLocks noChangeAspect="1"/>
                </p:cNvSpPr>
                <p:nvPr/>
              </p:nvSpPr>
              <p:spPr bwMode="auto">
                <a:xfrm>
                  <a:off x="2714" y="737"/>
                  <a:ext cx="393" cy="166"/>
                </a:xfrm>
                <a:custGeom>
                  <a:avLst/>
                  <a:gdLst>
                    <a:gd name="T0" fmla="*/ 0 w 393"/>
                    <a:gd name="T1" fmla="*/ 0 h 166"/>
                    <a:gd name="T2" fmla="*/ 96 w 393"/>
                    <a:gd name="T3" fmla="*/ 12 h 166"/>
                    <a:gd name="T4" fmla="*/ 203 w 393"/>
                    <a:gd name="T5" fmla="*/ 24 h 166"/>
                    <a:gd name="T6" fmla="*/ 250 w 393"/>
                    <a:gd name="T7" fmla="*/ 47 h 166"/>
                    <a:gd name="T8" fmla="*/ 298 w 393"/>
                    <a:gd name="T9" fmla="*/ 71 h 166"/>
                    <a:gd name="T10" fmla="*/ 346 w 393"/>
                    <a:gd name="T11" fmla="*/ 107 h 166"/>
                    <a:gd name="T12" fmla="*/ 393 w 393"/>
                    <a:gd name="T13" fmla="*/ 166 h 16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93"/>
                    <a:gd name="T22" fmla="*/ 0 h 166"/>
                    <a:gd name="T23" fmla="*/ 393 w 393"/>
                    <a:gd name="T24" fmla="*/ 166 h 16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93" h="166">
                      <a:moveTo>
                        <a:pt x="0" y="0"/>
                      </a:moveTo>
                      <a:lnTo>
                        <a:pt x="96" y="12"/>
                      </a:lnTo>
                      <a:lnTo>
                        <a:pt x="203" y="24"/>
                      </a:lnTo>
                      <a:lnTo>
                        <a:pt x="250" y="47"/>
                      </a:lnTo>
                      <a:lnTo>
                        <a:pt x="298" y="71"/>
                      </a:lnTo>
                      <a:lnTo>
                        <a:pt x="346" y="107"/>
                      </a:lnTo>
                      <a:lnTo>
                        <a:pt x="393" y="166"/>
                      </a:lnTo>
                    </a:path>
                  </a:pathLst>
                </a:custGeom>
                <a:noFill/>
                <a:ln w="7620">
                  <a:solidFill>
                    <a:srgbClr val="000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484" name="Freeform 87"/>
                <p:cNvSpPr>
                  <a:spLocks noChangeAspect="1"/>
                </p:cNvSpPr>
                <p:nvPr/>
              </p:nvSpPr>
              <p:spPr bwMode="auto">
                <a:xfrm>
                  <a:off x="3107" y="903"/>
                  <a:ext cx="381" cy="963"/>
                </a:xfrm>
                <a:custGeom>
                  <a:avLst/>
                  <a:gdLst>
                    <a:gd name="T0" fmla="*/ 0 w 381"/>
                    <a:gd name="T1" fmla="*/ 0 h 963"/>
                    <a:gd name="T2" fmla="*/ 48 w 381"/>
                    <a:gd name="T3" fmla="*/ 83 h 963"/>
                    <a:gd name="T4" fmla="*/ 95 w 381"/>
                    <a:gd name="T5" fmla="*/ 190 h 963"/>
                    <a:gd name="T6" fmla="*/ 143 w 381"/>
                    <a:gd name="T7" fmla="*/ 321 h 963"/>
                    <a:gd name="T8" fmla="*/ 191 w 381"/>
                    <a:gd name="T9" fmla="*/ 452 h 963"/>
                    <a:gd name="T10" fmla="*/ 238 w 381"/>
                    <a:gd name="T11" fmla="*/ 595 h 963"/>
                    <a:gd name="T12" fmla="*/ 286 w 381"/>
                    <a:gd name="T13" fmla="*/ 725 h 963"/>
                    <a:gd name="T14" fmla="*/ 334 w 381"/>
                    <a:gd name="T15" fmla="*/ 856 h 963"/>
                    <a:gd name="T16" fmla="*/ 381 w 381"/>
                    <a:gd name="T17" fmla="*/ 963 h 96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81"/>
                    <a:gd name="T28" fmla="*/ 0 h 963"/>
                    <a:gd name="T29" fmla="*/ 381 w 381"/>
                    <a:gd name="T30" fmla="*/ 963 h 96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81" h="963">
                      <a:moveTo>
                        <a:pt x="0" y="0"/>
                      </a:moveTo>
                      <a:lnTo>
                        <a:pt x="48" y="83"/>
                      </a:lnTo>
                      <a:lnTo>
                        <a:pt x="95" y="190"/>
                      </a:lnTo>
                      <a:lnTo>
                        <a:pt x="143" y="321"/>
                      </a:lnTo>
                      <a:lnTo>
                        <a:pt x="191" y="452"/>
                      </a:lnTo>
                      <a:lnTo>
                        <a:pt x="238" y="595"/>
                      </a:lnTo>
                      <a:lnTo>
                        <a:pt x="286" y="725"/>
                      </a:lnTo>
                      <a:lnTo>
                        <a:pt x="334" y="856"/>
                      </a:lnTo>
                      <a:lnTo>
                        <a:pt x="381" y="963"/>
                      </a:lnTo>
                    </a:path>
                  </a:pathLst>
                </a:custGeom>
                <a:noFill/>
                <a:ln w="7620">
                  <a:solidFill>
                    <a:srgbClr val="000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485" name="Freeform 88"/>
                <p:cNvSpPr>
                  <a:spLocks noChangeAspect="1"/>
                </p:cNvSpPr>
                <p:nvPr/>
              </p:nvSpPr>
              <p:spPr bwMode="auto">
                <a:xfrm>
                  <a:off x="3488" y="1866"/>
                  <a:ext cx="393" cy="618"/>
                </a:xfrm>
                <a:custGeom>
                  <a:avLst/>
                  <a:gdLst>
                    <a:gd name="T0" fmla="*/ 0 w 393"/>
                    <a:gd name="T1" fmla="*/ 0 h 618"/>
                    <a:gd name="T2" fmla="*/ 95 w 393"/>
                    <a:gd name="T3" fmla="*/ 202 h 618"/>
                    <a:gd name="T4" fmla="*/ 143 w 393"/>
                    <a:gd name="T5" fmla="*/ 309 h 618"/>
                    <a:gd name="T6" fmla="*/ 191 w 393"/>
                    <a:gd name="T7" fmla="*/ 404 h 618"/>
                    <a:gd name="T8" fmla="*/ 250 w 393"/>
                    <a:gd name="T9" fmla="*/ 487 h 618"/>
                    <a:gd name="T10" fmla="*/ 298 w 393"/>
                    <a:gd name="T11" fmla="*/ 547 h 618"/>
                    <a:gd name="T12" fmla="*/ 345 w 393"/>
                    <a:gd name="T13" fmla="*/ 594 h 618"/>
                    <a:gd name="T14" fmla="*/ 393 w 393"/>
                    <a:gd name="T15" fmla="*/ 618 h 61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93"/>
                    <a:gd name="T25" fmla="*/ 0 h 618"/>
                    <a:gd name="T26" fmla="*/ 393 w 393"/>
                    <a:gd name="T27" fmla="*/ 618 h 61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93" h="618">
                      <a:moveTo>
                        <a:pt x="0" y="0"/>
                      </a:moveTo>
                      <a:lnTo>
                        <a:pt x="95" y="202"/>
                      </a:lnTo>
                      <a:lnTo>
                        <a:pt x="143" y="309"/>
                      </a:lnTo>
                      <a:lnTo>
                        <a:pt x="191" y="404"/>
                      </a:lnTo>
                      <a:lnTo>
                        <a:pt x="250" y="487"/>
                      </a:lnTo>
                      <a:lnTo>
                        <a:pt x="298" y="547"/>
                      </a:lnTo>
                      <a:lnTo>
                        <a:pt x="345" y="594"/>
                      </a:lnTo>
                      <a:lnTo>
                        <a:pt x="393" y="618"/>
                      </a:lnTo>
                    </a:path>
                  </a:pathLst>
                </a:custGeom>
                <a:noFill/>
                <a:ln w="7620">
                  <a:solidFill>
                    <a:srgbClr val="000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486" name="Freeform 89"/>
                <p:cNvSpPr>
                  <a:spLocks noChangeAspect="1"/>
                </p:cNvSpPr>
                <p:nvPr/>
              </p:nvSpPr>
              <p:spPr bwMode="auto">
                <a:xfrm>
                  <a:off x="3881" y="1985"/>
                  <a:ext cx="393" cy="499"/>
                </a:xfrm>
                <a:custGeom>
                  <a:avLst/>
                  <a:gdLst>
                    <a:gd name="T0" fmla="*/ 0 w 393"/>
                    <a:gd name="T1" fmla="*/ 499 h 499"/>
                    <a:gd name="T2" fmla="*/ 24 w 393"/>
                    <a:gd name="T3" fmla="*/ 499 h 499"/>
                    <a:gd name="T4" fmla="*/ 48 w 393"/>
                    <a:gd name="T5" fmla="*/ 487 h 499"/>
                    <a:gd name="T6" fmla="*/ 72 w 393"/>
                    <a:gd name="T7" fmla="*/ 463 h 499"/>
                    <a:gd name="T8" fmla="*/ 95 w 393"/>
                    <a:gd name="T9" fmla="*/ 428 h 499"/>
                    <a:gd name="T10" fmla="*/ 143 w 393"/>
                    <a:gd name="T11" fmla="*/ 356 h 499"/>
                    <a:gd name="T12" fmla="*/ 191 w 393"/>
                    <a:gd name="T13" fmla="*/ 261 h 499"/>
                    <a:gd name="T14" fmla="*/ 250 w 393"/>
                    <a:gd name="T15" fmla="*/ 166 h 499"/>
                    <a:gd name="T16" fmla="*/ 298 w 393"/>
                    <a:gd name="T17" fmla="*/ 83 h 499"/>
                    <a:gd name="T18" fmla="*/ 345 w 393"/>
                    <a:gd name="T19" fmla="*/ 24 h 499"/>
                    <a:gd name="T20" fmla="*/ 369 w 393"/>
                    <a:gd name="T21" fmla="*/ 12 h 499"/>
                    <a:gd name="T22" fmla="*/ 393 w 393"/>
                    <a:gd name="T23" fmla="*/ 0 h 49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93"/>
                    <a:gd name="T37" fmla="*/ 0 h 499"/>
                    <a:gd name="T38" fmla="*/ 393 w 393"/>
                    <a:gd name="T39" fmla="*/ 499 h 499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93" h="499">
                      <a:moveTo>
                        <a:pt x="0" y="499"/>
                      </a:moveTo>
                      <a:lnTo>
                        <a:pt x="24" y="499"/>
                      </a:lnTo>
                      <a:lnTo>
                        <a:pt x="48" y="487"/>
                      </a:lnTo>
                      <a:lnTo>
                        <a:pt x="72" y="463"/>
                      </a:lnTo>
                      <a:lnTo>
                        <a:pt x="95" y="428"/>
                      </a:lnTo>
                      <a:lnTo>
                        <a:pt x="143" y="356"/>
                      </a:lnTo>
                      <a:lnTo>
                        <a:pt x="191" y="261"/>
                      </a:lnTo>
                      <a:lnTo>
                        <a:pt x="250" y="166"/>
                      </a:lnTo>
                      <a:lnTo>
                        <a:pt x="298" y="83"/>
                      </a:lnTo>
                      <a:lnTo>
                        <a:pt x="345" y="24"/>
                      </a:lnTo>
                      <a:lnTo>
                        <a:pt x="369" y="12"/>
                      </a:lnTo>
                      <a:lnTo>
                        <a:pt x="393" y="0"/>
                      </a:lnTo>
                    </a:path>
                  </a:pathLst>
                </a:custGeom>
                <a:noFill/>
                <a:ln w="7620">
                  <a:solidFill>
                    <a:srgbClr val="000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487" name="Freeform 90"/>
                <p:cNvSpPr>
                  <a:spLocks noChangeAspect="1"/>
                </p:cNvSpPr>
                <p:nvPr/>
              </p:nvSpPr>
              <p:spPr bwMode="auto">
                <a:xfrm>
                  <a:off x="4274" y="1985"/>
                  <a:ext cx="393" cy="392"/>
                </a:xfrm>
                <a:custGeom>
                  <a:avLst/>
                  <a:gdLst>
                    <a:gd name="T0" fmla="*/ 0 w 393"/>
                    <a:gd name="T1" fmla="*/ 0 h 392"/>
                    <a:gd name="T2" fmla="*/ 48 w 393"/>
                    <a:gd name="T3" fmla="*/ 0 h 392"/>
                    <a:gd name="T4" fmla="*/ 95 w 393"/>
                    <a:gd name="T5" fmla="*/ 24 h 392"/>
                    <a:gd name="T6" fmla="*/ 143 w 393"/>
                    <a:gd name="T7" fmla="*/ 47 h 392"/>
                    <a:gd name="T8" fmla="*/ 202 w 393"/>
                    <a:gd name="T9" fmla="*/ 95 h 392"/>
                    <a:gd name="T10" fmla="*/ 250 w 393"/>
                    <a:gd name="T11" fmla="*/ 154 h 392"/>
                    <a:gd name="T12" fmla="*/ 298 w 393"/>
                    <a:gd name="T13" fmla="*/ 226 h 392"/>
                    <a:gd name="T14" fmla="*/ 345 w 393"/>
                    <a:gd name="T15" fmla="*/ 309 h 392"/>
                    <a:gd name="T16" fmla="*/ 393 w 393"/>
                    <a:gd name="T17" fmla="*/ 392 h 39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93"/>
                    <a:gd name="T28" fmla="*/ 0 h 392"/>
                    <a:gd name="T29" fmla="*/ 393 w 393"/>
                    <a:gd name="T30" fmla="*/ 392 h 39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93" h="392">
                      <a:moveTo>
                        <a:pt x="0" y="0"/>
                      </a:moveTo>
                      <a:lnTo>
                        <a:pt x="48" y="0"/>
                      </a:lnTo>
                      <a:lnTo>
                        <a:pt x="95" y="24"/>
                      </a:lnTo>
                      <a:lnTo>
                        <a:pt x="143" y="47"/>
                      </a:lnTo>
                      <a:lnTo>
                        <a:pt x="202" y="95"/>
                      </a:lnTo>
                      <a:lnTo>
                        <a:pt x="250" y="154"/>
                      </a:lnTo>
                      <a:lnTo>
                        <a:pt x="298" y="226"/>
                      </a:lnTo>
                      <a:lnTo>
                        <a:pt x="345" y="309"/>
                      </a:lnTo>
                      <a:lnTo>
                        <a:pt x="393" y="392"/>
                      </a:lnTo>
                    </a:path>
                  </a:pathLst>
                </a:custGeom>
                <a:noFill/>
                <a:ln w="7620">
                  <a:solidFill>
                    <a:srgbClr val="000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488" name="Freeform 91"/>
                <p:cNvSpPr>
                  <a:spLocks noChangeAspect="1"/>
                </p:cNvSpPr>
                <p:nvPr/>
              </p:nvSpPr>
              <p:spPr bwMode="auto">
                <a:xfrm>
                  <a:off x="4667" y="2377"/>
                  <a:ext cx="381" cy="1189"/>
                </a:xfrm>
                <a:custGeom>
                  <a:avLst/>
                  <a:gdLst>
                    <a:gd name="T0" fmla="*/ 0 w 381"/>
                    <a:gd name="T1" fmla="*/ 0 h 1189"/>
                    <a:gd name="T2" fmla="*/ 24 w 381"/>
                    <a:gd name="T3" fmla="*/ 59 h 1189"/>
                    <a:gd name="T4" fmla="*/ 47 w 381"/>
                    <a:gd name="T5" fmla="*/ 119 h 1189"/>
                    <a:gd name="T6" fmla="*/ 95 w 381"/>
                    <a:gd name="T7" fmla="*/ 261 h 1189"/>
                    <a:gd name="T8" fmla="*/ 143 w 381"/>
                    <a:gd name="T9" fmla="*/ 416 h 1189"/>
                    <a:gd name="T10" fmla="*/ 190 w 381"/>
                    <a:gd name="T11" fmla="*/ 594 h 1189"/>
                    <a:gd name="T12" fmla="*/ 238 w 381"/>
                    <a:gd name="T13" fmla="*/ 761 h 1189"/>
                    <a:gd name="T14" fmla="*/ 286 w 381"/>
                    <a:gd name="T15" fmla="*/ 927 h 1189"/>
                    <a:gd name="T16" fmla="*/ 333 w 381"/>
                    <a:gd name="T17" fmla="*/ 1070 h 1189"/>
                    <a:gd name="T18" fmla="*/ 381 w 381"/>
                    <a:gd name="T19" fmla="*/ 1189 h 118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81"/>
                    <a:gd name="T31" fmla="*/ 0 h 1189"/>
                    <a:gd name="T32" fmla="*/ 381 w 381"/>
                    <a:gd name="T33" fmla="*/ 1189 h 118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81" h="1189">
                      <a:moveTo>
                        <a:pt x="0" y="0"/>
                      </a:moveTo>
                      <a:lnTo>
                        <a:pt x="24" y="59"/>
                      </a:lnTo>
                      <a:lnTo>
                        <a:pt x="47" y="119"/>
                      </a:lnTo>
                      <a:lnTo>
                        <a:pt x="95" y="261"/>
                      </a:lnTo>
                      <a:lnTo>
                        <a:pt x="143" y="416"/>
                      </a:lnTo>
                      <a:lnTo>
                        <a:pt x="190" y="594"/>
                      </a:lnTo>
                      <a:lnTo>
                        <a:pt x="238" y="761"/>
                      </a:lnTo>
                      <a:lnTo>
                        <a:pt x="286" y="927"/>
                      </a:lnTo>
                      <a:lnTo>
                        <a:pt x="333" y="1070"/>
                      </a:lnTo>
                      <a:lnTo>
                        <a:pt x="381" y="1189"/>
                      </a:lnTo>
                    </a:path>
                  </a:pathLst>
                </a:custGeom>
                <a:noFill/>
                <a:ln w="7620">
                  <a:solidFill>
                    <a:srgbClr val="000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489" name="Freeform 92"/>
                <p:cNvSpPr>
                  <a:spLocks noChangeAspect="1"/>
                </p:cNvSpPr>
                <p:nvPr/>
              </p:nvSpPr>
              <p:spPr bwMode="auto">
                <a:xfrm>
                  <a:off x="5048" y="3566"/>
                  <a:ext cx="393" cy="475"/>
                </a:xfrm>
                <a:custGeom>
                  <a:avLst/>
                  <a:gdLst>
                    <a:gd name="T0" fmla="*/ 0 w 393"/>
                    <a:gd name="T1" fmla="*/ 0 h 475"/>
                    <a:gd name="T2" fmla="*/ 47 w 393"/>
                    <a:gd name="T3" fmla="*/ 95 h 475"/>
                    <a:gd name="T4" fmla="*/ 95 w 393"/>
                    <a:gd name="T5" fmla="*/ 166 h 475"/>
                    <a:gd name="T6" fmla="*/ 143 w 393"/>
                    <a:gd name="T7" fmla="*/ 225 h 475"/>
                    <a:gd name="T8" fmla="*/ 190 w 393"/>
                    <a:gd name="T9" fmla="*/ 285 h 475"/>
                    <a:gd name="T10" fmla="*/ 297 w 393"/>
                    <a:gd name="T11" fmla="*/ 368 h 475"/>
                    <a:gd name="T12" fmla="*/ 345 w 393"/>
                    <a:gd name="T13" fmla="*/ 416 h 475"/>
                    <a:gd name="T14" fmla="*/ 393 w 393"/>
                    <a:gd name="T15" fmla="*/ 475 h 47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93"/>
                    <a:gd name="T25" fmla="*/ 0 h 475"/>
                    <a:gd name="T26" fmla="*/ 393 w 393"/>
                    <a:gd name="T27" fmla="*/ 475 h 47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93" h="475">
                      <a:moveTo>
                        <a:pt x="0" y="0"/>
                      </a:moveTo>
                      <a:lnTo>
                        <a:pt x="47" y="95"/>
                      </a:lnTo>
                      <a:lnTo>
                        <a:pt x="95" y="166"/>
                      </a:lnTo>
                      <a:lnTo>
                        <a:pt x="143" y="225"/>
                      </a:lnTo>
                      <a:lnTo>
                        <a:pt x="190" y="285"/>
                      </a:lnTo>
                      <a:lnTo>
                        <a:pt x="297" y="368"/>
                      </a:lnTo>
                      <a:lnTo>
                        <a:pt x="345" y="416"/>
                      </a:lnTo>
                      <a:lnTo>
                        <a:pt x="393" y="475"/>
                      </a:lnTo>
                    </a:path>
                  </a:pathLst>
                </a:custGeom>
                <a:noFill/>
                <a:ln w="7620">
                  <a:solidFill>
                    <a:srgbClr val="000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490" name="Freeform 93"/>
                <p:cNvSpPr>
                  <a:spLocks noChangeAspect="1"/>
                </p:cNvSpPr>
                <p:nvPr/>
              </p:nvSpPr>
              <p:spPr bwMode="auto">
                <a:xfrm>
                  <a:off x="5441" y="4041"/>
                  <a:ext cx="393" cy="511"/>
                </a:xfrm>
                <a:custGeom>
                  <a:avLst/>
                  <a:gdLst>
                    <a:gd name="T0" fmla="*/ 0 w 393"/>
                    <a:gd name="T1" fmla="*/ 0 h 511"/>
                    <a:gd name="T2" fmla="*/ 95 w 393"/>
                    <a:gd name="T3" fmla="*/ 131 h 511"/>
                    <a:gd name="T4" fmla="*/ 190 w 393"/>
                    <a:gd name="T5" fmla="*/ 273 h 511"/>
                    <a:gd name="T6" fmla="*/ 297 w 393"/>
                    <a:gd name="T7" fmla="*/ 404 h 511"/>
                    <a:gd name="T8" fmla="*/ 345 w 393"/>
                    <a:gd name="T9" fmla="*/ 463 h 511"/>
                    <a:gd name="T10" fmla="*/ 393 w 393"/>
                    <a:gd name="T11" fmla="*/ 511 h 5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93"/>
                    <a:gd name="T19" fmla="*/ 0 h 511"/>
                    <a:gd name="T20" fmla="*/ 393 w 393"/>
                    <a:gd name="T21" fmla="*/ 511 h 5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93" h="511">
                      <a:moveTo>
                        <a:pt x="0" y="0"/>
                      </a:moveTo>
                      <a:lnTo>
                        <a:pt x="95" y="131"/>
                      </a:lnTo>
                      <a:lnTo>
                        <a:pt x="190" y="273"/>
                      </a:lnTo>
                      <a:lnTo>
                        <a:pt x="297" y="404"/>
                      </a:lnTo>
                      <a:lnTo>
                        <a:pt x="345" y="463"/>
                      </a:lnTo>
                      <a:lnTo>
                        <a:pt x="393" y="511"/>
                      </a:lnTo>
                    </a:path>
                  </a:pathLst>
                </a:custGeom>
                <a:noFill/>
                <a:ln w="7620">
                  <a:solidFill>
                    <a:srgbClr val="000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491" name="Freeform 94"/>
                <p:cNvSpPr>
                  <a:spLocks noChangeAspect="1"/>
                </p:cNvSpPr>
                <p:nvPr/>
              </p:nvSpPr>
              <p:spPr bwMode="auto">
                <a:xfrm>
                  <a:off x="5834" y="4552"/>
                  <a:ext cx="392" cy="226"/>
                </a:xfrm>
                <a:custGeom>
                  <a:avLst/>
                  <a:gdLst>
                    <a:gd name="T0" fmla="*/ 0 w 392"/>
                    <a:gd name="T1" fmla="*/ 0 h 226"/>
                    <a:gd name="T2" fmla="*/ 47 w 392"/>
                    <a:gd name="T3" fmla="*/ 36 h 226"/>
                    <a:gd name="T4" fmla="*/ 95 w 392"/>
                    <a:gd name="T5" fmla="*/ 71 h 226"/>
                    <a:gd name="T6" fmla="*/ 190 w 392"/>
                    <a:gd name="T7" fmla="*/ 131 h 226"/>
                    <a:gd name="T8" fmla="*/ 297 w 392"/>
                    <a:gd name="T9" fmla="*/ 178 h 226"/>
                    <a:gd name="T10" fmla="*/ 392 w 392"/>
                    <a:gd name="T11" fmla="*/ 226 h 22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92"/>
                    <a:gd name="T19" fmla="*/ 0 h 226"/>
                    <a:gd name="T20" fmla="*/ 392 w 392"/>
                    <a:gd name="T21" fmla="*/ 226 h 22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92" h="226">
                      <a:moveTo>
                        <a:pt x="0" y="0"/>
                      </a:moveTo>
                      <a:lnTo>
                        <a:pt x="47" y="36"/>
                      </a:lnTo>
                      <a:lnTo>
                        <a:pt x="95" y="71"/>
                      </a:lnTo>
                      <a:lnTo>
                        <a:pt x="190" y="131"/>
                      </a:lnTo>
                      <a:lnTo>
                        <a:pt x="297" y="178"/>
                      </a:lnTo>
                      <a:lnTo>
                        <a:pt x="392" y="226"/>
                      </a:lnTo>
                    </a:path>
                  </a:pathLst>
                </a:custGeom>
                <a:noFill/>
                <a:ln w="7620">
                  <a:solidFill>
                    <a:srgbClr val="000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492" name="Freeform 95"/>
                <p:cNvSpPr>
                  <a:spLocks noChangeAspect="1"/>
                </p:cNvSpPr>
                <p:nvPr/>
              </p:nvSpPr>
              <p:spPr bwMode="auto">
                <a:xfrm>
                  <a:off x="6226" y="4778"/>
                  <a:ext cx="393" cy="261"/>
                </a:xfrm>
                <a:custGeom>
                  <a:avLst/>
                  <a:gdLst>
                    <a:gd name="T0" fmla="*/ 0 w 393"/>
                    <a:gd name="T1" fmla="*/ 0 h 261"/>
                    <a:gd name="T2" fmla="*/ 191 w 393"/>
                    <a:gd name="T3" fmla="*/ 131 h 261"/>
                    <a:gd name="T4" fmla="*/ 393 w 393"/>
                    <a:gd name="T5" fmla="*/ 261 h 261"/>
                    <a:gd name="T6" fmla="*/ 0 60000 65536"/>
                    <a:gd name="T7" fmla="*/ 0 60000 65536"/>
                    <a:gd name="T8" fmla="*/ 0 60000 65536"/>
                    <a:gd name="T9" fmla="*/ 0 w 393"/>
                    <a:gd name="T10" fmla="*/ 0 h 261"/>
                    <a:gd name="T11" fmla="*/ 393 w 393"/>
                    <a:gd name="T12" fmla="*/ 261 h 26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3" h="261">
                      <a:moveTo>
                        <a:pt x="0" y="0"/>
                      </a:moveTo>
                      <a:lnTo>
                        <a:pt x="191" y="131"/>
                      </a:lnTo>
                      <a:lnTo>
                        <a:pt x="393" y="261"/>
                      </a:lnTo>
                    </a:path>
                  </a:pathLst>
                </a:custGeom>
                <a:noFill/>
                <a:ln w="7620">
                  <a:solidFill>
                    <a:srgbClr val="000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sp>
            <p:nvSpPr>
              <p:cNvPr id="17466" name="Freeform 96"/>
              <p:cNvSpPr>
                <a:spLocks noChangeAspect="1"/>
              </p:cNvSpPr>
              <p:nvPr/>
            </p:nvSpPr>
            <p:spPr bwMode="auto">
              <a:xfrm>
                <a:off x="1500" y="630"/>
                <a:ext cx="71" cy="71"/>
              </a:xfrm>
              <a:custGeom>
                <a:avLst/>
                <a:gdLst>
                  <a:gd name="T0" fmla="*/ 36 w 71"/>
                  <a:gd name="T1" fmla="*/ 0 h 71"/>
                  <a:gd name="T2" fmla="*/ 71 w 71"/>
                  <a:gd name="T3" fmla="*/ 36 h 71"/>
                  <a:gd name="T4" fmla="*/ 36 w 71"/>
                  <a:gd name="T5" fmla="*/ 71 h 71"/>
                  <a:gd name="T6" fmla="*/ 0 w 71"/>
                  <a:gd name="T7" fmla="*/ 36 h 71"/>
                  <a:gd name="T8" fmla="*/ 36 w 71"/>
                  <a:gd name="T9" fmla="*/ 0 h 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"/>
                  <a:gd name="T16" fmla="*/ 0 h 71"/>
                  <a:gd name="T17" fmla="*/ 71 w 71"/>
                  <a:gd name="T18" fmla="*/ 71 h 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" h="71">
                    <a:moveTo>
                      <a:pt x="36" y="0"/>
                    </a:moveTo>
                    <a:lnTo>
                      <a:pt x="71" y="36"/>
                    </a:lnTo>
                    <a:lnTo>
                      <a:pt x="36" y="71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80"/>
              </a:solidFill>
              <a:ln w="762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67" name="Freeform 97"/>
              <p:cNvSpPr>
                <a:spLocks noChangeAspect="1"/>
              </p:cNvSpPr>
              <p:nvPr/>
            </p:nvSpPr>
            <p:spPr bwMode="auto">
              <a:xfrm>
                <a:off x="1893" y="701"/>
                <a:ext cx="71" cy="72"/>
              </a:xfrm>
              <a:custGeom>
                <a:avLst/>
                <a:gdLst>
                  <a:gd name="T0" fmla="*/ 36 w 71"/>
                  <a:gd name="T1" fmla="*/ 0 h 72"/>
                  <a:gd name="T2" fmla="*/ 71 w 71"/>
                  <a:gd name="T3" fmla="*/ 36 h 72"/>
                  <a:gd name="T4" fmla="*/ 36 w 71"/>
                  <a:gd name="T5" fmla="*/ 72 h 72"/>
                  <a:gd name="T6" fmla="*/ 0 w 71"/>
                  <a:gd name="T7" fmla="*/ 36 h 72"/>
                  <a:gd name="T8" fmla="*/ 36 w 7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"/>
                  <a:gd name="T16" fmla="*/ 0 h 72"/>
                  <a:gd name="T17" fmla="*/ 71 w 7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" h="72">
                    <a:moveTo>
                      <a:pt x="36" y="0"/>
                    </a:moveTo>
                    <a:lnTo>
                      <a:pt x="71" y="36"/>
                    </a:lnTo>
                    <a:lnTo>
                      <a:pt x="36" y="72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80"/>
              </a:solidFill>
              <a:ln w="762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68" name="Freeform 98"/>
              <p:cNvSpPr>
                <a:spLocks noChangeAspect="1"/>
              </p:cNvSpPr>
              <p:nvPr/>
            </p:nvSpPr>
            <p:spPr bwMode="auto">
              <a:xfrm>
                <a:off x="2286" y="725"/>
                <a:ext cx="71" cy="71"/>
              </a:xfrm>
              <a:custGeom>
                <a:avLst/>
                <a:gdLst>
                  <a:gd name="T0" fmla="*/ 36 w 71"/>
                  <a:gd name="T1" fmla="*/ 0 h 71"/>
                  <a:gd name="T2" fmla="*/ 71 w 71"/>
                  <a:gd name="T3" fmla="*/ 36 h 71"/>
                  <a:gd name="T4" fmla="*/ 36 w 71"/>
                  <a:gd name="T5" fmla="*/ 71 h 71"/>
                  <a:gd name="T6" fmla="*/ 0 w 71"/>
                  <a:gd name="T7" fmla="*/ 36 h 71"/>
                  <a:gd name="T8" fmla="*/ 36 w 71"/>
                  <a:gd name="T9" fmla="*/ 0 h 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"/>
                  <a:gd name="T16" fmla="*/ 0 h 71"/>
                  <a:gd name="T17" fmla="*/ 71 w 71"/>
                  <a:gd name="T18" fmla="*/ 71 h 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" h="71">
                    <a:moveTo>
                      <a:pt x="36" y="0"/>
                    </a:moveTo>
                    <a:lnTo>
                      <a:pt x="71" y="36"/>
                    </a:lnTo>
                    <a:lnTo>
                      <a:pt x="36" y="71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80"/>
              </a:solidFill>
              <a:ln w="762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69" name="Freeform 99"/>
              <p:cNvSpPr>
                <a:spLocks noChangeAspect="1"/>
              </p:cNvSpPr>
              <p:nvPr/>
            </p:nvSpPr>
            <p:spPr bwMode="auto">
              <a:xfrm>
                <a:off x="2679" y="701"/>
                <a:ext cx="71" cy="72"/>
              </a:xfrm>
              <a:custGeom>
                <a:avLst/>
                <a:gdLst>
                  <a:gd name="T0" fmla="*/ 35 w 71"/>
                  <a:gd name="T1" fmla="*/ 0 h 72"/>
                  <a:gd name="T2" fmla="*/ 71 w 71"/>
                  <a:gd name="T3" fmla="*/ 36 h 72"/>
                  <a:gd name="T4" fmla="*/ 35 w 71"/>
                  <a:gd name="T5" fmla="*/ 72 h 72"/>
                  <a:gd name="T6" fmla="*/ 0 w 71"/>
                  <a:gd name="T7" fmla="*/ 36 h 72"/>
                  <a:gd name="T8" fmla="*/ 35 w 7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"/>
                  <a:gd name="T16" fmla="*/ 0 h 72"/>
                  <a:gd name="T17" fmla="*/ 71 w 7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" h="72">
                    <a:moveTo>
                      <a:pt x="35" y="0"/>
                    </a:moveTo>
                    <a:lnTo>
                      <a:pt x="71" y="36"/>
                    </a:lnTo>
                    <a:lnTo>
                      <a:pt x="35" y="72"/>
                    </a:lnTo>
                    <a:lnTo>
                      <a:pt x="0" y="36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000080"/>
              </a:solidFill>
              <a:ln w="762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70" name="Freeform 100"/>
              <p:cNvSpPr>
                <a:spLocks noChangeAspect="1"/>
              </p:cNvSpPr>
              <p:nvPr/>
            </p:nvSpPr>
            <p:spPr bwMode="auto">
              <a:xfrm>
                <a:off x="3072" y="868"/>
                <a:ext cx="71" cy="71"/>
              </a:xfrm>
              <a:custGeom>
                <a:avLst/>
                <a:gdLst>
                  <a:gd name="T0" fmla="*/ 35 w 71"/>
                  <a:gd name="T1" fmla="*/ 0 h 71"/>
                  <a:gd name="T2" fmla="*/ 71 w 71"/>
                  <a:gd name="T3" fmla="*/ 35 h 71"/>
                  <a:gd name="T4" fmla="*/ 35 w 71"/>
                  <a:gd name="T5" fmla="*/ 71 h 71"/>
                  <a:gd name="T6" fmla="*/ 0 w 71"/>
                  <a:gd name="T7" fmla="*/ 35 h 71"/>
                  <a:gd name="T8" fmla="*/ 35 w 71"/>
                  <a:gd name="T9" fmla="*/ 0 h 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"/>
                  <a:gd name="T16" fmla="*/ 0 h 71"/>
                  <a:gd name="T17" fmla="*/ 71 w 71"/>
                  <a:gd name="T18" fmla="*/ 71 h 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" h="71">
                    <a:moveTo>
                      <a:pt x="35" y="0"/>
                    </a:moveTo>
                    <a:lnTo>
                      <a:pt x="71" y="35"/>
                    </a:lnTo>
                    <a:lnTo>
                      <a:pt x="35" y="71"/>
                    </a:lnTo>
                    <a:lnTo>
                      <a:pt x="0" y="35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000080"/>
              </a:solidFill>
              <a:ln w="762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71" name="Freeform 101"/>
              <p:cNvSpPr>
                <a:spLocks noChangeAspect="1"/>
              </p:cNvSpPr>
              <p:nvPr/>
            </p:nvSpPr>
            <p:spPr bwMode="auto">
              <a:xfrm>
                <a:off x="3452" y="1830"/>
                <a:ext cx="72" cy="72"/>
              </a:xfrm>
              <a:custGeom>
                <a:avLst/>
                <a:gdLst>
                  <a:gd name="T0" fmla="*/ 36 w 72"/>
                  <a:gd name="T1" fmla="*/ 0 h 72"/>
                  <a:gd name="T2" fmla="*/ 72 w 72"/>
                  <a:gd name="T3" fmla="*/ 36 h 72"/>
                  <a:gd name="T4" fmla="*/ 36 w 72"/>
                  <a:gd name="T5" fmla="*/ 72 h 72"/>
                  <a:gd name="T6" fmla="*/ 0 w 72"/>
                  <a:gd name="T7" fmla="*/ 36 h 72"/>
                  <a:gd name="T8" fmla="*/ 36 w 72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"/>
                  <a:gd name="T16" fmla="*/ 0 h 72"/>
                  <a:gd name="T17" fmla="*/ 72 w 72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" h="72">
                    <a:moveTo>
                      <a:pt x="36" y="0"/>
                    </a:moveTo>
                    <a:lnTo>
                      <a:pt x="72" y="36"/>
                    </a:lnTo>
                    <a:lnTo>
                      <a:pt x="36" y="72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80"/>
              </a:solidFill>
              <a:ln w="762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72" name="Freeform 102"/>
              <p:cNvSpPr>
                <a:spLocks noChangeAspect="1"/>
              </p:cNvSpPr>
              <p:nvPr/>
            </p:nvSpPr>
            <p:spPr bwMode="auto">
              <a:xfrm>
                <a:off x="3845" y="2448"/>
                <a:ext cx="72" cy="72"/>
              </a:xfrm>
              <a:custGeom>
                <a:avLst/>
                <a:gdLst>
                  <a:gd name="T0" fmla="*/ 36 w 72"/>
                  <a:gd name="T1" fmla="*/ 0 h 72"/>
                  <a:gd name="T2" fmla="*/ 72 w 72"/>
                  <a:gd name="T3" fmla="*/ 36 h 72"/>
                  <a:gd name="T4" fmla="*/ 36 w 72"/>
                  <a:gd name="T5" fmla="*/ 72 h 72"/>
                  <a:gd name="T6" fmla="*/ 0 w 72"/>
                  <a:gd name="T7" fmla="*/ 36 h 72"/>
                  <a:gd name="T8" fmla="*/ 36 w 72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"/>
                  <a:gd name="T16" fmla="*/ 0 h 72"/>
                  <a:gd name="T17" fmla="*/ 72 w 72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" h="72">
                    <a:moveTo>
                      <a:pt x="36" y="0"/>
                    </a:moveTo>
                    <a:lnTo>
                      <a:pt x="72" y="36"/>
                    </a:lnTo>
                    <a:lnTo>
                      <a:pt x="36" y="72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80"/>
              </a:solidFill>
              <a:ln w="762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73" name="Freeform 103"/>
              <p:cNvSpPr>
                <a:spLocks noChangeAspect="1"/>
              </p:cNvSpPr>
              <p:nvPr/>
            </p:nvSpPr>
            <p:spPr bwMode="auto">
              <a:xfrm>
                <a:off x="4238" y="1949"/>
                <a:ext cx="72" cy="71"/>
              </a:xfrm>
              <a:custGeom>
                <a:avLst/>
                <a:gdLst>
                  <a:gd name="T0" fmla="*/ 36 w 72"/>
                  <a:gd name="T1" fmla="*/ 0 h 71"/>
                  <a:gd name="T2" fmla="*/ 72 w 72"/>
                  <a:gd name="T3" fmla="*/ 36 h 71"/>
                  <a:gd name="T4" fmla="*/ 36 w 72"/>
                  <a:gd name="T5" fmla="*/ 71 h 71"/>
                  <a:gd name="T6" fmla="*/ 0 w 72"/>
                  <a:gd name="T7" fmla="*/ 36 h 71"/>
                  <a:gd name="T8" fmla="*/ 36 w 72"/>
                  <a:gd name="T9" fmla="*/ 0 h 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"/>
                  <a:gd name="T16" fmla="*/ 0 h 71"/>
                  <a:gd name="T17" fmla="*/ 72 w 72"/>
                  <a:gd name="T18" fmla="*/ 71 h 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" h="71">
                    <a:moveTo>
                      <a:pt x="36" y="0"/>
                    </a:moveTo>
                    <a:lnTo>
                      <a:pt x="72" y="36"/>
                    </a:lnTo>
                    <a:lnTo>
                      <a:pt x="36" y="71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80"/>
              </a:solidFill>
              <a:ln w="762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74" name="Freeform 104"/>
              <p:cNvSpPr>
                <a:spLocks noChangeAspect="1"/>
              </p:cNvSpPr>
              <p:nvPr/>
            </p:nvSpPr>
            <p:spPr bwMode="auto">
              <a:xfrm>
                <a:off x="4631" y="2341"/>
                <a:ext cx="72" cy="72"/>
              </a:xfrm>
              <a:custGeom>
                <a:avLst/>
                <a:gdLst>
                  <a:gd name="T0" fmla="*/ 36 w 72"/>
                  <a:gd name="T1" fmla="*/ 0 h 72"/>
                  <a:gd name="T2" fmla="*/ 72 w 72"/>
                  <a:gd name="T3" fmla="*/ 36 h 72"/>
                  <a:gd name="T4" fmla="*/ 36 w 72"/>
                  <a:gd name="T5" fmla="*/ 72 h 72"/>
                  <a:gd name="T6" fmla="*/ 0 w 72"/>
                  <a:gd name="T7" fmla="*/ 36 h 72"/>
                  <a:gd name="T8" fmla="*/ 36 w 72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"/>
                  <a:gd name="T16" fmla="*/ 0 h 72"/>
                  <a:gd name="T17" fmla="*/ 72 w 72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" h="72">
                    <a:moveTo>
                      <a:pt x="36" y="0"/>
                    </a:moveTo>
                    <a:lnTo>
                      <a:pt x="72" y="36"/>
                    </a:lnTo>
                    <a:lnTo>
                      <a:pt x="36" y="72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80"/>
              </a:solidFill>
              <a:ln w="762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75" name="Freeform 105"/>
              <p:cNvSpPr>
                <a:spLocks noChangeAspect="1"/>
              </p:cNvSpPr>
              <p:nvPr/>
            </p:nvSpPr>
            <p:spPr bwMode="auto">
              <a:xfrm>
                <a:off x="5012" y="3530"/>
                <a:ext cx="72" cy="71"/>
              </a:xfrm>
              <a:custGeom>
                <a:avLst/>
                <a:gdLst>
                  <a:gd name="T0" fmla="*/ 36 w 72"/>
                  <a:gd name="T1" fmla="*/ 0 h 71"/>
                  <a:gd name="T2" fmla="*/ 72 w 72"/>
                  <a:gd name="T3" fmla="*/ 36 h 71"/>
                  <a:gd name="T4" fmla="*/ 36 w 72"/>
                  <a:gd name="T5" fmla="*/ 71 h 71"/>
                  <a:gd name="T6" fmla="*/ 0 w 72"/>
                  <a:gd name="T7" fmla="*/ 36 h 71"/>
                  <a:gd name="T8" fmla="*/ 36 w 72"/>
                  <a:gd name="T9" fmla="*/ 0 h 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"/>
                  <a:gd name="T16" fmla="*/ 0 h 71"/>
                  <a:gd name="T17" fmla="*/ 72 w 72"/>
                  <a:gd name="T18" fmla="*/ 71 h 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" h="71">
                    <a:moveTo>
                      <a:pt x="36" y="0"/>
                    </a:moveTo>
                    <a:lnTo>
                      <a:pt x="72" y="36"/>
                    </a:lnTo>
                    <a:lnTo>
                      <a:pt x="36" y="71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80"/>
              </a:solidFill>
              <a:ln w="762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76" name="Freeform 106"/>
              <p:cNvSpPr>
                <a:spLocks noChangeAspect="1"/>
              </p:cNvSpPr>
              <p:nvPr/>
            </p:nvSpPr>
            <p:spPr bwMode="auto">
              <a:xfrm>
                <a:off x="5405" y="4005"/>
                <a:ext cx="71" cy="72"/>
              </a:xfrm>
              <a:custGeom>
                <a:avLst/>
                <a:gdLst>
                  <a:gd name="T0" fmla="*/ 36 w 71"/>
                  <a:gd name="T1" fmla="*/ 0 h 72"/>
                  <a:gd name="T2" fmla="*/ 71 w 71"/>
                  <a:gd name="T3" fmla="*/ 36 h 72"/>
                  <a:gd name="T4" fmla="*/ 36 w 71"/>
                  <a:gd name="T5" fmla="*/ 72 h 72"/>
                  <a:gd name="T6" fmla="*/ 0 w 71"/>
                  <a:gd name="T7" fmla="*/ 36 h 72"/>
                  <a:gd name="T8" fmla="*/ 36 w 7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"/>
                  <a:gd name="T16" fmla="*/ 0 h 72"/>
                  <a:gd name="T17" fmla="*/ 71 w 7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" h="72">
                    <a:moveTo>
                      <a:pt x="36" y="0"/>
                    </a:moveTo>
                    <a:lnTo>
                      <a:pt x="71" y="36"/>
                    </a:lnTo>
                    <a:lnTo>
                      <a:pt x="36" y="72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80"/>
              </a:solidFill>
              <a:ln w="762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77" name="Freeform 107"/>
              <p:cNvSpPr>
                <a:spLocks noChangeAspect="1"/>
              </p:cNvSpPr>
              <p:nvPr/>
            </p:nvSpPr>
            <p:spPr bwMode="auto">
              <a:xfrm>
                <a:off x="5798" y="4516"/>
                <a:ext cx="71" cy="72"/>
              </a:xfrm>
              <a:custGeom>
                <a:avLst/>
                <a:gdLst>
                  <a:gd name="T0" fmla="*/ 36 w 71"/>
                  <a:gd name="T1" fmla="*/ 0 h 72"/>
                  <a:gd name="T2" fmla="*/ 71 w 71"/>
                  <a:gd name="T3" fmla="*/ 36 h 72"/>
                  <a:gd name="T4" fmla="*/ 36 w 71"/>
                  <a:gd name="T5" fmla="*/ 72 h 72"/>
                  <a:gd name="T6" fmla="*/ 0 w 71"/>
                  <a:gd name="T7" fmla="*/ 36 h 72"/>
                  <a:gd name="T8" fmla="*/ 36 w 7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"/>
                  <a:gd name="T16" fmla="*/ 0 h 72"/>
                  <a:gd name="T17" fmla="*/ 71 w 7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" h="72">
                    <a:moveTo>
                      <a:pt x="36" y="0"/>
                    </a:moveTo>
                    <a:lnTo>
                      <a:pt x="71" y="36"/>
                    </a:lnTo>
                    <a:lnTo>
                      <a:pt x="36" y="72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80"/>
              </a:solidFill>
              <a:ln w="762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78" name="Freeform 108"/>
              <p:cNvSpPr>
                <a:spLocks noChangeAspect="1"/>
              </p:cNvSpPr>
              <p:nvPr/>
            </p:nvSpPr>
            <p:spPr bwMode="auto">
              <a:xfrm>
                <a:off x="6191" y="4742"/>
                <a:ext cx="71" cy="71"/>
              </a:xfrm>
              <a:custGeom>
                <a:avLst/>
                <a:gdLst>
                  <a:gd name="T0" fmla="*/ 35 w 71"/>
                  <a:gd name="T1" fmla="*/ 0 h 71"/>
                  <a:gd name="T2" fmla="*/ 71 w 71"/>
                  <a:gd name="T3" fmla="*/ 36 h 71"/>
                  <a:gd name="T4" fmla="*/ 35 w 71"/>
                  <a:gd name="T5" fmla="*/ 71 h 71"/>
                  <a:gd name="T6" fmla="*/ 0 w 71"/>
                  <a:gd name="T7" fmla="*/ 36 h 71"/>
                  <a:gd name="T8" fmla="*/ 35 w 71"/>
                  <a:gd name="T9" fmla="*/ 0 h 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"/>
                  <a:gd name="T16" fmla="*/ 0 h 71"/>
                  <a:gd name="T17" fmla="*/ 71 w 71"/>
                  <a:gd name="T18" fmla="*/ 71 h 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" h="71">
                    <a:moveTo>
                      <a:pt x="35" y="0"/>
                    </a:moveTo>
                    <a:lnTo>
                      <a:pt x="71" y="36"/>
                    </a:lnTo>
                    <a:lnTo>
                      <a:pt x="35" y="71"/>
                    </a:lnTo>
                    <a:lnTo>
                      <a:pt x="0" y="36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000080"/>
              </a:solidFill>
              <a:ln w="762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79" name="Freeform 109"/>
              <p:cNvSpPr>
                <a:spLocks noChangeAspect="1"/>
              </p:cNvSpPr>
              <p:nvPr/>
            </p:nvSpPr>
            <p:spPr bwMode="auto">
              <a:xfrm>
                <a:off x="6584" y="5004"/>
                <a:ext cx="71" cy="71"/>
              </a:xfrm>
              <a:custGeom>
                <a:avLst/>
                <a:gdLst>
                  <a:gd name="T0" fmla="*/ 35 w 71"/>
                  <a:gd name="T1" fmla="*/ 0 h 71"/>
                  <a:gd name="T2" fmla="*/ 71 w 71"/>
                  <a:gd name="T3" fmla="*/ 35 h 71"/>
                  <a:gd name="T4" fmla="*/ 35 w 71"/>
                  <a:gd name="T5" fmla="*/ 71 h 71"/>
                  <a:gd name="T6" fmla="*/ 0 w 71"/>
                  <a:gd name="T7" fmla="*/ 35 h 71"/>
                  <a:gd name="T8" fmla="*/ 35 w 71"/>
                  <a:gd name="T9" fmla="*/ 0 h 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"/>
                  <a:gd name="T16" fmla="*/ 0 h 71"/>
                  <a:gd name="T17" fmla="*/ 71 w 71"/>
                  <a:gd name="T18" fmla="*/ 71 h 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" h="71">
                    <a:moveTo>
                      <a:pt x="35" y="0"/>
                    </a:moveTo>
                    <a:lnTo>
                      <a:pt x="71" y="35"/>
                    </a:lnTo>
                    <a:lnTo>
                      <a:pt x="35" y="71"/>
                    </a:lnTo>
                    <a:lnTo>
                      <a:pt x="0" y="35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000080"/>
              </a:solidFill>
              <a:ln w="762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17464" name="Rectangle 68"/>
            <p:cNvSpPr>
              <a:spLocks noChangeArrowheads="1"/>
            </p:cNvSpPr>
            <p:nvPr/>
          </p:nvSpPr>
          <p:spPr bwMode="auto">
            <a:xfrm>
              <a:off x="1576" y="1519"/>
              <a:ext cx="442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TW" sz="1000" i="1">
                  <a:solidFill>
                    <a:srgbClr val="000000"/>
                  </a:solidFill>
                  <a:latin typeface="新細明體" pitchFamily="18" charset="-120"/>
                </a:rPr>
                <a:t>315,274</a:t>
              </a:r>
              <a:endParaRPr kumimoji="0" lang="en-US" altLang="zh-TW" sz="1800"/>
            </a:p>
          </p:txBody>
        </p:sp>
      </p:grpSp>
      <p:sp>
        <p:nvSpPr>
          <p:cNvPr id="2" name="橢圓 1">
            <a:extLst>
              <a:ext uri="{FF2B5EF4-FFF2-40B4-BE49-F238E27FC236}">
                <a16:creationId xmlns:a16="http://schemas.microsoft.com/office/drawing/2014/main" id="{67CDFC97-F4BA-4DE1-BA4F-A3AAF71BA605}"/>
              </a:ext>
            </a:extLst>
          </p:cNvPr>
          <p:cNvSpPr/>
          <p:nvPr/>
        </p:nvSpPr>
        <p:spPr bwMode="auto">
          <a:xfrm>
            <a:off x="6727469" y="5292648"/>
            <a:ext cx="675785" cy="700083"/>
          </a:xfrm>
          <a:prstGeom prst="ellipse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新細明體" pitchFamily="18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代表桃園市參加全國科展</a:t>
            </a:r>
          </a:p>
        </p:txBody>
      </p:sp>
      <p:pic>
        <p:nvPicPr>
          <p:cNvPr id="4098" name="Picture 2" descr="C:\Users\peep\Downloads\18121146_1519460664733738_3235166625930623401_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1334144"/>
            <a:ext cx="3600400" cy="482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peep\Downloads\17991951_1519460614733743_2718900791340012438_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710" y="2060848"/>
            <a:ext cx="443497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92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內容版面配置區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3138690"/>
            <a:ext cx="4536504" cy="3170630"/>
          </a:xfrm>
        </p:spPr>
      </p:pic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多元社團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日語、吉他社</a:t>
            </a:r>
          </a:p>
        </p:txBody>
      </p:sp>
      <p:pic>
        <p:nvPicPr>
          <p:cNvPr id="4098" name="Picture 2" descr="C:\Users\peep\Downloads\106折頁\多元社團\吉他社\撩撥琴弦的文青氣息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626522"/>
            <a:ext cx="4320480" cy="288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54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技藝競賽成果發表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1844" y="3824880"/>
            <a:ext cx="3291262" cy="246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0738" y="1484784"/>
            <a:ext cx="3312368" cy="2161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內容版面配置區 6"/>
          <p:cNvSpPr txBox="1">
            <a:spLocks/>
          </p:cNvSpPr>
          <p:nvPr/>
        </p:nvSpPr>
        <p:spPr>
          <a:xfrm>
            <a:off x="4593106" y="1628800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3003" y="1585731"/>
            <a:ext cx="317880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682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8229600" cy="1143000"/>
          </a:xfrm>
        </p:spPr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年市長盃獨輪車錦標賽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259632" y="1700808"/>
            <a:ext cx="339447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ååè£¡å¯è½æ4 åäººãå¾®ç¬çäººãå¤§å®¶ç«è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2708920"/>
            <a:ext cx="3840427" cy="288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78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武術競技雙金牌</a:t>
            </a:r>
          </a:p>
        </p:txBody>
      </p:sp>
      <p:pic>
        <p:nvPicPr>
          <p:cNvPr id="3074" name="Picture 2" descr="C:\Users\peep\Downloads\18199424_10154749792624353_3845723762713142698_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8356" y="3845813"/>
            <a:ext cx="3476052" cy="260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peep\Downloads\18222712_10154749792904353_6777058549429131464_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268760"/>
            <a:ext cx="3456384" cy="249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圖像裡可能有1 人、站立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3845813"/>
            <a:ext cx="3623960" cy="254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peep\Downloads\106折頁\學生表現\武術競賽\謙恭有禮的兩位全國冠軍(散打、拳擊)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7504" y="1236230"/>
            <a:ext cx="3610064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12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539552" y="602013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～進入自己心目</a:t>
            </a:r>
            <a:r>
              <a:rPr lang="zh-TW" altLang="en-US" dirty="0"/>
              <a:t>中的第一</a:t>
            </a:r>
            <a:r>
              <a:rPr lang="zh-TW" altLang="en-US" dirty="0" smtClean="0"/>
              <a:t>志願～</a:t>
            </a: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65" t="1455"/>
          <a:stretch/>
        </p:blipFill>
        <p:spPr>
          <a:xfrm>
            <a:off x="827584" y="2060848"/>
            <a:ext cx="4070523" cy="3750352"/>
          </a:xfrm>
        </p:spPr>
      </p:pic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5755" y="1916832"/>
            <a:ext cx="3215749" cy="4339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883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 txBox="1">
            <a:spLocks noGrp="1"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55E7923-362F-4D54-9FDB-37D870C7B1C1}" type="slidenum">
              <a:rPr lang="en-US" altLang="zh-TW" sz="1400" b="1">
                <a:latin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zh-TW" sz="1400" b="1">
              <a:latin typeface="Arial" pitchFamily="34" charset="0"/>
            </a:endParaRPr>
          </a:p>
        </p:txBody>
      </p:sp>
      <p:sp>
        <p:nvSpPr>
          <p:cNvPr id="18435" name="Oval 2"/>
          <p:cNvSpPr>
            <a:spLocks noChangeArrowheads="1"/>
          </p:cNvSpPr>
          <p:nvPr/>
        </p:nvSpPr>
        <p:spPr bwMode="auto">
          <a:xfrm>
            <a:off x="7229475" y="4941888"/>
            <a:ext cx="931863" cy="431800"/>
          </a:xfrm>
          <a:prstGeom prst="ellipse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solidFill>
                <a:schemeClr val="accent2"/>
              </a:solidFill>
            </a:endParaRPr>
          </a:p>
        </p:txBody>
      </p:sp>
      <p:graphicFrame>
        <p:nvGraphicFramePr>
          <p:cNvPr id="232563" name="Group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067301"/>
              </p:ext>
            </p:extLst>
          </p:nvPr>
        </p:nvGraphicFramePr>
        <p:xfrm>
          <a:off x="395288" y="1060450"/>
          <a:ext cx="8353425" cy="5599111"/>
        </p:xfrm>
        <a:graphic>
          <a:graphicData uri="http://schemas.openxmlformats.org/drawingml/2006/table">
            <a:tbl>
              <a:tblPr/>
              <a:tblGrid>
                <a:gridCol w="1006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2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9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5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52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10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8408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endParaRPr kumimoji="1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學年度</a:t>
                      </a:r>
                      <a:endParaRPr kumimoji="1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高一新生來源 </a:t>
                      </a:r>
                      <a:endParaRPr kumimoji="1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招生容量比率</a:t>
                      </a:r>
                      <a:endParaRPr kumimoji="1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41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公立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高中</a:t>
                      </a:r>
                      <a:endParaRPr kumimoji="1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公立高職及五專</a:t>
                      </a:r>
                      <a:endParaRPr kumimoji="1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私立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高中</a:t>
                      </a:r>
                      <a:endParaRPr kumimoji="1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私立高職及五專</a:t>
                      </a:r>
                      <a:endParaRPr kumimoji="1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總計</a:t>
                      </a:r>
                      <a:endParaRPr kumimoji="1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100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316,009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31%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23%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52%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120%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447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101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311,640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31%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23%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16%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52%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122%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285,522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34%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25%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17%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57%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133%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103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268,752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36%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27%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61%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141%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104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282,314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35%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25%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17%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58%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135%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105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271,686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36%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26%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60%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140%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106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239,389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41%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68%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159%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107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226,783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43%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31%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72%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167%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108</a:t>
                      </a: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212,725</a:t>
                      </a: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46%</a:t>
                      </a: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34%</a:t>
                      </a: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23%</a:t>
                      </a: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77%</a:t>
                      </a: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180%</a:t>
                      </a: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109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206,874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47%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34%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23%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79%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183%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110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199,770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49%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36%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24%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82%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191%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8545" name="Rectangle 112"/>
          <p:cNvSpPr>
            <a:spLocks noChangeArrowheads="1"/>
          </p:cNvSpPr>
          <p:nvPr/>
        </p:nvSpPr>
        <p:spPr bwMode="auto">
          <a:xfrm>
            <a:off x="468313" y="601663"/>
            <a:ext cx="8278812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招生容量比率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全國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2843808" y="5373688"/>
            <a:ext cx="3456508" cy="503584"/>
            <a:chOff x="2843808" y="5373688"/>
            <a:chExt cx="3456508" cy="503584"/>
          </a:xfrm>
        </p:grpSpPr>
        <p:sp>
          <p:nvSpPr>
            <p:cNvPr id="2" name="橢圓 1"/>
            <p:cNvSpPr/>
            <p:nvPr/>
          </p:nvSpPr>
          <p:spPr bwMode="auto">
            <a:xfrm>
              <a:off x="2843808" y="5373688"/>
              <a:ext cx="1008112" cy="503584"/>
            </a:xfrm>
            <a:prstGeom prst="ellipse">
              <a:avLst/>
            </a:prstGeom>
            <a:noFill/>
            <a:ln w="19050" cap="flat" cmpd="sng" algn="ctr">
              <a:solidFill>
                <a:srgbClr val="006600"/>
              </a:solidFill>
              <a:prstDash val="solid"/>
              <a:round/>
              <a:headEnd type="none" w="med" len="med"/>
              <a:tailEnd type="none" w="med" len="med"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</a:endParaRPr>
            </a:p>
          </p:txBody>
        </p:sp>
        <p:sp>
          <p:nvSpPr>
            <p:cNvPr id="7" name="橢圓 6"/>
            <p:cNvSpPr/>
            <p:nvPr/>
          </p:nvSpPr>
          <p:spPr bwMode="auto">
            <a:xfrm>
              <a:off x="5292204" y="5373688"/>
              <a:ext cx="1008112" cy="503584"/>
            </a:xfrm>
            <a:prstGeom prst="ellipse">
              <a:avLst/>
            </a:prstGeom>
            <a:noFill/>
            <a:ln w="19050" cap="flat" cmpd="sng" algn="ctr">
              <a:solidFill>
                <a:srgbClr val="006600"/>
              </a:solidFill>
              <a:prstDash val="solid"/>
              <a:round/>
              <a:headEnd type="none" w="med" len="med"/>
              <a:tailEnd type="none" w="med" len="med"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1"/>
          <p:cNvSpPr txBox="1">
            <a:spLocks noChangeArrowheads="1"/>
          </p:cNvSpPr>
          <p:nvPr/>
        </p:nvSpPr>
        <p:spPr bwMode="auto">
          <a:xfrm>
            <a:off x="323528" y="6453336"/>
            <a:ext cx="84185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資料來源：聯合新聞網。</a:t>
            </a:r>
            <a:r>
              <a:rPr lang="en-US" altLang="en-US" sz="1600" dirty="0">
                <a:ea typeface="微軟正黑體" pitchFamily="34" charset="-120"/>
                <a:cs typeface="Times New Roman" pitchFamily="18" charset="0"/>
              </a:rPr>
              <a:t>http://udn.com/news/story/7314/1175233</a:t>
            </a:r>
            <a:endParaRPr lang="zh-TW" altLang="en-US" sz="1600" dirty="0">
              <a:ea typeface="微軟正黑體" pitchFamily="34" charset="-120"/>
              <a:cs typeface="Times New Roman" pitchFamily="18" charset="0"/>
            </a:endParaRPr>
          </a:p>
        </p:txBody>
      </p:sp>
      <p:pic>
        <p:nvPicPr>
          <p:cNvPr id="21507" name="Picture 10" descr="Capture_2015_09_13_20_41_38_2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156" y="646164"/>
            <a:ext cx="6157255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11"/>
          <p:cNvSpPr>
            <a:spLocks noChangeArrowheads="1"/>
          </p:cNvSpPr>
          <p:nvPr/>
        </p:nvSpPr>
        <p:spPr bwMode="auto">
          <a:xfrm>
            <a:off x="1496385" y="620695"/>
            <a:ext cx="4174589" cy="48860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/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1619672" y="2564904"/>
            <a:ext cx="2016223" cy="86409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年國教簡報">
  <a:themeElements>
    <a:clrScheme name="12年國教簡報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2年國教簡報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12年國教簡報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十二年國民基本教育</Template>
  <TotalTime>15994</TotalTime>
  <Words>5645</Words>
  <Application>Microsoft Office PowerPoint</Application>
  <PresentationFormat>如螢幕大小 (4:3)</PresentationFormat>
  <Paragraphs>1247</Paragraphs>
  <Slides>75</Slides>
  <Notes>22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75</vt:i4>
      </vt:variant>
    </vt:vector>
  </HeadingPairs>
  <TitlesOfParts>
    <vt:vector size="90" baseType="lpstr">
      <vt:lpstr>BiauKai</vt:lpstr>
      <vt:lpstr>Cataneo BT</vt:lpstr>
      <vt:lpstr>華康儷特圓</vt:lpstr>
      <vt:lpstr>微軟正黑體</vt:lpstr>
      <vt:lpstr>新細明體</vt:lpstr>
      <vt:lpstr>標楷體</vt:lpstr>
      <vt:lpstr>Arial</vt:lpstr>
      <vt:lpstr>Calibri</vt:lpstr>
      <vt:lpstr>Candara</vt:lpstr>
      <vt:lpstr>Century Schoolbook</vt:lpstr>
      <vt:lpstr>Times New Roman</vt:lpstr>
      <vt:lpstr>Verdana</vt:lpstr>
      <vt:lpstr>Wingdings</vt:lpstr>
      <vt:lpstr>Wingdings 2</vt:lpstr>
      <vt:lpstr>12年國教簡報</vt:lpstr>
      <vt:lpstr>PowerPoint 簡報</vt:lpstr>
      <vt:lpstr>          目次</vt:lpstr>
      <vt:lpstr>PowerPoint 簡報</vt:lpstr>
      <vt:lpstr>107學年度適性入學成果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桃連區職業類科之群科屬性</vt:lpstr>
      <vt:lpstr>機械群簡介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教育會考何時考</vt:lpstr>
      <vt:lpstr>教育會考怎麼考</vt:lpstr>
      <vt:lpstr>能力等級與加註標示</vt:lpstr>
      <vt:lpstr>PowerPoint 簡報</vt:lpstr>
      <vt:lpstr>桃連區入學方式管道</vt:lpstr>
      <vt:lpstr>PowerPoint 簡報</vt:lpstr>
      <vt:lpstr>桃連區入學方式-免試比序</vt:lpstr>
      <vt:lpstr>PowerPoint 簡報</vt:lpstr>
      <vt:lpstr>PowerPoint 簡報</vt:lpstr>
      <vt:lpstr>志願序計分方式</vt:lpstr>
      <vt:lpstr>同群科志願跨校連續選填</vt:lpstr>
      <vt:lpstr>PowerPoint 簡報</vt:lpstr>
      <vt:lpstr>PowerPoint 簡報</vt:lpstr>
      <vt:lpstr>PowerPoint 簡報</vt:lpstr>
      <vt:lpstr>同分超額比序</vt:lpstr>
      <vt:lpstr>PowerPoint 簡報</vt:lpstr>
      <vt:lpstr>PowerPoint 簡報</vt:lpstr>
      <vt:lpstr>PowerPoint 簡報</vt:lpstr>
      <vt:lpstr>專業群科甄選(特色招生)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全國免試作業流程(以簡章為準)</vt:lpstr>
      <vt:lpstr>PowerPoint 簡報</vt:lpstr>
      <vt:lpstr>PowerPoint 簡報</vt:lpstr>
      <vt:lpstr>PowerPoint 簡報</vt:lpstr>
      <vt:lpstr>PowerPoint 簡報</vt:lpstr>
      <vt:lpstr>進路分析大不同</vt:lpstr>
      <vt:lpstr>PowerPoint 簡報</vt:lpstr>
      <vt:lpstr>生涯輔導、職業試探</vt:lpstr>
      <vt:lpstr>多元社團-管樂團</vt:lpstr>
      <vt:lpstr>代表桃園市參加全國科展</vt:lpstr>
      <vt:lpstr>多元社團-日語、吉他社</vt:lpstr>
      <vt:lpstr>技藝競賽成果發表</vt:lpstr>
      <vt:lpstr>107年市長盃獨輪車錦標賽</vt:lpstr>
      <vt:lpstr>武術競技雙金牌</vt:lpstr>
      <vt:lpstr>～進入自己心目中的第一志願～</vt:lpstr>
    </vt:vector>
  </TitlesOfParts>
  <Company>Net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SA03</dc:creator>
  <cp:lastModifiedBy>peep hou</cp:lastModifiedBy>
  <cp:revision>1204</cp:revision>
  <cp:lastPrinted>2017-11-13T01:50:06Z</cp:lastPrinted>
  <dcterms:created xsi:type="dcterms:W3CDTF">2012-05-12T02:14:41Z</dcterms:created>
  <dcterms:modified xsi:type="dcterms:W3CDTF">2018-09-20T09:47:58Z</dcterms:modified>
</cp:coreProperties>
</file>