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9"/>
  </p:notesMasterIdLst>
  <p:handoutMasterIdLst>
    <p:handoutMasterId r:id="rId10"/>
  </p:handoutMasterIdLst>
  <p:sldIdLst>
    <p:sldId id="271" r:id="rId2"/>
    <p:sldId id="272" r:id="rId3"/>
    <p:sldId id="257" r:id="rId4"/>
    <p:sldId id="270" r:id="rId5"/>
    <p:sldId id="273" r:id="rId6"/>
    <p:sldId id="265" r:id="rId7"/>
    <p:sldId id="263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65B02AFE-9AC0-4263-BB40-8E5C1817B020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E9774897-764A-44FE-B391-57DA584385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34149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BDC62902-E5C5-4CD8-8BA0-263F9A495932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AC771662-7919-4D31-83DD-2F6B5D6D572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73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0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158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17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5251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23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949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771662-7919-4D31-83DD-2F6B5D6D572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96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BABBA-339D-4B88-95EC-EFA7D965736C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0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437353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85529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08844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75485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59451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F38E-FF7B-4C64-B80E-9754FE82EE60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67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630A9-82A9-4043-B952-E1DB8EB28B6F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026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1362-D2BA-4D5B-8D93-8281B74D781C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657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19169-CD85-4354-BB7D-6AB6A3345763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77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34063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92848-F6ED-42D5-AADD-42EF00B629CD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07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024E-5BCC-4895-8EF2-2A407370C9D0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750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16B7-199F-4B7E-B0EB-C58B4197DD60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48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27744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24967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33549-97D4-4C46-B5C2-DD3E09170FA6}" type="datetime1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656446-CB3B-41CF-9BD7-DDA8CA0AEC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4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98BF83-F53F-4D8B-8B8D-8F4463E09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2467" y="59268"/>
            <a:ext cx="7145866" cy="778932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學年度會考學生注意事項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C5860C0-F49A-47F5-8C76-191BBE72C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532" y="770467"/>
            <a:ext cx="7476067" cy="602826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參與會考同學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請早上</a:t>
            </a:r>
            <a:r>
              <a:rPr lang="en-US" altLang="zh-TW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7:00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7:25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到達六和高中考生休息區</a:t>
            </a:r>
            <a:r>
              <a:rPr lang="zh-TW" altLang="en-US" sz="5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搭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校車同學</a:t>
            </a:r>
            <a:r>
              <a:rPr lang="en-US" altLang="zh-TW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6:40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前到龍興國中學務處旁集合點名</a:t>
            </a:r>
            <a:r>
              <a:rPr lang="en-US" altLang="zh-TW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6:50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準時發車</a:t>
            </a:r>
            <a:r>
              <a:rPr lang="zh-TW" altLang="en-US" sz="5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身上不需要帶太多錢。</a:t>
            </a:r>
          </a:p>
          <a:p>
            <a:pPr>
              <a:lnSpc>
                <a:spcPct val="170000"/>
              </a:lnSpc>
            </a:pP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各班手機保管人到休息區後，請跟生教領取手機袋，切記將手機關機後繳交，並於</a:t>
            </a: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7:30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前繳交，並統一放置休息區保管，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家長接送車輛於校門口前後</a:t>
            </a:r>
            <a:r>
              <a:rPr lang="en-US" altLang="zh-TW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公尺處下車，學生徒步走入校園沿引導指示進行體溫量測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，會考期間不開放家長陪考。</a:t>
            </a:r>
          </a:p>
          <a:p>
            <a:pPr>
              <a:lnSpc>
                <a:spcPct val="170000"/>
              </a:lnSpc>
            </a:pP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因疫情對應策略學生統一在休息區</a:t>
            </a:r>
            <a:r>
              <a:rPr lang="zh-TW" altLang="en-US" sz="5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每一節課不可以提早交卷離開教室</a:t>
            </a:r>
            <a:r>
              <a:rPr lang="zh-TW" altLang="en-US" sz="55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若有特殊需求可向導師出申請。  </a:t>
            </a:r>
            <a:endParaRPr lang="en-US" altLang="zh-TW" sz="55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70000"/>
              </a:lnSpc>
            </a:pP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當節考試繳完卷後，同學須回到</a:t>
            </a:r>
            <a:r>
              <a:rPr lang="zh-TW" altLang="en-US" sz="55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學生休息區並固定座位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，上廁所一律在學生活動中心兩側，學務處會有組長廁所定點協助管理秩序。</a:t>
            </a:r>
            <a:endParaRPr lang="en-US" altLang="zh-TW" sz="55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ct val="170000"/>
              </a:lnSpc>
            </a:pPr>
            <a:r>
              <a:rPr lang="en-US" altLang="zh-TW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55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九年級同學參加會考勿騎乘機車，如有發現依校規懲處，當天考試前通知家長領回或通知派出所協助處理。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2934F4-5372-4AD3-80E7-6BDBF287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79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6DC54-779C-483A-8FCC-AF4D2C067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136524"/>
            <a:ext cx="7311972" cy="887943"/>
          </a:xfrm>
        </p:spPr>
        <p:txBody>
          <a:bodyPr>
            <a:normAutofit/>
          </a:bodyPr>
          <a:lstStyle/>
          <a:p>
            <a:pPr algn="ctr"/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學年度會考學生注意事項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2F32A3-1487-41B1-9186-EC07B2BC0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206" y="1024466"/>
            <a:ext cx="7734527" cy="563033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altLang="zh-TW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請同學自己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準備環保筷匙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，請每一位同學準備</a:t>
            </a:r>
            <a:r>
              <a:rPr lang="en-US" altLang="zh-TW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個備用口罩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，當天沒有口罩無法參加考試。</a:t>
            </a:r>
            <a:endParaRPr lang="en-US" altLang="zh-TW" sz="8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zh-TW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搭交通車的同學應注意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早上和離開集合時間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去程及返程需固定座位並測量體溫，且聽從跟車老師指令集合地點，並全程戴口罩。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altLang="zh-TW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參加會考視同正常上課，請同學遵守考場規則與學校規定，專心準備考試，無特殊原因請勿與他校學生互動，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如有發生糾紛，應即時通知生教組長或其他組長協助處理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altLang="zh-TW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9.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參加會考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一律穿著校服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並背學校書包，不化妝、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不噴香水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不配戴飾品耳環及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瞳孔放大片</a:t>
            </a:r>
            <a:r>
              <a:rPr lang="en-US" altLang="zh-TW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altLang="zh-TW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如果雨下太大，請同學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自行準備一雙備用鞋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80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襪子、毛巾及雨傘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8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學務處會提供吹風機。</a:t>
            </a:r>
          </a:p>
          <a:p>
            <a:pPr marL="0" indent="0">
              <a:lnSpc>
                <a:spcPct val="170000"/>
              </a:lnSpc>
              <a:buNone/>
            </a:pPr>
            <a:endParaRPr lang="zh-TW" altLang="en-US" sz="8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E2E5020-0B8F-44F2-9356-05D71A52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97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33071BCF-31A0-4549-A833-6F790D4BE4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74" b="4000"/>
          <a:stretch/>
        </p:blipFill>
        <p:spPr>
          <a:xfrm>
            <a:off x="0" y="0"/>
            <a:ext cx="8634866" cy="6858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08DA7D00-7536-4031-8EE4-3EB205248326}"/>
              </a:ext>
            </a:extLst>
          </p:cNvPr>
          <p:cNvSpPr/>
          <p:nvPr/>
        </p:nvSpPr>
        <p:spPr>
          <a:xfrm>
            <a:off x="6274686" y="211757"/>
            <a:ext cx="1540043" cy="13956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u="sng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會考專車</a:t>
            </a:r>
            <a:endParaRPr lang="en-US" altLang="zh-TW" b="1" u="sng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北側停車場</a:t>
            </a:r>
            <a:endParaRPr lang="en-US" altLang="zh-TW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EED8EDC-3029-4450-A767-A4E475B7D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9021" y="1260408"/>
            <a:ext cx="56003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7855221" y="413732"/>
            <a:ext cx="140528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rgbClr val="0070C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考生遊覽車</a:t>
            </a:r>
            <a:endParaRPr lang="en-US" altLang="zh-TW" dirty="0">
              <a:solidFill>
                <a:srgbClr val="0070C0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dirty="0">
                <a:solidFill>
                  <a:srgbClr val="0070C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考生服務隊</a:t>
            </a:r>
            <a:endParaRPr lang="en-US" altLang="zh-TW" dirty="0">
              <a:solidFill>
                <a:srgbClr val="0070C0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入口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CC2E6DD-C3C3-4416-A438-AE4A3E044A5E}"/>
              </a:ext>
            </a:extLst>
          </p:cNvPr>
          <p:cNvSpPr txBox="1"/>
          <p:nvPr/>
        </p:nvSpPr>
        <p:spPr>
          <a:xfrm>
            <a:off x="7955294" y="3522598"/>
            <a:ext cx="117086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家長接送</a:t>
            </a:r>
            <a:endParaRPr lang="en-US" altLang="zh-TW" b="1" dirty="0">
              <a:solidFill>
                <a:srgbClr val="FF0000"/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請於校門口前後</a:t>
            </a:r>
            <a:r>
              <a:rPr lang="en-US" altLang="zh-TW" b="1" dirty="0">
                <a:solidFill>
                  <a:srgbClr val="7030A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50</a:t>
            </a:r>
            <a:r>
              <a:rPr lang="zh-TW" altLang="en-US" b="1" dirty="0">
                <a:solidFill>
                  <a:srgbClr val="7030A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公尺</a:t>
            </a:r>
            <a:r>
              <a:rPr lang="zh-TW" altLang="en-US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處下車徒步進入試場！</a:t>
            </a:r>
          </a:p>
        </p:txBody>
      </p:sp>
      <p:sp>
        <p:nvSpPr>
          <p:cNvPr id="18" name="箭號: 向下 17">
            <a:extLst>
              <a:ext uri="{FF2B5EF4-FFF2-40B4-BE49-F238E27FC236}">
                <a16:creationId xmlns:a16="http://schemas.microsoft.com/office/drawing/2014/main" id="{5CF6B7C0-F96C-4C12-BBB2-ABB57EC61C39}"/>
              </a:ext>
            </a:extLst>
          </p:cNvPr>
          <p:cNvSpPr/>
          <p:nvPr/>
        </p:nvSpPr>
        <p:spPr>
          <a:xfrm>
            <a:off x="7957675" y="2285250"/>
            <a:ext cx="163630" cy="599173"/>
          </a:xfrm>
          <a:prstGeom prst="down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箭號: 向下 18">
            <a:extLst>
              <a:ext uri="{FF2B5EF4-FFF2-40B4-BE49-F238E27FC236}">
                <a16:creationId xmlns:a16="http://schemas.microsoft.com/office/drawing/2014/main" id="{F86375BA-A386-41CE-BAA7-DD5490A253A7}"/>
              </a:ext>
            </a:extLst>
          </p:cNvPr>
          <p:cNvSpPr/>
          <p:nvPr/>
        </p:nvSpPr>
        <p:spPr>
          <a:xfrm rot="10800000">
            <a:off x="7989106" y="5252409"/>
            <a:ext cx="163630" cy="599173"/>
          </a:xfrm>
          <a:prstGeom prst="downArrow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hlinkClick r:id="rId5" action="ppaction://hlinksldjump"/>
            <a:extLst>
              <a:ext uri="{FF2B5EF4-FFF2-40B4-BE49-F238E27FC236}">
                <a16:creationId xmlns:a16="http://schemas.microsoft.com/office/drawing/2014/main" id="{3609E0B5-2BC1-4EA3-A041-9ECEECA9EF9A}"/>
              </a:ext>
            </a:extLst>
          </p:cNvPr>
          <p:cNvSpPr/>
          <p:nvPr/>
        </p:nvSpPr>
        <p:spPr>
          <a:xfrm>
            <a:off x="3983252" y="2135207"/>
            <a:ext cx="1021886" cy="2999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蒙福樓</a:t>
            </a:r>
            <a:endParaRPr lang="en-US" altLang="zh-TW" sz="16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C30E128-A37C-476E-B577-3E258510A745}"/>
              </a:ext>
            </a:extLst>
          </p:cNvPr>
          <p:cNvSpPr/>
          <p:nvPr/>
        </p:nvSpPr>
        <p:spPr>
          <a:xfrm>
            <a:off x="2608444" y="2115958"/>
            <a:ext cx="1044000" cy="2999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新蒙福樓</a:t>
            </a:r>
            <a:endParaRPr lang="en-US" altLang="zh-TW" sz="16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E61A14F-C3C1-41E3-B639-5234B3CE543D}"/>
              </a:ext>
            </a:extLst>
          </p:cNvPr>
          <p:cNvSpPr/>
          <p:nvPr/>
        </p:nvSpPr>
        <p:spPr>
          <a:xfrm>
            <a:off x="3983252" y="3229461"/>
            <a:ext cx="1021886" cy="4216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預備試場</a:t>
            </a:r>
          </a:p>
          <a:p>
            <a:pPr algn="ctr"/>
            <a:r>
              <a:rPr lang="zh-TW" altLang="en-US" sz="1400" b="1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智慧樓</a:t>
            </a:r>
            <a:endParaRPr lang="en-US" altLang="zh-TW" sz="1400" b="1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4" name="矩形 23">
            <a:hlinkClick r:id="rId6" action="ppaction://hlinksldjump"/>
            <a:extLst>
              <a:ext uri="{FF2B5EF4-FFF2-40B4-BE49-F238E27FC236}">
                <a16:creationId xmlns:a16="http://schemas.microsoft.com/office/drawing/2014/main" id="{7D511CD5-9FF7-4550-9FDA-CE08CE3EE750}"/>
              </a:ext>
            </a:extLst>
          </p:cNvPr>
          <p:cNvSpPr/>
          <p:nvPr/>
        </p:nvSpPr>
        <p:spPr>
          <a:xfrm>
            <a:off x="5755906" y="2897204"/>
            <a:ext cx="336885" cy="8165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健康樓</a:t>
            </a:r>
            <a:endParaRPr lang="en-US" altLang="zh-TW" sz="16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5" name="矩形 24">
            <a:hlinkClick r:id="rId7" action="ppaction://hlinksldjump"/>
            <a:extLst>
              <a:ext uri="{FF2B5EF4-FFF2-40B4-BE49-F238E27FC236}">
                <a16:creationId xmlns:a16="http://schemas.microsoft.com/office/drawing/2014/main" id="{14703D66-D8C8-4B64-8F58-9A9E68B8F332}"/>
              </a:ext>
            </a:extLst>
          </p:cNvPr>
          <p:cNvSpPr/>
          <p:nvPr/>
        </p:nvSpPr>
        <p:spPr>
          <a:xfrm>
            <a:off x="5274644" y="4331368"/>
            <a:ext cx="972149" cy="683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平安樓</a:t>
            </a:r>
            <a:endParaRPr lang="en-US" altLang="zh-TW" sz="1600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60AD31A-C2FB-417A-8A3C-046F86A7D7B7}"/>
              </a:ext>
            </a:extLst>
          </p:cNvPr>
          <p:cNvSpPr/>
          <p:nvPr/>
        </p:nvSpPr>
        <p:spPr>
          <a:xfrm>
            <a:off x="4572000" y="5409398"/>
            <a:ext cx="1322557" cy="8470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b="1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龍興休息區</a:t>
            </a:r>
            <a:endParaRPr lang="en-US" altLang="zh-TW" sz="1600" b="1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600" b="1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活動中心</a:t>
            </a:r>
            <a:endParaRPr lang="en-US" altLang="zh-TW" sz="1600" b="1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ED9DDE74-EE3C-41FD-A437-70E68AB917BC}"/>
              </a:ext>
            </a:extLst>
          </p:cNvPr>
          <p:cNvSpPr/>
          <p:nvPr/>
        </p:nvSpPr>
        <p:spPr>
          <a:xfrm>
            <a:off x="5688528" y="2670351"/>
            <a:ext cx="284848" cy="25729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CD00B4FE-04A4-4FD6-AEDC-680E6E034C0D}"/>
              </a:ext>
            </a:extLst>
          </p:cNvPr>
          <p:cNvCxnSpPr>
            <a:cxnSpLocks/>
          </p:cNvCxnSpPr>
          <p:nvPr/>
        </p:nvCxnSpPr>
        <p:spPr>
          <a:xfrm flipV="1">
            <a:off x="5794406" y="1410100"/>
            <a:ext cx="1177741" cy="296727"/>
          </a:xfrm>
          <a:prstGeom prst="straightConnector1">
            <a:avLst/>
          </a:prstGeom>
          <a:ln w="34925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6F9EAE65-CD41-444C-80BA-1D7D179C5501}"/>
              </a:ext>
            </a:extLst>
          </p:cNvPr>
          <p:cNvSpPr txBox="1"/>
          <p:nvPr/>
        </p:nvSpPr>
        <p:spPr>
          <a:xfrm rot="20700000">
            <a:off x="5458748" y="1208763"/>
            <a:ext cx="165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B05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人流行進方向</a:t>
            </a:r>
          </a:p>
        </p:txBody>
      </p: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8DF48F1A-9A01-4451-B551-6A4AEC4F0E2F}"/>
              </a:ext>
            </a:extLst>
          </p:cNvPr>
          <p:cNvCxnSpPr>
            <a:cxnSpLocks/>
          </p:cNvCxnSpPr>
          <p:nvPr/>
        </p:nvCxnSpPr>
        <p:spPr>
          <a:xfrm>
            <a:off x="6121123" y="3713748"/>
            <a:ext cx="1309036" cy="0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2316E97F-E24A-40EE-B59F-EC2B0AC49E57}"/>
              </a:ext>
            </a:extLst>
          </p:cNvPr>
          <p:cNvSpPr txBox="1"/>
          <p:nvPr/>
        </p:nvSpPr>
        <p:spPr>
          <a:xfrm>
            <a:off x="6058766" y="3186533"/>
            <a:ext cx="165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B05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人流行進方向</a:t>
            </a:r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AF594393-D68C-4F05-B79D-A8ED67E3B536}"/>
              </a:ext>
            </a:extLst>
          </p:cNvPr>
          <p:cNvSpPr/>
          <p:nvPr/>
        </p:nvSpPr>
        <p:spPr>
          <a:xfrm>
            <a:off x="5688528" y="3589867"/>
            <a:ext cx="298385" cy="3082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09D9E6D3-4C7B-4484-89A5-3795CBF9EB84}"/>
              </a:ext>
            </a:extLst>
          </p:cNvPr>
          <p:cNvSpPr/>
          <p:nvPr/>
        </p:nvSpPr>
        <p:spPr>
          <a:xfrm>
            <a:off x="208136" y="2108179"/>
            <a:ext cx="192505" cy="1925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681F0723-7A3A-4CA8-A2F9-3DDC4426BDB9}"/>
              </a:ext>
            </a:extLst>
          </p:cNvPr>
          <p:cNvSpPr txBox="1"/>
          <p:nvPr/>
        </p:nvSpPr>
        <p:spPr>
          <a:xfrm>
            <a:off x="483964" y="1914043"/>
            <a:ext cx="1695303" cy="1290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體溫檢測站</a:t>
            </a:r>
            <a:endParaRPr lang="en-US" altLang="zh-TW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人流行進方向</a:t>
            </a:r>
            <a:endParaRPr lang="en-US" altLang="zh-TW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預備試場動線</a:t>
            </a:r>
          </a:p>
        </p:txBody>
      </p:sp>
      <p:cxnSp>
        <p:nvCxnSpPr>
          <p:cNvPr id="47" name="直線單箭頭接點 46">
            <a:extLst>
              <a:ext uri="{FF2B5EF4-FFF2-40B4-BE49-F238E27FC236}">
                <a16:creationId xmlns:a16="http://schemas.microsoft.com/office/drawing/2014/main" id="{1F5462E5-5E47-4CB8-A9F3-647DA86F5DE2}"/>
              </a:ext>
            </a:extLst>
          </p:cNvPr>
          <p:cNvCxnSpPr>
            <a:cxnSpLocks/>
          </p:cNvCxnSpPr>
          <p:nvPr/>
        </p:nvCxnSpPr>
        <p:spPr>
          <a:xfrm flipV="1">
            <a:off x="5722191" y="3913323"/>
            <a:ext cx="1707968" cy="17622"/>
          </a:xfrm>
          <a:prstGeom prst="straightConnector1">
            <a:avLst/>
          </a:prstGeom>
          <a:ln w="635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90B62992-1352-4F85-84A8-EA4296E9E0F3}"/>
              </a:ext>
            </a:extLst>
          </p:cNvPr>
          <p:cNvCxnSpPr>
            <a:cxnSpLocks/>
          </p:cNvCxnSpPr>
          <p:nvPr/>
        </p:nvCxnSpPr>
        <p:spPr>
          <a:xfrm flipH="1">
            <a:off x="86468" y="2596349"/>
            <a:ext cx="435840" cy="0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2C45FF0F-DE81-4A22-8F3F-1C614AE9CACB}"/>
              </a:ext>
            </a:extLst>
          </p:cNvPr>
          <p:cNvCxnSpPr>
            <a:cxnSpLocks/>
          </p:cNvCxnSpPr>
          <p:nvPr/>
        </p:nvCxnSpPr>
        <p:spPr>
          <a:xfrm>
            <a:off x="5286518" y="3903461"/>
            <a:ext cx="563636" cy="15210"/>
          </a:xfrm>
          <a:prstGeom prst="straightConnector1">
            <a:avLst/>
          </a:prstGeom>
          <a:ln w="63500">
            <a:solidFill>
              <a:srgbClr val="00B0F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直線單箭頭接點 50">
            <a:extLst>
              <a:ext uri="{FF2B5EF4-FFF2-40B4-BE49-F238E27FC236}">
                <a16:creationId xmlns:a16="http://schemas.microsoft.com/office/drawing/2014/main" id="{D7F0246E-6B19-49CB-A478-204ABB401ACF}"/>
              </a:ext>
            </a:extLst>
          </p:cNvPr>
          <p:cNvCxnSpPr>
            <a:cxnSpLocks/>
          </p:cNvCxnSpPr>
          <p:nvPr/>
        </p:nvCxnSpPr>
        <p:spPr>
          <a:xfrm>
            <a:off x="4974019" y="3555865"/>
            <a:ext cx="300625" cy="332844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E877FA5B-F989-42C6-B290-689A09DBFDBB}"/>
              </a:ext>
            </a:extLst>
          </p:cNvPr>
          <p:cNvSpPr txBox="1"/>
          <p:nvPr/>
        </p:nvSpPr>
        <p:spPr>
          <a:xfrm>
            <a:off x="12700" y="86831"/>
            <a:ext cx="3069167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2600" b="1" kern="100" dirty="0"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111</a:t>
            </a:r>
            <a:r>
              <a:rPr lang="zh-TW" altLang="zh-TW" sz="2600" b="1" kern="100" dirty="0"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年</a:t>
            </a:r>
            <a:r>
              <a:rPr lang="zh-TW" altLang="zh-TW" sz="2600" b="1" kern="100" dirty="0">
                <a:effectLst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國中教育會考</a:t>
            </a:r>
            <a:endParaRPr lang="en-US" altLang="zh-TW" sz="2600" b="1" kern="100" dirty="0">
              <a:effectLst/>
              <a:latin typeface="王漢宗超明體繁" panose="02020300000000000000" pitchFamily="18" charset="-120"/>
              <a:ea typeface="王漢宗超明體繁" panose="020203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3600" b="1" kern="100" dirty="0">
                <a:solidFill>
                  <a:srgbClr val="FF0000"/>
                </a:solidFill>
                <a:effectLst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六和高中</a:t>
            </a:r>
            <a:r>
              <a:rPr lang="zh-TW" altLang="en-US" sz="3600" b="1" kern="100" dirty="0">
                <a:effectLst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考場</a:t>
            </a:r>
            <a:endParaRPr lang="en-US" altLang="zh-TW" sz="3600" b="1" kern="100" dirty="0">
              <a:effectLst/>
              <a:latin typeface="王漢宗超明體繁" panose="02020300000000000000" pitchFamily="18" charset="-120"/>
              <a:ea typeface="王漢宗超明體繁" panose="020203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en-US" sz="4000" b="1" kern="100" dirty="0">
                <a:effectLst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動線規劃</a:t>
            </a:r>
          </a:p>
          <a:p>
            <a:pPr algn="ctr">
              <a:spcAft>
                <a:spcPts val="0"/>
              </a:spcAft>
            </a:pPr>
            <a:endParaRPr lang="zh-TW" altLang="zh-TW" sz="1200" kern="100" dirty="0">
              <a:effectLst/>
              <a:latin typeface="王漢宗超明體繁" panose="02020300000000000000" pitchFamily="18" charset="-120"/>
              <a:ea typeface="王漢宗超明體繁" panose="02020300000000000000" pitchFamily="18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07604" y="724922"/>
            <a:ext cx="646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操場</a:t>
            </a:r>
            <a:endParaRPr lang="en-US" altLang="zh-TW" dirty="0"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7872561" y="-9525"/>
            <a:ext cx="1405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民族路</a:t>
            </a: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7831865" y="6081279"/>
            <a:ext cx="14052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復旦路</a:t>
            </a: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8321049" y="2613093"/>
            <a:ext cx="51214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陸</a:t>
            </a:r>
            <a:endParaRPr lang="en-US" altLang="zh-TW" dirty="0">
              <a:solidFill>
                <a:schemeClr val="bg1">
                  <a:lumMod val="50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光</a:t>
            </a:r>
            <a:endParaRPr lang="en-US" altLang="zh-TW" dirty="0">
              <a:solidFill>
                <a:schemeClr val="bg1">
                  <a:lumMod val="50000"/>
                </a:schemeClr>
              </a:solidFill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路</a:t>
            </a: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7451968" y="1760083"/>
            <a:ext cx="640762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2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北側門</a:t>
            </a: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3B82440-CC4B-42BC-BEAF-5894A675039D}"/>
              </a:ext>
            </a:extLst>
          </p:cNvPr>
          <p:cNvSpPr txBox="1"/>
          <p:nvPr/>
        </p:nvSpPr>
        <p:spPr>
          <a:xfrm>
            <a:off x="7430159" y="6475744"/>
            <a:ext cx="640762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200" dirty="0"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南側門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3</a:t>
            </a:fld>
            <a:endParaRPr lang="zh-TW" altLang="en-US"/>
          </a:p>
        </p:txBody>
      </p: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8DF48F1A-9A01-4451-B551-6A4AEC4F0E2F}"/>
              </a:ext>
            </a:extLst>
          </p:cNvPr>
          <p:cNvCxnSpPr>
            <a:cxnSpLocks/>
          </p:cNvCxnSpPr>
          <p:nvPr/>
        </p:nvCxnSpPr>
        <p:spPr>
          <a:xfrm flipV="1">
            <a:off x="5230770" y="2879889"/>
            <a:ext cx="0" cy="929654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8DF48F1A-9A01-4451-B551-6A4AEC4F0E2F}"/>
              </a:ext>
            </a:extLst>
          </p:cNvPr>
          <p:cNvCxnSpPr>
            <a:cxnSpLocks/>
          </p:cNvCxnSpPr>
          <p:nvPr/>
        </p:nvCxnSpPr>
        <p:spPr>
          <a:xfrm flipH="1" flipV="1">
            <a:off x="5783424" y="1820110"/>
            <a:ext cx="1" cy="859897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>
            <a:extLst>
              <a:ext uri="{FF2B5EF4-FFF2-40B4-BE49-F238E27FC236}">
                <a16:creationId xmlns:a16="http://schemas.microsoft.com/office/drawing/2014/main" id="{8DF48F1A-9A01-4451-B551-6A4AEC4F0E2F}"/>
              </a:ext>
            </a:extLst>
          </p:cNvPr>
          <p:cNvCxnSpPr>
            <a:cxnSpLocks/>
          </p:cNvCxnSpPr>
          <p:nvPr/>
        </p:nvCxnSpPr>
        <p:spPr>
          <a:xfrm flipV="1">
            <a:off x="5722191" y="1410099"/>
            <a:ext cx="1249956" cy="330714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3" name="圖片 12">
            <a:extLst>
              <a:ext uri="{FF2B5EF4-FFF2-40B4-BE49-F238E27FC236}">
                <a16:creationId xmlns:a16="http://schemas.microsoft.com/office/drawing/2014/main" id="{2693531C-5B3E-45E8-BCBD-4CB510E9F6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9079" y="2644520"/>
            <a:ext cx="663112" cy="369332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2FA78D0-DBBE-4F07-A50C-8095559BCC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8300" y="3943743"/>
            <a:ext cx="408467" cy="108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45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62D7FAD-567A-4AA4-8AAB-5A6ABF0C1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99" y="33337"/>
            <a:ext cx="5579533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7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332DBB-B9AD-4FA6-8EBA-6C2A6070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8515349" y="365126"/>
            <a:ext cx="61383" cy="176741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51A7EC8E-F2B4-4C24-86C2-7C4E5CEB2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0644" y="812689"/>
            <a:ext cx="6877421" cy="5252044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90E5A97-5628-4431-8201-489F031F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48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067"/>
            <a:ext cx="9144937" cy="628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0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圓角矩形 92"/>
          <p:cNvSpPr/>
          <p:nvPr/>
        </p:nvSpPr>
        <p:spPr>
          <a:xfrm>
            <a:off x="89343" y="3771278"/>
            <a:ext cx="8968936" cy="2996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圓角矩形 89"/>
          <p:cNvSpPr/>
          <p:nvPr/>
        </p:nvSpPr>
        <p:spPr>
          <a:xfrm>
            <a:off x="86631" y="647701"/>
            <a:ext cx="8968936" cy="312357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65DF86-EFF3-429D-B0FD-766B92EA2937}"/>
              </a:ext>
            </a:extLst>
          </p:cNvPr>
          <p:cNvSpPr/>
          <p:nvPr/>
        </p:nvSpPr>
        <p:spPr>
          <a:xfrm>
            <a:off x="77557" y="1499886"/>
            <a:ext cx="1568918" cy="887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考生戴口罩、出示准考證並通過熱像儀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9D6CE888-1E30-4B5E-B520-B0FD40402DEE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1646475" y="1943852"/>
            <a:ext cx="600013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F487A9ED-AB09-455C-882E-D774B1B90BAD}"/>
              </a:ext>
            </a:extLst>
          </p:cNvPr>
          <p:cNvSpPr/>
          <p:nvPr/>
        </p:nvSpPr>
        <p:spPr>
          <a:xfrm>
            <a:off x="2246488" y="1499886"/>
            <a:ext cx="1790299" cy="887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國中考生服務隊引導入休息區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AE74FD5-71EF-4AD4-92A5-72311F11FD02}"/>
              </a:ext>
            </a:extLst>
          </p:cNvPr>
          <p:cNvSpPr/>
          <p:nvPr/>
        </p:nvSpPr>
        <p:spPr>
          <a:xfrm>
            <a:off x="2268758" y="3327311"/>
            <a:ext cx="1790299" cy="887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稍事休息後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由護理師復測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F1B51565-E26A-48FD-8C76-CAA3697D4B9B}"/>
              </a:ext>
            </a:extLst>
          </p:cNvPr>
          <p:cNvCxnSpPr>
            <a:cxnSpLocks/>
            <a:stCxn id="6" idx="3"/>
            <a:endCxn id="9" idx="0"/>
          </p:cNvCxnSpPr>
          <p:nvPr/>
        </p:nvCxnSpPr>
        <p:spPr>
          <a:xfrm>
            <a:off x="1646475" y="1943852"/>
            <a:ext cx="1517433" cy="138345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E9237BC-B9E5-497B-9B40-6BBB89B0F97B}"/>
              </a:ext>
            </a:extLst>
          </p:cNvPr>
          <p:cNvSpPr txBox="1"/>
          <p:nvPr/>
        </p:nvSpPr>
        <p:spPr>
          <a:xfrm>
            <a:off x="1522107" y="143612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體溫</a:t>
            </a:r>
            <a:endParaRPr lang="en-US" altLang="zh-TW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正常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60032FE6-2DB0-43F8-BC91-F6ED6D986FD1}"/>
              </a:ext>
            </a:extLst>
          </p:cNvPr>
          <p:cNvSpPr txBox="1"/>
          <p:nvPr/>
        </p:nvSpPr>
        <p:spPr>
          <a:xfrm>
            <a:off x="1512485" y="2527092"/>
            <a:ext cx="91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體溫</a:t>
            </a:r>
            <a:endParaRPr lang="en-US" altLang="zh-TW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過高</a:t>
            </a:r>
            <a:endParaRPr lang="en-US" altLang="zh-TW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額溫超過</a:t>
            </a:r>
            <a:r>
              <a:rPr lang="en-US" altLang="zh-TW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37.5</a:t>
            </a:r>
            <a:r>
              <a:rPr lang="zh-TW" altLang="en-US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度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C954DE9-4F16-40FC-AFA2-272AE3F02AC3}"/>
              </a:ext>
            </a:extLst>
          </p:cNvPr>
          <p:cNvSpPr/>
          <p:nvPr/>
        </p:nvSpPr>
        <p:spPr>
          <a:xfrm>
            <a:off x="5084943" y="2977191"/>
            <a:ext cx="2053802" cy="15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引導考生至第二類預備休息區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發燒專用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，除上廁所和應考外均不得離開。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D3B3F4A-DC58-4E41-AE5B-A25D6881215C}"/>
              </a:ext>
            </a:extLst>
          </p:cNvPr>
          <p:cNvCxnSpPr>
            <a:cxnSpLocks/>
            <a:stCxn id="9" idx="3"/>
            <a:endCxn id="16" idx="1"/>
          </p:cNvCxnSpPr>
          <p:nvPr/>
        </p:nvCxnSpPr>
        <p:spPr>
          <a:xfrm>
            <a:off x="4059057" y="3771277"/>
            <a:ext cx="1025886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62B2DF6-E62B-4F24-86ED-EB51CB4E6028}"/>
              </a:ext>
            </a:extLst>
          </p:cNvPr>
          <p:cNvSpPr txBox="1"/>
          <p:nvPr/>
        </p:nvSpPr>
        <p:spPr>
          <a:xfrm>
            <a:off x="3874170" y="3158966"/>
            <a:ext cx="139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確認發燒</a:t>
            </a:r>
            <a:endParaRPr lang="en-US" altLang="zh-TW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1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耳溫超過</a:t>
            </a:r>
            <a:endParaRPr lang="en-US" altLang="zh-TW" sz="11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en-US" altLang="zh-TW" sz="11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38</a:t>
            </a:r>
            <a:r>
              <a:rPr lang="zh-TW" altLang="en-US" sz="11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度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C54804FF-05FA-4D25-A9A2-1F55DC72BE5D}"/>
              </a:ext>
            </a:extLst>
          </p:cNvPr>
          <p:cNvSpPr/>
          <p:nvPr/>
        </p:nvSpPr>
        <p:spPr>
          <a:xfrm>
            <a:off x="7486648" y="1509161"/>
            <a:ext cx="1568919" cy="8786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自行前往一般試場應試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831059C-7D71-4982-9FEA-C6CEA4E06B46}"/>
              </a:ext>
            </a:extLst>
          </p:cNvPr>
          <p:cNvSpPr/>
          <p:nvPr/>
        </p:nvSpPr>
        <p:spPr>
          <a:xfrm>
            <a:off x="7488449" y="2977191"/>
            <a:ext cx="1568919" cy="1584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由考場事務人員帶至第二類備用試場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發燒專用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應試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含用餐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</a:p>
        </p:txBody>
      </p: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2422149A-DB68-408A-9C88-D7F4EDB53CCF}"/>
              </a:ext>
            </a:extLst>
          </p:cNvPr>
          <p:cNvCxnSpPr>
            <a:cxnSpLocks/>
            <a:stCxn id="7" idx="3"/>
            <a:endCxn id="28" idx="1"/>
          </p:cNvCxnSpPr>
          <p:nvPr/>
        </p:nvCxnSpPr>
        <p:spPr>
          <a:xfrm>
            <a:off x="4036787" y="1943852"/>
            <a:ext cx="3449861" cy="463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946148C7-36E1-4EAC-BF5E-53D0B428EE26}"/>
              </a:ext>
            </a:extLst>
          </p:cNvPr>
          <p:cNvCxnSpPr>
            <a:cxnSpLocks/>
            <a:stCxn id="16" idx="3"/>
            <a:endCxn id="29" idx="1"/>
          </p:cNvCxnSpPr>
          <p:nvPr/>
        </p:nvCxnSpPr>
        <p:spPr>
          <a:xfrm flipV="1">
            <a:off x="7138745" y="3769681"/>
            <a:ext cx="349704" cy="159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0036C67A-042B-4BA5-8ACE-CF5DD285798C}"/>
              </a:ext>
            </a:extLst>
          </p:cNvPr>
          <p:cNvSpPr txBox="1"/>
          <p:nvPr/>
        </p:nvSpPr>
        <p:spPr>
          <a:xfrm>
            <a:off x="0" y="-310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2800" b="1" kern="100" dirty="0"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111</a:t>
            </a:r>
            <a:r>
              <a:rPr lang="zh-TW" altLang="zh-TW" sz="2800" b="1" kern="100" dirty="0"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年國中教育會考</a:t>
            </a:r>
            <a:r>
              <a:rPr lang="zh-TW" altLang="zh-TW" sz="28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六和高中</a:t>
            </a:r>
            <a:r>
              <a:rPr lang="zh-TW" altLang="en-US" sz="2800" b="1" kern="100" dirty="0">
                <a:effectLst/>
                <a:latin typeface="Times New Roman" panose="02020603050405020304" pitchFamily="18" charset="0"/>
                <a:ea typeface="王漢宗超明體繁" panose="02020300000000000000" pitchFamily="18" charset="-120"/>
                <a:cs typeface="Times New Roman" panose="02020603050405020304" pitchFamily="18" charset="0"/>
              </a:rPr>
              <a:t>考場體溫量測站平面配置圖 </a:t>
            </a:r>
            <a:endParaRPr lang="zh-TW" altLang="zh-TW" sz="1200" kern="100" dirty="0">
              <a:effectLst/>
              <a:latin typeface="Times New Roman" panose="02020603050405020304" pitchFamily="18" charset="0"/>
              <a:ea typeface="王漢宗超明體繁" panose="020203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765DF86-EFF3-429D-B0FD-766B92EA2937}"/>
              </a:ext>
            </a:extLst>
          </p:cNvPr>
          <p:cNvSpPr/>
          <p:nvPr/>
        </p:nvSpPr>
        <p:spPr>
          <a:xfrm>
            <a:off x="77557" y="3287364"/>
            <a:ext cx="1568918" cy="880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國中安全維護區</a:t>
            </a: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國中端人員</a:t>
            </a: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2422149A-DB68-408A-9C88-D7F4EDB53CCF}"/>
              </a:ext>
            </a:extLst>
          </p:cNvPr>
          <p:cNvCxnSpPr>
            <a:cxnSpLocks/>
            <a:stCxn id="18" idx="0"/>
            <a:endCxn id="6" idx="2"/>
          </p:cNvCxnSpPr>
          <p:nvPr/>
        </p:nvCxnSpPr>
        <p:spPr>
          <a:xfrm flipV="1">
            <a:off x="862016" y="2387817"/>
            <a:ext cx="0" cy="899547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2422149A-DB68-408A-9C88-D7F4EDB53CCF}"/>
              </a:ext>
            </a:extLst>
          </p:cNvPr>
          <p:cNvCxnSpPr>
            <a:cxnSpLocks/>
          </p:cNvCxnSpPr>
          <p:nvPr/>
        </p:nvCxnSpPr>
        <p:spPr>
          <a:xfrm>
            <a:off x="7278508" y="809625"/>
            <a:ext cx="0" cy="5476875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id="{C54804FF-05FA-4D25-A9A2-1F55DC72BE5D}"/>
              </a:ext>
            </a:extLst>
          </p:cNvPr>
          <p:cNvSpPr/>
          <p:nvPr/>
        </p:nvSpPr>
        <p:spPr>
          <a:xfrm>
            <a:off x="7488448" y="801314"/>
            <a:ext cx="1568919" cy="637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應試時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-----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C54804FF-05FA-4D25-A9A2-1F55DC72BE5D}"/>
              </a:ext>
            </a:extLst>
          </p:cNvPr>
          <p:cNvSpPr/>
          <p:nvPr/>
        </p:nvSpPr>
        <p:spPr>
          <a:xfrm>
            <a:off x="3141638" y="800100"/>
            <a:ext cx="1568919" cy="6370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入校時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-----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446-CB3B-41CF-9BD7-DDA8CA0AEC9E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8765DF86-EFF3-429D-B0FD-766B92EA2937}"/>
              </a:ext>
            </a:extLst>
          </p:cNvPr>
          <p:cNvSpPr/>
          <p:nvPr/>
        </p:nvSpPr>
        <p:spPr>
          <a:xfrm>
            <a:off x="86631" y="5014666"/>
            <a:ext cx="1568918" cy="15881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考生戴口罩、出示快篩陰性證明並通過額溫測量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2422149A-DB68-408A-9C88-D7F4EDB53CCF}"/>
              </a:ext>
            </a:extLst>
          </p:cNvPr>
          <p:cNvCxnSpPr>
            <a:cxnSpLocks/>
            <a:stCxn id="34" idx="0"/>
            <a:endCxn id="18" idx="2"/>
          </p:cNvCxnSpPr>
          <p:nvPr/>
        </p:nvCxnSpPr>
        <p:spPr>
          <a:xfrm flipH="1" flipV="1">
            <a:off x="862016" y="4168280"/>
            <a:ext cx="9074" cy="84638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F1B51565-E26A-48FD-8C76-CAA3697D4B9B}"/>
              </a:ext>
            </a:extLst>
          </p:cNvPr>
          <p:cNvCxnSpPr>
            <a:cxnSpLocks/>
            <a:stCxn id="34" idx="3"/>
            <a:endCxn id="9" idx="2"/>
          </p:cNvCxnSpPr>
          <p:nvPr/>
        </p:nvCxnSpPr>
        <p:spPr>
          <a:xfrm flipV="1">
            <a:off x="1655549" y="4215242"/>
            <a:ext cx="1508359" cy="159351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60032FE6-2DB0-43F8-BC91-F6ED6D986FD1}"/>
              </a:ext>
            </a:extLst>
          </p:cNvPr>
          <p:cNvSpPr txBox="1"/>
          <p:nvPr/>
        </p:nvSpPr>
        <p:spPr>
          <a:xfrm>
            <a:off x="1522553" y="4338413"/>
            <a:ext cx="914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體溫</a:t>
            </a:r>
            <a:endParaRPr lang="en-US" altLang="zh-TW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過高</a:t>
            </a:r>
            <a:endParaRPr lang="en-US" altLang="zh-TW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  <a:p>
            <a:pPr algn="ctr"/>
            <a:r>
              <a:rPr lang="zh-TW" altLang="en-US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額溫超過</a:t>
            </a:r>
            <a:r>
              <a:rPr lang="en-US" altLang="zh-TW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37.5</a:t>
            </a:r>
            <a:r>
              <a:rPr lang="zh-TW" altLang="en-US" sz="1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度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AC954DE9-4F16-40FC-AFA2-272AE3F02AC3}"/>
              </a:ext>
            </a:extLst>
          </p:cNvPr>
          <p:cNvSpPr/>
          <p:nvPr/>
        </p:nvSpPr>
        <p:spPr>
          <a:xfrm>
            <a:off x="5084943" y="5014666"/>
            <a:ext cx="2053802" cy="15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引導考生至第二類預備休息區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居隔專用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，除上廁所和應考外均不得離開。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特明體一標準" panose="02020600000000000000" pitchFamily="18" charset="-120"/>
              <a:ea typeface="王漢宗特明體一標準" panose="02020600000000000000" pitchFamily="18" charset="-120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4831059C-7D71-4982-9FEA-C6CEA4E06B46}"/>
              </a:ext>
            </a:extLst>
          </p:cNvPr>
          <p:cNvSpPr/>
          <p:nvPr/>
        </p:nvSpPr>
        <p:spPr>
          <a:xfrm>
            <a:off x="7486649" y="5014666"/>
            <a:ext cx="1568919" cy="1588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由考場事務人員帶至第二類備用試場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居隔專用</a:t>
            </a:r>
            <a:r>
              <a:rPr lang="en-US" altLang="zh-TW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應試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含用餐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)</a:t>
            </a:r>
          </a:p>
        </p:txBody>
      </p:sp>
      <p:cxnSp>
        <p:nvCxnSpPr>
          <p:cNvPr id="54" name="直線單箭頭接點 53">
            <a:extLst>
              <a:ext uri="{FF2B5EF4-FFF2-40B4-BE49-F238E27FC236}">
                <a16:creationId xmlns:a16="http://schemas.microsoft.com/office/drawing/2014/main" id="{946148C7-36E1-4EAC-BF5E-53D0B428EE26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7138745" y="5808753"/>
            <a:ext cx="347904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9D6CE888-1E30-4B5E-B520-B0FD40402DEE}"/>
              </a:ext>
            </a:extLst>
          </p:cNvPr>
          <p:cNvCxnSpPr>
            <a:cxnSpLocks/>
            <a:stCxn id="34" idx="3"/>
            <a:endCxn id="51" idx="1"/>
          </p:cNvCxnSpPr>
          <p:nvPr/>
        </p:nvCxnSpPr>
        <p:spPr>
          <a:xfrm>
            <a:off x="1655549" y="5808753"/>
            <a:ext cx="3429394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>
            <a:extLst>
              <a:ext uri="{FF2B5EF4-FFF2-40B4-BE49-F238E27FC236}">
                <a16:creationId xmlns:a16="http://schemas.microsoft.com/office/drawing/2014/main" id="{9E9237BC-B9E5-497B-9B40-6BBB89B0F97B}"/>
              </a:ext>
            </a:extLst>
          </p:cNvPr>
          <p:cNvSpPr txBox="1"/>
          <p:nvPr/>
        </p:nvSpPr>
        <p:spPr>
          <a:xfrm>
            <a:off x="2913046" y="550710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體溫正常</a:t>
            </a:r>
          </a:p>
        </p:txBody>
      </p:sp>
      <p:sp>
        <p:nvSpPr>
          <p:cNvPr id="91" name="文字方塊 90"/>
          <p:cNvSpPr txBox="1"/>
          <p:nvPr/>
        </p:nvSpPr>
        <p:spPr>
          <a:xfrm>
            <a:off x="77558" y="2652924"/>
            <a:ext cx="156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spc="3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王漢宗特明體一標準"/>
              </a:rPr>
              <a:t>一般</a:t>
            </a:r>
            <a:r>
              <a:rPr lang="zh-TW" altLang="en-US" b="1" spc="6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王漢宗特明體一標準"/>
              </a:rPr>
              <a:t>通道</a:t>
            </a:r>
          </a:p>
        </p:txBody>
      </p:sp>
      <p:sp>
        <p:nvSpPr>
          <p:cNvPr id="114" name="文字方塊 113"/>
          <p:cNvSpPr txBox="1"/>
          <p:nvPr/>
        </p:nvSpPr>
        <p:spPr>
          <a:xfrm>
            <a:off x="77557" y="4406807"/>
            <a:ext cx="156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spc="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王漢宗特明體一標準"/>
              </a:rPr>
              <a:t>防疫通道</a:t>
            </a:r>
          </a:p>
        </p:txBody>
      </p:sp>
    </p:spTree>
    <p:extLst>
      <p:ext uri="{BB962C8B-B14F-4D97-AF65-F5344CB8AC3E}">
        <p14:creationId xmlns:p14="http://schemas.microsoft.com/office/powerpoint/2010/main" val="3589676829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1057</TotalTime>
  <Words>701</Words>
  <Application>Microsoft Office PowerPoint</Application>
  <PresentationFormat>如螢幕大小 (4:3)</PresentationFormat>
  <Paragraphs>85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8" baseType="lpstr">
      <vt:lpstr>王漢宗特明體一標準</vt:lpstr>
      <vt:lpstr>王漢宗超明體繁</vt:lpstr>
      <vt:lpstr>微軟正黑體</vt:lpstr>
      <vt:lpstr>新細明體</vt:lpstr>
      <vt:lpstr>標楷體</vt:lpstr>
      <vt:lpstr>Arial</vt:lpstr>
      <vt:lpstr>Calibri</vt:lpstr>
      <vt:lpstr>Century Gothic</vt:lpstr>
      <vt:lpstr>Times New Roman</vt:lpstr>
      <vt:lpstr>Wingdings 3</vt:lpstr>
      <vt:lpstr>絲縷</vt:lpstr>
      <vt:lpstr>110學年度會考學生注意事項</vt:lpstr>
      <vt:lpstr>110學年度會考學生注意事項(續)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ChiHsiang Kuo</dc:creator>
  <cp:lastModifiedBy>user</cp:lastModifiedBy>
  <cp:revision>149</cp:revision>
  <cp:lastPrinted>2022-05-13T00:28:52Z</cp:lastPrinted>
  <dcterms:created xsi:type="dcterms:W3CDTF">2020-05-05T08:32:23Z</dcterms:created>
  <dcterms:modified xsi:type="dcterms:W3CDTF">2022-05-13T00:54:52Z</dcterms:modified>
</cp:coreProperties>
</file>