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7.xml" ContentType="application/vnd.openxmlformats-officedocument.presentationml.tags+xml"/>
  <Override PartName="/ppt/notesSlides/notesSlide41.xml" ContentType="application/vnd.openxmlformats-officedocument.presentationml.notesSlide+xml"/>
  <Override PartName="/ppt/tags/tag18.xml" ContentType="application/vnd.openxmlformats-officedocument.presentationml.tags+xml"/>
  <Override PartName="/ppt/notesSlides/notesSlide42.xml" ContentType="application/vnd.openxmlformats-officedocument.presentationml.notesSlide+xml"/>
  <Override PartName="/ppt/tags/tag1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7.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5"/>
  </p:notesMasterIdLst>
  <p:handoutMasterIdLst>
    <p:handoutMasterId r:id="rId116"/>
  </p:handoutMasterIdLst>
  <p:sldIdLst>
    <p:sldId id="726" r:id="rId7"/>
    <p:sldId id="757" r:id="rId8"/>
    <p:sldId id="758" r:id="rId9"/>
    <p:sldId id="1592" r:id="rId10"/>
    <p:sldId id="1572" r:id="rId11"/>
    <p:sldId id="1573" r:id="rId12"/>
    <p:sldId id="1593" r:id="rId13"/>
    <p:sldId id="1599" r:id="rId14"/>
    <p:sldId id="1600" r:id="rId15"/>
    <p:sldId id="1601" r:id="rId16"/>
    <p:sldId id="1602" r:id="rId17"/>
    <p:sldId id="695" r:id="rId18"/>
    <p:sldId id="696" r:id="rId19"/>
    <p:sldId id="697" r:id="rId20"/>
    <p:sldId id="913" r:id="rId21"/>
    <p:sldId id="977" r:id="rId22"/>
    <p:sldId id="978" r:id="rId23"/>
    <p:sldId id="979" r:id="rId24"/>
    <p:sldId id="698" r:id="rId25"/>
    <p:sldId id="699" r:id="rId26"/>
    <p:sldId id="1001" r:id="rId27"/>
    <p:sldId id="1564" r:id="rId28"/>
    <p:sldId id="700" r:id="rId29"/>
    <p:sldId id="701" r:id="rId30"/>
    <p:sldId id="702" r:id="rId31"/>
    <p:sldId id="999" r:id="rId32"/>
    <p:sldId id="1020" r:id="rId33"/>
    <p:sldId id="260" r:id="rId34"/>
    <p:sldId id="257" r:id="rId35"/>
    <p:sldId id="1597" r:id="rId36"/>
    <p:sldId id="1598" r:id="rId37"/>
    <p:sldId id="558" r:id="rId38"/>
    <p:sldId id="560" r:id="rId39"/>
    <p:sldId id="561" r:id="rId40"/>
    <p:sldId id="823" r:id="rId41"/>
    <p:sldId id="824" r:id="rId42"/>
    <p:sldId id="825" r:id="rId43"/>
    <p:sldId id="826" r:id="rId44"/>
    <p:sldId id="827" r:id="rId45"/>
    <p:sldId id="828" r:id="rId46"/>
    <p:sldId id="829" r:id="rId47"/>
    <p:sldId id="830" r:id="rId48"/>
    <p:sldId id="831" r:id="rId49"/>
    <p:sldId id="832" r:id="rId50"/>
    <p:sldId id="833" r:id="rId51"/>
    <p:sldId id="834" r:id="rId52"/>
    <p:sldId id="971" r:id="rId53"/>
    <p:sldId id="980" r:id="rId54"/>
    <p:sldId id="982" r:id="rId55"/>
    <p:sldId id="983" r:id="rId56"/>
    <p:sldId id="985" r:id="rId57"/>
    <p:sldId id="986" r:id="rId58"/>
    <p:sldId id="987" r:id="rId59"/>
    <p:sldId id="988" r:id="rId60"/>
    <p:sldId id="989" r:id="rId61"/>
    <p:sldId id="557" r:id="rId62"/>
    <p:sldId id="593" r:id="rId63"/>
    <p:sldId id="747" r:id="rId64"/>
    <p:sldId id="984" r:id="rId65"/>
    <p:sldId id="730" r:id="rId66"/>
    <p:sldId id="861" r:id="rId67"/>
    <p:sldId id="862" r:id="rId68"/>
    <p:sldId id="863" r:id="rId69"/>
    <p:sldId id="1569" r:id="rId70"/>
    <p:sldId id="731" r:id="rId71"/>
    <p:sldId id="748" r:id="rId72"/>
    <p:sldId id="733" r:id="rId73"/>
    <p:sldId id="734" r:id="rId74"/>
    <p:sldId id="738" r:id="rId75"/>
    <p:sldId id="1594" r:id="rId76"/>
    <p:sldId id="1595" r:id="rId77"/>
    <p:sldId id="1570" r:id="rId78"/>
    <p:sldId id="1571" r:id="rId79"/>
    <p:sldId id="739" r:id="rId80"/>
    <p:sldId id="916" r:id="rId81"/>
    <p:sldId id="917" r:id="rId82"/>
    <p:sldId id="937" r:id="rId83"/>
    <p:sldId id="938" r:id="rId84"/>
    <p:sldId id="941" r:id="rId85"/>
    <p:sldId id="942" r:id="rId86"/>
    <p:sldId id="918" r:id="rId87"/>
    <p:sldId id="920" r:id="rId88"/>
    <p:sldId id="921" r:id="rId89"/>
    <p:sldId id="925" r:id="rId90"/>
    <p:sldId id="927" r:id="rId91"/>
    <p:sldId id="928" r:id="rId92"/>
    <p:sldId id="933" r:id="rId93"/>
    <p:sldId id="935" r:id="rId94"/>
    <p:sldId id="936" r:id="rId95"/>
    <p:sldId id="946" r:id="rId96"/>
    <p:sldId id="1007" r:id="rId97"/>
    <p:sldId id="1006" r:id="rId98"/>
    <p:sldId id="947" r:id="rId99"/>
    <p:sldId id="1009" r:id="rId100"/>
    <p:sldId id="1008" r:id="rId101"/>
    <p:sldId id="954" r:id="rId102"/>
    <p:sldId id="955" r:id="rId103"/>
    <p:sldId id="1566" r:id="rId104"/>
    <p:sldId id="1565" r:id="rId105"/>
    <p:sldId id="1578" r:id="rId106"/>
    <p:sldId id="1596" r:id="rId107"/>
    <p:sldId id="503" r:id="rId108"/>
    <p:sldId id="990" r:id="rId109"/>
    <p:sldId id="991" r:id="rId110"/>
    <p:sldId id="993" r:id="rId111"/>
    <p:sldId id="994" r:id="rId112"/>
    <p:sldId id="996" r:id="rId113"/>
    <p:sldId id="975" r:id="rId114"/>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3" autoAdjust="0"/>
    <p:restoredTop sz="94660"/>
  </p:normalViewPr>
  <p:slideViewPr>
    <p:cSldViewPr>
      <p:cViewPr varScale="1">
        <p:scale>
          <a:sx n="80" d="100"/>
          <a:sy n="80" d="100"/>
        </p:scale>
        <p:origin x="542" y="53"/>
      </p:cViewPr>
      <p:guideLst>
        <p:guide orient="horz"/>
        <p:guide pos="7679"/>
      </p:guideLst>
    </p:cSldViewPr>
  </p:slideViewPr>
  <p:notesTextViewPr>
    <p:cViewPr>
      <p:scale>
        <a:sx n="100" d="100"/>
        <a:sy n="100" d="100"/>
      </p:scale>
      <p:origin x="0" y="0"/>
    </p:cViewPr>
  </p:notesTextViewPr>
  <p:sorterViewPr>
    <p:cViewPr varScale="1">
      <p:scale>
        <a:sx n="100" d="100"/>
        <a:sy n="100" d="100"/>
      </p:scale>
      <p:origin x="0" y="-6043"/>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presProps" Target="presProps.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viewProps" Target="view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notesMaster" Target="notesMasters/notes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115</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endParaRPr lang="en-US" altLang="zh-TW" sz="2800" dirty="0">
            <a:latin typeface="標楷體" pitchFamily="65" charset="-120"/>
            <a:ea typeface="標楷體" pitchFamily="65" charset="-120"/>
          </a:endParaRPr>
        </a:p>
        <a:p>
          <a:r>
            <a:rPr lang="en-US" altLang="zh-TW" sz="2800" dirty="0">
              <a:solidFill>
                <a:srgbClr val="FF0000"/>
              </a:solidFill>
              <a:latin typeface="標楷體" pitchFamily="65" charset="-120"/>
              <a:ea typeface="標楷體" pitchFamily="65" charset="-120"/>
            </a:rPr>
            <a:t>60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-67</a:t>
          </a:r>
          <a:r>
            <a:rPr lang="zh-TW" altLang="en-US" sz="2800" dirty="0">
              <a:latin typeface="標楷體" pitchFamily="65" charset="-120"/>
              <a:ea typeface="標楷體" pitchFamily="65" charset="-120"/>
            </a:rPr>
            <a:t>科</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2015</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solidFill>
                <a:srgbClr val="FF0000"/>
              </a:solidFill>
              <a:latin typeface="標楷體" pitchFamily="65" charset="-120"/>
              <a:ea typeface="標楷體" pitchFamily="65" charset="-120"/>
            </a:rPr>
            <a:t>60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-67</a:t>
          </a:r>
          <a:r>
            <a:rPr lang="zh-TW" altLang="en-US" sz="2800" kern="1200" dirty="0">
              <a:latin typeface="標楷體" pitchFamily="65" charset="-120"/>
              <a:ea typeface="標楷體" pitchFamily="65" charset="-120"/>
            </a:rPr>
            <a:t>科</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2015</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115</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2026/04/20</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4/20/2026</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12</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17</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18</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22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23</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24</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24</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25</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53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55</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66</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75</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92</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93</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94</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95</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15.30%~15.81%  3062</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3165</a:t>
            </a:r>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96</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強調作文少一分</a:t>
            </a:r>
            <a:endParaRPr lang="en-US" altLang="zh-TW" sz="1200" dirty="0">
              <a:latin typeface="標楷體" pitchFamily="65" charset="-120"/>
              <a:ea typeface="標楷體" pitchFamily="65" charset="-120"/>
            </a:endParaRPr>
          </a:p>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24.44%~24.93%  4891</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4990</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97</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42.54%~43.03%  8516~8615</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38.83﹪~39.34﹪  7945</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8050</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10740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798550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106</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107</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4/20/2026</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4/20/2026</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4/20/2026</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4/20/2026</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4/20/2026</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4/20/2026</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4/20/2026</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4/20/2026</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4/20/2026</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4/20/2026</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2026/04/20</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2026/04/20</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2026/04/20</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2026/04/20</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2026/04/20</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2026/04/20</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2026/04/20</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2026/04/20</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2026/04/20</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2026/04/20</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2026/04/20</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2026/04/20</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2026/04/20</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2026/04/20</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4/20/2026</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2026/4/20</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2026/4/20</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2026/4/20</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2026/4/20</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2026/4/20</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2026/4/20</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4/20/2026</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2026/04/20</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2026/04/20</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4/20/2026</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2026/4/20</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image" Target="../media/image21.png"/><Relationship Id="rId7" Type="http://schemas.openxmlformats.org/officeDocument/2006/relationships/slide" Target="slide3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23.xml"/><Relationship Id="rId5" Type="http://schemas.openxmlformats.org/officeDocument/2006/relationships/slide" Target="slide12.xml"/><Relationship Id="rId10" Type="http://schemas.openxmlformats.org/officeDocument/2006/relationships/slide" Target="slide103.xml"/><Relationship Id="rId4" Type="http://schemas.openxmlformats.org/officeDocument/2006/relationships/slide" Target="slide3.xml"/><Relationship Id="rId9" Type="http://schemas.openxmlformats.org/officeDocument/2006/relationships/slide" Target="slide48.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9.png"/><Relationship Id="rId9" Type="http://schemas.microsoft.com/office/2007/relationships/diagramDrawing" Target="../diagrams/drawing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hyperlink" Target="https://www.lysh.tyc.edu.tw/" TargetMode="Externa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jp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8.jpeg"/><Relationship Id="rId1" Type="http://schemas.openxmlformats.org/officeDocument/2006/relationships/slideLayout" Target="../slideLayouts/slideLayout25.xml"/><Relationship Id="rId4" Type="http://schemas.openxmlformats.org/officeDocument/2006/relationships/image" Target="../media/image39.jpeg"/></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9.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3.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0.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9.png"/></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9.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0.jpe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62.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6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48.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47.jpeg"/><Relationship Id="rId4" Type="http://schemas.openxmlformats.org/officeDocument/2006/relationships/image" Target="../media/image49.jpe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51.jpeg"/><Relationship Id="rId4" Type="http://schemas.openxmlformats.org/officeDocument/2006/relationships/image" Target="../media/image50.jpe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52.jpeg"/></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8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8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8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8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8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9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70.jpeg"/></Relationships>
</file>

<file path=ppt/slides/_rels/slide9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9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5.jpeg"/></Relationships>
</file>

<file path=ppt/slides/_rels/slide9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81.pn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82.png"/></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83.png"/></Relationships>
</file>

<file path=ppt/slides/_rels/slide10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4.jpeg"/></Relationships>
</file>

<file path=ppt/slides/_rels/slide10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6.jpeg"/><Relationship Id="rId1" Type="http://schemas.openxmlformats.org/officeDocument/2006/relationships/slideLayout" Target="../slideLayouts/slideLayout25.xml"/><Relationship Id="rId4" Type="http://schemas.openxmlformats.org/officeDocument/2006/relationships/image" Target="../media/image87.jpeg"/></Relationships>
</file>

<file path=ppt/slides/_rels/slide104.xml.rels><?xml version="1.0" encoding="UTF-8" standalone="yes"?>
<Relationships xmlns="http://schemas.openxmlformats.org/package/2006/relationships"><Relationship Id="rId3" Type="http://schemas.openxmlformats.org/officeDocument/2006/relationships/image" Target="../media/image88.gif"/><Relationship Id="rId2" Type="http://schemas.openxmlformats.org/officeDocument/2006/relationships/notesSlide" Target="../notesSlides/notesSlide45.xml"/><Relationship Id="rId1" Type="http://schemas.openxmlformats.org/officeDocument/2006/relationships/slideLayout" Target="../slideLayouts/slideLayout35.xml"/><Relationship Id="rId6" Type="http://schemas.openxmlformats.org/officeDocument/2006/relationships/image" Target="../media/image29.png"/><Relationship Id="rId5" Type="http://schemas.openxmlformats.org/officeDocument/2006/relationships/image" Target="../media/image90.png"/><Relationship Id="rId4" Type="http://schemas.openxmlformats.org/officeDocument/2006/relationships/image" Target="../media/image89.png"/></Relationships>
</file>

<file path=ppt/slides/_rels/slide105.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diagramLayout" Target="../diagrams/layout16.xml"/><Relationship Id="rId7" Type="http://schemas.openxmlformats.org/officeDocument/2006/relationships/image" Target="../media/image91.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29.png"/><Relationship Id="rId5" Type="http://schemas.openxmlformats.org/officeDocument/2006/relationships/diagramColors" Target="../diagrams/colors16.xml"/><Relationship Id="rId10" Type="http://schemas.openxmlformats.org/officeDocument/2006/relationships/image" Target="../media/image94.png"/><Relationship Id="rId4" Type="http://schemas.openxmlformats.org/officeDocument/2006/relationships/diagramQuickStyle" Target="../diagrams/quickStyle16.xml"/><Relationship Id="rId9" Type="http://schemas.openxmlformats.org/officeDocument/2006/relationships/image" Target="../media/image93.png"/></Relationships>
</file>

<file path=ppt/slides/_rels/slide10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5.jpeg"/><Relationship Id="rId7" Type="http://schemas.openxmlformats.org/officeDocument/2006/relationships/diagramColors" Target="../diagrams/colors17.xml"/><Relationship Id="rId2" Type="http://schemas.openxmlformats.org/officeDocument/2006/relationships/notesSlide" Target="../notesSlides/notesSlide46.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29.png"/></Relationships>
</file>

<file path=ppt/slides/_rels/slide10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57.xml"/></Relationships>
</file>

<file path=ppt/slides/_rels/slide10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46.xml"/><Relationship Id="rId1" Type="http://schemas.openxmlformats.org/officeDocument/2006/relationships/tags" Target="../tags/tag20.xml"/><Relationship Id="rId4" Type="http://schemas.openxmlformats.org/officeDocument/2006/relationships/image" Target="../media/image9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 y="0"/>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911424" y="1819460"/>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宣講講師：永平工商教務主任薛美惠</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rPr>
              <a:t>4</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25</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407368" y="238336"/>
            <a:ext cx="11593288" cy="1571452"/>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zh-TW" altLang="en-US"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看見天賦，看見需要：</a:t>
            </a:r>
            <a:endParaRPr kumimoji="0" lang="en-US" altLang="zh-TW"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a:p>
            <a:pPr algn="ctr" eaLnBrk="1" hangingPunct="1">
              <a:spcBef>
                <a:spcPct val="0"/>
              </a:spcBef>
              <a:buFontTx/>
              <a:buNone/>
              <a:defRPr/>
            </a:pPr>
            <a:r>
              <a:rPr kumimoji="0" lang="en-US" altLang="zh-TW"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115</a:t>
            </a:r>
            <a:r>
              <a:rPr kumimoji="0" lang="zh-TW" altLang="en-US"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年桃連區適性入學策略與生涯規劃實務</a:t>
            </a:r>
            <a:endPar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115</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18</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19</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14</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在中央大學舉辦。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236124867"/>
              </p:ext>
            </p:extLst>
          </p:nvPr>
        </p:nvGraphicFramePr>
        <p:xfrm>
          <a:off x="695400" y="1700808"/>
          <a:ext cx="11017224" cy="4617513"/>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1749272120"/>
                    </a:ext>
                  </a:extLst>
                </a:gridCol>
                <a:gridCol w="1224136">
                  <a:extLst>
                    <a:ext uri="{9D8B030D-6E8A-4147-A177-3AD203B41FA5}">
                      <a16:colId xmlns:a16="http://schemas.microsoft.com/office/drawing/2014/main" val="451645924"/>
                    </a:ext>
                  </a:extLst>
                </a:gridCol>
                <a:gridCol w="1224136">
                  <a:extLst>
                    <a:ext uri="{9D8B030D-6E8A-4147-A177-3AD203B41FA5}">
                      <a16:colId xmlns:a16="http://schemas.microsoft.com/office/drawing/2014/main" val="3525393087"/>
                    </a:ext>
                  </a:extLst>
                </a:gridCol>
                <a:gridCol w="1224136">
                  <a:extLst>
                    <a:ext uri="{9D8B030D-6E8A-4147-A177-3AD203B41FA5}">
                      <a16:colId xmlns:a16="http://schemas.microsoft.com/office/drawing/2014/main" val="2460405694"/>
                    </a:ext>
                  </a:extLst>
                </a:gridCol>
                <a:gridCol w="1224136">
                  <a:extLst>
                    <a:ext uri="{9D8B030D-6E8A-4147-A177-3AD203B41FA5}">
                      <a16:colId xmlns:a16="http://schemas.microsoft.com/office/drawing/2014/main" val="2216049106"/>
                    </a:ext>
                  </a:extLst>
                </a:gridCol>
                <a:gridCol w="1224136">
                  <a:extLst>
                    <a:ext uri="{9D8B030D-6E8A-4147-A177-3AD203B41FA5}">
                      <a16:colId xmlns:a16="http://schemas.microsoft.com/office/drawing/2014/main" val="4155473971"/>
                    </a:ext>
                  </a:extLst>
                </a:gridCol>
                <a:gridCol w="1224136">
                  <a:extLst>
                    <a:ext uri="{9D8B030D-6E8A-4147-A177-3AD203B41FA5}">
                      <a16:colId xmlns:a16="http://schemas.microsoft.com/office/drawing/2014/main" val="1941224194"/>
                    </a:ext>
                  </a:extLst>
                </a:gridCol>
                <a:gridCol w="1224136">
                  <a:extLst>
                    <a:ext uri="{9D8B030D-6E8A-4147-A177-3AD203B41FA5}">
                      <a16:colId xmlns:a16="http://schemas.microsoft.com/office/drawing/2014/main" val="482262621"/>
                    </a:ext>
                  </a:extLst>
                </a:gridCol>
                <a:gridCol w="1224136">
                  <a:extLst>
                    <a:ext uri="{9D8B030D-6E8A-4147-A177-3AD203B41FA5}">
                      <a16:colId xmlns:a16="http://schemas.microsoft.com/office/drawing/2014/main" val="3606009225"/>
                    </a:ext>
                  </a:extLst>
                </a:gridCol>
              </a:tblGrid>
              <a:tr h="1539171">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115</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539171">
                <a:tc>
                  <a:txBody>
                    <a:bodyPr/>
                    <a:lstStyle/>
                    <a:p>
                      <a:pPr algn="ctr"/>
                      <a:r>
                        <a:rPr lang="zh-TW" altLang="en-US" sz="2400" b="1" dirty="0">
                          <a:latin typeface="+mj-ea"/>
                          <a:ea typeface="+mj-ea"/>
                        </a:rPr>
                        <a:t>落榜的人數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tc>
                  <a:txBody>
                    <a:bodyPr/>
                    <a:lstStyle/>
                    <a:p>
                      <a:pPr algn="ctr"/>
                      <a:r>
                        <a:rPr lang="en-US" altLang="zh-TW" sz="2400" dirty="0">
                          <a:latin typeface="+mj-ea"/>
                          <a:ea typeface="+mj-ea"/>
                        </a:rPr>
                        <a:t>3869</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539171">
                <a:tc>
                  <a:txBody>
                    <a:bodyPr/>
                    <a:lstStyle/>
                    <a:p>
                      <a:pPr algn="ctr"/>
                      <a:r>
                        <a:rPr lang="zh-TW" altLang="en-US" sz="2400" b="1" dirty="0">
                          <a:latin typeface="+mj-ea"/>
                          <a:ea typeface="+mj-ea"/>
                        </a:rPr>
                        <a:t>平均志願數</a:t>
                      </a: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18</a:t>
                      </a:r>
                      <a:endParaRPr lang="zh-TW" altLang="en-US" sz="2400" dirty="0">
                        <a:latin typeface="+mj-ea"/>
                        <a:ea typeface="+mj-ea"/>
                      </a:endParaRPr>
                    </a:p>
                  </a:txBody>
                  <a:tcPr anchor="ctr"/>
                </a:tc>
                <a:tc>
                  <a:txBody>
                    <a:bodyPr/>
                    <a:lstStyle/>
                    <a:p>
                      <a:pPr algn="ctr"/>
                      <a:r>
                        <a:rPr lang="en-US" altLang="zh-TW" sz="2400" dirty="0">
                          <a:latin typeface="+mj-ea"/>
                          <a:ea typeface="+mj-ea"/>
                        </a:rPr>
                        <a:t>16</a:t>
                      </a:r>
                      <a:endParaRPr lang="zh-TW" altLang="en-US" sz="2400" dirty="0">
                        <a:latin typeface="+mj-ea"/>
                        <a:ea typeface="+mj-ea"/>
                      </a:endParaRPr>
                    </a:p>
                  </a:txBody>
                  <a:tcPr anchor="ctr"/>
                </a:tc>
                <a:tc>
                  <a:txBody>
                    <a:bodyPr/>
                    <a:lstStyle/>
                    <a:p>
                      <a:pPr algn="ctr"/>
                      <a:r>
                        <a:rPr lang="en-US" altLang="zh-TW" sz="2400" dirty="0">
                          <a:latin typeface="+mj-ea"/>
                          <a:ea typeface="+mj-ea"/>
                        </a:rPr>
                        <a:t>15</a:t>
                      </a:r>
                      <a:endParaRPr lang="zh-TW" altLang="en-US" sz="2400" dirty="0">
                        <a:latin typeface="+mj-ea"/>
                        <a:ea typeface="+mj-ea"/>
                      </a:endParaRPr>
                    </a:p>
                  </a:txBody>
                  <a:tcPr anchor="ctr"/>
                </a:tc>
                <a:extLst>
                  <a:ext uri="{0D108BD9-81ED-4DB2-BD59-A6C34878D82A}">
                    <a16:rowId xmlns:a16="http://schemas.microsoft.com/office/drawing/2014/main" val="730787511"/>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3287688" y="170347"/>
            <a:ext cx="619268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近八年試模擬測驗的數據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5468391E-E5C4-4F79-854E-16741A563BEB}"/>
              </a:ext>
            </a:extLst>
          </p:cNvPr>
          <p:cNvPicPr>
            <a:picLocks noChangeAspect="1"/>
          </p:cNvPicPr>
          <p:nvPr/>
        </p:nvPicPr>
        <p:blipFill>
          <a:blip r:embed="rId3"/>
          <a:stretch>
            <a:fillRect/>
          </a:stretch>
        </p:blipFill>
        <p:spPr>
          <a:xfrm>
            <a:off x="19925" y="2946754"/>
            <a:ext cx="12198678" cy="3592159"/>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908" y="3585365"/>
            <a:ext cx="12163109" cy="848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9912424" y="3858261"/>
            <a:ext cx="936104"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5" name="圖片 4">
            <a:extLst>
              <a:ext uri="{FF2B5EF4-FFF2-40B4-BE49-F238E27FC236}">
                <a16:creationId xmlns:a16="http://schemas.microsoft.com/office/drawing/2014/main" id="{7E77F185-0B58-4EAF-AF06-A903ECCD807E}"/>
              </a:ext>
            </a:extLst>
          </p:cNvPr>
          <p:cNvPicPr>
            <a:picLocks noChangeAspect="1"/>
          </p:cNvPicPr>
          <p:nvPr/>
        </p:nvPicPr>
        <p:blipFill>
          <a:blip r:embed="rId6"/>
          <a:stretch>
            <a:fillRect/>
          </a:stretch>
        </p:blipFill>
        <p:spPr>
          <a:xfrm>
            <a:off x="0" y="1464744"/>
            <a:ext cx="12198678" cy="1268990"/>
          </a:xfrm>
          <a:prstGeom prst="rect">
            <a:avLst/>
          </a:prstGeom>
        </p:spPr>
      </p:pic>
      <p:sp>
        <p:nvSpPr>
          <p:cNvPr id="9" name="矩形 8">
            <a:extLst>
              <a:ext uri="{FF2B5EF4-FFF2-40B4-BE49-F238E27FC236}">
                <a16:creationId xmlns:a16="http://schemas.microsoft.com/office/drawing/2014/main" id="{A9CD9875-A452-4DE4-956A-5E0117FA83A0}"/>
              </a:ext>
            </a:extLst>
          </p:cNvPr>
          <p:cNvSpPr/>
          <p:nvPr/>
        </p:nvSpPr>
        <p:spPr>
          <a:xfrm>
            <a:off x="839416" y="4800222"/>
            <a:ext cx="8424937" cy="5760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84594584-61EF-4E1B-9B01-89F1C28CDC86}"/>
              </a:ext>
            </a:extLst>
          </p:cNvPr>
          <p:cNvPicPr>
            <a:picLocks noChangeAspect="1"/>
          </p:cNvPicPr>
          <p:nvPr/>
        </p:nvPicPr>
        <p:blipFill>
          <a:blip r:embed="rId3"/>
          <a:stretch>
            <a:fillRect/>
          </a:stretch>
        </p:blipFill>
        <p:spPr>
          <a:xfrm>
            <a:off x="383704" y="1275996"/>
            <a:ext cx="11424592" cy="558200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6096000" y="1628801"/>
            <a:ext cx="1728193"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E310F442-AA9E-487F-A530-CDF0E1F8B1FD}"/>
              </a:ext>
            </a:extLst>
          </p:cNvPr>
          <p:cNvSpPr/>
          <p:nvPr/>
        </p:nvSpPr>
        <p:spPr>
          <a:xfrm>
            <a:off x="4799856" y="3861048"/>
            <a:ext cx="4608512"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1E99C21-4F41-48CB-9AFA-3D589E8F7980}"/>
              </a:ext>
            </a:extLst>
          </p:cNvPr>
          <p:cNvPicPr>
            <a:picLocks noChangeAspect="1"/>
          </p:cNvPicPr>
          <p:nvPr/>
        </p:nvPicPr>
        <p:blipFill>
          <a:blip r:embed="rId3"/>
          <a:stretch>
            <a:fillRect/>
          </a:stretch>
        </p:blipFill>
        <p:spPr>
          <a:xfrm>
            <a:off x="119336" y="1772816"/>
            <a:ext cx="12025336" cy="4856666"/>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5375920" y="1617060"/>
            <a:ext cx="5112568" cy="6598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802740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F835BAF-99A9-470F-A0D5-9409339DB825}"/>
              </a:ext>
            </a:extLst>
          </p:cNvPr>
          <p:cNvSpPr>
            <a:spLocks noGrp="1"/>
          </p:cNvSpPr>
          <p:nvPr>
            <p:ph type="title"/>
          </p:nvPr>
        </p:nvSpPr>
        <p:spPr/>
        <p:txBody>
          <a:bodyPr/>
          <a:lstStyle/>
          <a:p>
            <a:r>
              <a:rPr lang="en-US" altLang="zh-TW" sz="6600" dirty="0">
                <a:latin typeface="標楷體" panose="03000509000000000000" pitchFamily="65" charset="-120"/>
                <a:ea typeface="標楷體" panose="03000509000000000000" pitchFamily="65" charset="-120"/>
              </a:rPr>
              <a:t>12</a:t>
            </a:r>
            <a:r>
              <a:rPr lang="zh-TW" altLang="en-US" sz="6600" dirty="0">
                <a:latin typeface="標楷體" panose="03000509000000000000" pitchFamily="65" charset="-120"/>
                <a:ea typeface="標楷體" panose="03000509000000000000" pitchFamily="65" charset="-120"/>
              </a:rPr>
              <a:t>年國民教育</a:t>
            </a:r>
          </a:p>
        </p:txBody>
      </p:sp>
      <p:sp>
        <p:nvSpPr>
          <p:cNvPr id="4" name="內容版面配置區 3">
            <a:extLst>
              <a:ext uri="{FF2B5EF4-FFF2-40B4-BE49-F238E27FC236}">
                <a16:creationId xmlns:a16="http://schemas.microsoft.com/office/drawing/2014/main" id="{F8F2752F-9E4C-48F5-BB5C-BC29A5544F13}"/>
              </a:ext>
            </a:extLst>
          </p:cNvPr>
          <p:cNvSpPr>
            <a:spLocks noGrp="1"/>
          </p:cNvSpPr>
          <p:nvPr>
            <p:ph idx="1"/>
          </p:nvPr>
        </p:nvSpPr>
        <p:spPr/>
        <p:txBody>
          <a:bodyPr/>
          <a:lstStyle/>
          <a:p>
            <a:r>
              <a:rPr lang="zh-TW" altLang="en-US" sz="5000" dirty="0">
                <a:latin typeface="標楷體" panose="03000509000000000000" pitchFamily="65" charset="-120"/>
                <a:ea typeface="標楷體" panose="03000509000000000000" pitchFamily="65" charset="-120"/>
              </a:rPr>
              <a:t>不是義務教育，可以不讀。</a:t>
            </a:r>
            <a:endParaRPr lang="en-US" altLang="zh-TW" sz="5000" dirty="0">
              <a:latin typeface="標楷體" panose="03000509000000000000" pitchFamily="65" charset="-120"/>
              <a:ea typeface="標楷體" panose="03000509000000000000" pitchFamily="65" charset="-120"/>
            </a:endParaRPr>
          </a:p>
          <a:p>
            <a:r>
              <a:rPr lang="zh-TW" altLang="en-US" sz="5000" dirty="0">
                <a:latin typeface="標楷體" panose="03000509000000000000" pitchFamily="65" charset="-120"/>
                <a:ea typeface="標楷體" panose="03000509000000000000" pitchFamily="65" charset="-120"/>
              </a:rPr>
              <a:t>有補助學費或加補助雜費</a:t>
            </a:r>
            <a:r>
              <a:rPr lang="en-US" altLang="zh-TW" sz="5000" dirty="0">
                <a:latin typeface="標楷體" panose="03000509000000000000" pitchFamily="65" charset="-120"/>
                <a:ea typeface="標楷體" panose="03000509000000000000" pitchFamily="65" charset="-120"/>
              </a:rPr>
              <a:t>(</a:t>
            </a:r>
            <a:r>
              <a:rPr lang="zh-TW" altLang="en-US" sz="5000" dirty="0">
                <a:latin typeface="標楷體" panose="03000509000000000000" pitchFamily="65" charset="-120"/>
                <a:ea typeface="標楷體" panose="03000509000000000000" pitchFamily="65" charset="-120"/>
              </a:rPr>
              <a:t>實用技能班</a:t>
            </a:r>
            <a:r>
              <a:rPr lang="en-US" altLang="zh-TW" sz="5000" dirty="0">
                <a:latin typeface="標楷體" panose="03000509000000000000" pitchFamily="65" charset="-120"/>
                <a:ea typeface="標楷體" panose="03000509000000000000" pitchFamily="65" charset="-120"/>
              </a:rPr>
              <a:t>/</a:t>
            </a:r>
            <a:r>
              <a:rPr lang="zh-TW" altLang="en-US" sz="5000" dirty="0">
                <a:latin typeface="標楷體" panose="03000509000000000000" pitchFamily="65" charset="-120"/>
                <a:ea typeface="標楷體" panose="03000509000000000000" pitchFamily="65" charset="-120"/>
              </a:rPr>
              <a:t>建教班</a:t>
            </a:r>
            <a:r>
              <a:rPr lang="en-US" altLang="zh-TW" sz="5000" dirty="0">
                <a:latin typeface="標楷體" panose="03000509000000000000" pitchFamily="65" charset="-120"/>
                <a:ea typeface="標楷體" panose="03000509000000000000" pitchFamily="65" charset="-120"/>
              </a:rPr>
              <a:t>)</a:t>
            </a:r>
          </a:p>
          <a:p>
            <a:r>
              <a:rPr lang="zh-TW" altLang="en-US" sz="5000" dirty="0">
                <a:latin typeface="標楷體" panose="03000509000000000000" pitchFamily="65" charset="-120"/>
                <a:ea typeface="標楷體" panose="03000509000000000000" pitchFamily="65" charset="-120"/>
              </a:rPr>
              <a:t>還有其它費用要繳</a:t>
            </a:r>
            <a:endParaRPr lang="en-US" altLang="zh-TW" sz="5000" dirty="0">
              <a:latin typeface="標楷體" panose="03000509000000000000" pitchFamily="65" charset="-120"/>
              <a:ea typeface="標楷體" panose="03000509000000000000" pitchFamily="65" charset="-120"/>
            </a:endParaRPr>
          </a:p>
          <a:p>
            <a:endParaRPr lang="zh-TW" altLang="en-US" dirty="0"/>
          </a:p>
        </p:txBody>
      </p:sp>
      <p:sp>
        <p:nvSpPr>
          <p:cNvPr id="2" name="投影片編號版面配置區 1">
            <a:extLst>
              <a:ext uri="{FF2B5EF4-FFF2-40B4-BE49-F238E27FC236}">
                <a16:creationId xmlns:a16="http://schemas.microsoft.com/office/drawing/2014/main" id="{30CA039F-0C21-4A25-AB47-F63BF083C53A}"/>
              </a:ext>
            </a:extLst>
          </p:cNvPr>
          <p:cNvSpPr>
            <a:spLocks noGrp="1"/>
          </p:cNvSpPr>
          <p:nvPr>
            <p:ph type="sldNum" sz="quarter" idx="12"/>
          </p:nvPr>
        </p:nvSpPr>
        <p:spPr/>
        <p:txBody>
          <a:bodyPr/>
          <a:lstStyle/>
          <a:p>
            <a:pPr>
              <a:defRPr/>
            </a:pPr>
            <a:fld id="{328FECE7-E115-47AB-91E4-01847FC9A854}" type="slidenum">
              <a:rPr lang="en-US" altLang="zh-TW" smtClean="0"/>
              <a:pPr>
                <a:defRPr/>
              </a:pPr>
              <a:t>8</a:t>
            </a:fld>
            <a:endParaRPr lang="en-US" altLang="zh-TW"/>
          </a:p>
        </p:txBody>
      </p:sp>
    </p:spTree>
    <p:extLst>
      <p:ext uri="{BB962C8B-B14F-4D97-AF65-F5344CB8AC3E}">
        <p14:creationId xmlns:p14="http://schemas.microsoft.com/office/powerpoint/2010/main" val="78359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CA3A48-EB98-4614-ABF5-199EA612F058}"/>
              </a:ext>
            </a:extLst>
          </p:cNvPr>
          <p:cNvSpPr>
            <a:spLocks noGrp="1"/>
          </p:cNvSpPr>
          <p:nvPr>
            <p:ph type="title"/>
          </p:nvPr>
        </p:nvSpPr>
        <p:spPr/>
        <p:txBody>
          <a:bodyPr/>
          <a:lstStyle/>
          <a:p>
            <a:r>
              <a:rPr lang="zh-TW" altLang="en-US" sz="6600" dirty="0">
                <a:latin typeface="標楷體" panose="03000509000000000000" pitchFamily="65" charset="-120"/>
                <a:ea typeface="標楷體" panose="03000509000000000000" pitchFamily="65" charset="-120"/>
              </a:rPr>
              <a:t>高中職</a:t>
            </a:r>
          </a:p>
        </p:txBody>
      </p:sp>
      <p:sp>
        <p:nvSpPr>
          <p:cNvPr id="3" name="內容版面配置區 2">
            <a:extLst>
              <a:ext uri="{FF2B5EF4-FFF2-40B4-BE49-F238E27FC236}">
                <a16:creationId xmlns:a16="http://schemas.microsoft.com/office/drawing/2014/main" id="{C352AEB5-9BC3-44FA-9453-0BC174817CBB}"/>
              </a:ext>
            </a:extLst>
          </p:cNvPr>
          <p:cNvSpPr>
            <a:spLocks noGrp="1"/>
          </p:cNvSpPr>
          <p:nvPr>
            <p:ph idx="1"/>
          </p:nvPr>
        </p:nvSpPr>
        <p:spPr/>
        <p:txBody>
          <a:bodyPr/>
          <a:lstStyle/>
          <a:p>
            <a:r>
              <a:rPr lang="zh-TW" altLang="en-US" sz="5000" dirty="0">
                <a:latin typeface="標楷體" panose="03000509000000000000" pitchFamily="65" charset="-120"/>
                <a:ea typeface="標楷體" panose="03000509000000000000" pitchFamily="65" charset="-120"/>
              </a:rPr>
              <a:t>普通高中</a:t>
            </a:r>
            <a:r>
              <a:rPr lang="en-US" altLang="zh-TW" sz="5000" dirty="0">
                <a:latin typeface="標楷體" panose="03000509000000000000" pitchFamily="65" charset="-120"/>
                <a:ea typeface="標楷體" panose="03000509000000000000" pitchFamily="65" charset="-120"/>
              </a:rPr>
              <a:t>(</a:t>
            </a:r>
            <a:r>
              <a:rPr lang="zh-TW" altLang="en-US" sz="5000" dirty="0">
                <a:latin typeface="標楷體" panose="03000509000000000000" pitchFamily="65" charset="-120"/>
                <a:ea typeface="標楷體" panose="03000509000000000000" pitchFamily="65" charset="-120"/>
              </a:rPr>
              <a:t>高中</a:t>
            </a:r>
            <a:r>
              <a:rPr lang="en-US" altLang="zh-TW" sz="5000" dirty="0">
                <a:latin typeface="標楷體" panose="03000509000000000000" pitchFamily="65" charset="-120"/>
                <a:ea typeface="標楷體" panose="03000509000000000000" pitchFamily="65" charset="-120"/>
              </a:rPr>
              <a:t>)</a:t>
            </a:r>
          </a:p>
          <a:p>
            <a:r>
              <a:rPr lang="zh-TW" altLang="en-US" sz="5000" dirty="0">
                <a:latin typeface="標楷體" panose="03000509000000000000" pitchFamily="65" charset="-120"/>
                <a:ea typeface="標楷體" panose="03000509000000000000" pitchFamily="65" charset="-120"/>
              </a:rPr>
              <a:t>技術型高中</a:t>
            </a:r>
            <a:r>
              <a:rPr lang="en-US" altLang="zh-TW" sz="5000" dirty="0">
                <a:latin typeface="標楷體" panose="03000509000000000000" pitchFamily="65" charset="-120"/>
                <a:ea typeface="標楷體" panose="03000509000000000000" pitchFamily="65" charset="-120"/>
              </a:rPr>
              <a:t>(</a:t>
            </a:r>
            <a:r>
              <a:rPr lang="zh-TW" altLang="en-US" sz="5000" dirty="0">
                <a:latin typeface="標楷體" panose="03000509000000000000" pitchFamily="65" charset="-120"/>
                <a:ea typeface="標楷體" panose="03000509000000000000" pitchFamily="65" charset="-120"/>
              </a:rPr>
              <a:t>高職</a:t>
            </a:r>
            <a:r>
              <a:rPr lang="en-US" altLang="zh-TW" sz="5000" dirty="0">
                <a:latin typeface="標楷體" panose="03000509000000000000" pitchFamily="65" charset="-120"/>
                <a:ea typeface="標楷體" panose="03000509000000000000" pitchFamily="65" charset="-120"/>
              </a:rPr>
              <a:t>)</a:t>
            </a:r>
          </a:p>
          <a:p>
            <a:r>
              <a:rPr lang="zh-TW" altLang="en-US" sz="5000" dirty="0">
                <a:latin typeface="標楷體" panose="03000509000000000000" pitchFamily="65" charset="-120"/>
                <a:ea typeface="標楷體" panose="03000509000000000000" pitchFamily="65" charset="-120"/>
              </a:rPr>
              <a:t>學分達標才有畢業證書</a:t>
            </a:r>
            <a:endParaRPr lang="en-US" altLang="zh-TW" sz="5000" dirty="0">
              <a:latin typeface="標楷體" panose="03000509000000000000" pitchFamily="65" charset="-120"/>
              <a:ea typeface="標楷體" panose="03000509000000000000" pitchFamily="65" charset="-120"/>
            </a:endParaRPr>
          </a:p>
          <a:p>
            <a:r>
              <a:rPr lang="zh-TW" altLang="en-US" sz="5000" dirty="0">
                <a:latin typeface="標楷體" panose="03000509000000000000" pitchFamily="65" charset="-120"/>
                <a:ea typeface="標楷體" panose="03000509000000000000" pitchFamily="65" charset="-120"/>
              </a:rPr>
              <a:t>沒有結業證書</a:t>
            </a:r>
            <a:r>
              <a:rPr lang="en-US" altLang="zh-TW" sz="5000" dirty="0">
                <a:latin typeface="標楷體" panose="03000509000000000000" pitchFamily="65" charset="-120"/>
                <a:ea typeface="標楷體" panose="03000509000000000000" pitchFamily="65" charset="-120"/>
              </a:rPr>
              <a:t>(</a:t>
            </a:r>
            <a:r>
              <a:rPr lang="zh-TW" altLang="en-US" sz="5000" dirty="0">
                <a:latin typeface="標楷體" panose="03000509000000000000" pitchFamily="65" charset="-120"/>
                <a:ea typeface="標楷體" panose="03000509000000000000" pitchFamily="65" charset="-120"/>
              </a:rPr>
              <a:t>只有成績單</a:t>
            </a:r>
            <a:r>
              <a:rPr lang="en-US" altLang="zh-TW" sz="5000" dirty="0">
                <a:latin typeface="標楷體" panose="03000509000000000000" pitchFamily="65" charset="-120"/>
                <a:ea typeface="標楷體" panose="03000509000000000000" pitchFamily="65" charset="-120"/>
              </a:rPr>
              <a:t>)</a:t>
            </a:r>
          </a:p>
          <a:p>
            <a:endParaRPr lang="zh-TW" altLang="en-US" dirty="0"/>
          </a:p>
        </p:txBody>
      </p:sp>
    </p:spTree>
    <p:extLst>
      <p:ext uri="{BB962C8B-B14F-4D97-AF65-F5344CB8AC3E}">
        <p14:creationId xmlns:p14="http://schemas.microsoft.com/office/powerpoint/2010/main" val="649944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244690D-0B73-4C29-9CCC-5BF5C2F54D3E}"/>
              </a:ext>
            </a:extLst>
          </p:cNvPr>
          <p:cNvSpPr>
            <a:spLocks noGrp="1"/>
          </p:cNvSpPr>
          <p:nvPr>
            <p:ph type="title"/>
          </p:nvPr>
        </p:nvSpPr>
        <p:spPr/>
        <p:txBody>
          <a:bodyPr/>
          <a:lstStyle/>
          <a:p>
            <a:r>
              <a:rPr lang="zh-TW" altLang="en-US" sz="6600" dirty="0">
                <a:latin typeface="標楷體" panose="03000509000000000000" pitchFamily="65" charset="-120"/>
                <a:ea typeface="標楷體" panose="03000509000000000000" pitchFamily="65" charset="-120"/>
              </a:rPr>
              <a:t>考招分離</a:t>
            </a:r>
          </a:p>
        </p:txBody>
      </p:sp>
      <p:sp>
        <p:nvSpPr>
          <p:cNvPr id="3" name="內容版面配置區 2">
            <a:extLst>
              <a:ext uri="{FF2B5EF4-FFF2-40B4-BE49-F238E27FC236}">
                <a16:creationId xmlns:a16="http://schemas.microsoft.com/office/drawing/2014/main" id="{3CFB6C18-7855-4575-8679-2B331B0FCBBD}"/>
              </a:ext>
            </a:extLst>
          </p:cNvPr>
          <p:cNvSpPr>
            <a:spLocks noGrp="1"/>
          </p:cNvSpPr>
          <p:nvPr>
            <p:ph idx="1"/>
          </p:nvPr>
        </p:nvSpPr>
        <p:spPr/>
        <p:txBody>
          <a:bodyPr/>
          <a:lstStyle/>
          <a:p>
            <a:r>
              <a:rPr lang="zh-TW" altLang="en-US" sz="5000" dirty="0">
                <a:latin typeface="標楷體" panose="03000509000000000000" pitchFamily="65" charset="-120"/>
                <a:ea typeface="標楷體" panose="03000509000000000000" pitchFamily="65" charset="-120"/>
              </a:rPr>
              <a:t>每位國中生都要考國中會考</a:t>
            </a:r>
            <a:br>
              <a:rPr lang="en-US" altLang="zh-TW" sz="5000" dirty="0">
                <a:latin typeface="標楷體" panose="03000509000000000000" pitchFamily="65" charset="-120"/>
                <a:ea typeface="標楷體" panose="03000509000000000000" pitchFamily="65" charset="-120"/>
              </a:rPr>
            </a:br>
            <a:r>
              <a:rPr lang="en-US" altLang="zh-TW" sz="5000" dirty="0">
                <a:latin typeface="標楷體" panose="03000509000000000000" pitchFamily="65" charset="-120"/>
                <a:ea typeface="標楷體" panose="03000509000000000000" pitchFamily="65" charset="-120"/>
              </a:rPr>
              <a:t>(</a:t>
            </a:r>
            <a:r>
              <a:rPr lang="zh-TW" altLang="en-US" sz="5000" dirty="0">
                <a:latin typeface="標楷體" panose="03000509000000000000" pitchFamily="65" charset="-120"/>
                <a:ea typeface="標楷體" panose="03000509000000000000" pitchFamily="65" charset="-120"/>
              </a:rPr>
              <a:t>檢測學科能力</a:t>
            </a:r>
            <a:r>
              <a:rPr lang="en-US" altLang="zh-TW" sz="5000" dirty="0">
                <a:latin typeface="標楷體" panose="03000509000000000000" pitchFamily="65" charset="-120"/>
                <a:ea typeface="標楷體" panose="03000509000000000000" pitchFamily="65" charset="-120"/>
              </a:rPr>
              <a:t>)</a:t>
            </a:r>
          </a:p>
          <a:p>
            <a:r>
              <a:rPr lang="zh-TW" altLang="en-US" sz="5000" dirty="0">
                <a:latin typeface="標楷體" panose="03000509000000000000" pitchFamily="65" charset="-120"/>
                <a:ea typeface="標楷體" panose="03000509000000000000" pitchFamily="65" charset="-120"/>
              </a:rPr>
              <a:t>採取會考成績的有免試入學、特色分發入學</a:t>
            </a:r>
            <a:endParaRPr lang="en-US" altLang="zh-TW" sz="5000" dirty="0">
              <a:latin typeface="標楷體" panose="03000509000000000000" pitchFamily="65" charset="-120"/>
              <a:ea typeface="標楷體" panose="03000509000000000000" pitchFamily="65" charset="-120"/>
            </a:endParaRPr>
          </a:p>
          <a:p>
            <a:r>
              <a:rPr lang="zh-TW" altLang="en-US" sz="5000" dirty="0">
                <a:latin typeface="標楷體" panose="03000509000000000000" pitchFamily="65" charset="-120"/>
                <a:ea typeface="標楷體" panose="03000509000000000000" pitchFamily="65" charset="-120"/>
              </a:rPr>
              <a:t>其它的都不採計國中會考成績</a:t>
            </a:r>
          </a:p>
        </p:txBody>
      </p:sp>
    </p:spTree>
    <p:extLst>
      <p:ext uri="{BB962C8B-B14F-4D97-AF65-F5344CB8AC3E}">
        <p14:creationId xmlns:p14="http://schemas.microsoft.com/office/powerpoint/2010/main" val="2177049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3B3DE3-1E72-4CD6-9555-2CD681557EC9}"/>
              </a:ext>
            </a:extLst>
          </p:cNvPr>
          <p:cNvSpPr>
            <a:spLocks noGrp="1"/>
          </p:cNvSpPr>
          <p:nvPr>
            <p:ph type="title"/>
          </p:nvPr>
        </p:nvSpPr>
        <p:spPr/>
        <p:txBody>
          <a:bodyPr/>
          <a:lstStyle/>
          <a:p>
            <a:r>
              <a:rPr lang="zh-TW" altLang="en-US" sz="6600" dirty="0">
                <a:latin typeface="標楷體" panose="03000509000000000000" pitchFamily="65" charset="-120"/>
                <a:ea typeface="標楷體" panose="03000509000000000000" pitchFamily="65" charset="-120"/>
              </a:rPr>
              <a:t>免試入學</a:t>
            </a:r>
            <a:endParaRPr lang="zh-TW" altLang="en-US" sz="6600" dirty="0"/>
          </a:p>
        </p:txBody>
      </p:sp>
      <p:sp>
        <p:nvSpPr>
          <p:cNvPr id="3" name="內容版面配置區 2">
            <a:extLst>
              <a:ext uri="{FF2B5EF4-FFF2-40B4-BE49-F238E27FC236}">
                <a16:creationId xmlns:a16="http://schemas.microsoft.com/office/drawing/2014/main" id="{EE2F1746-35A7-4C63-B675-E14FA7478BE2}"/>
              </a:ext>
            </a:extLst>
          </p:cNvPr>
          <p:cNvSpPr>
            <a:spLocks noGrp="1"/>
          </p:cNvSpPr>
          <p:nvPr>
            <p:ph idx="1"/>
          </p:nvPr>
        </p:nvSpPr>
        <p:spPr/>
        <p:txBody>
          <a:bodyPr/>
          <a:lstStyle/>
          <a:p>
            <a:r>
              <a:rPr lang="zh-TW" altLang="en-US" sz="5000" dirty="0">
                <a:latin typeface="標楷體" panose="03000509000000000000" pitchFamily="65" charset="-120"/>
                <a:ea typeface="標楷體" panose="03000509000000000000" pitchFamily="65" charset="-120"/>
              </a:rPr>
              <a:t>不用考試就可以入學？？？</a:t>
            </a:r>
            <a:endParaRPr lang="en-US" altLang="zh-TW" sz="5000" dirty="0">
              <a:latin typeface="標楷體" panose="03000509000000000000" pitchFamily="65" charset="-120"/>
              <a:ea typeface="標楷體" panose="03000509000000000000" pitchFamily="65" charset="-120"/>
            </a:endParaRPr>
          </a:p>
          <a:p>
            <a:r>
              <a:rPr lang="zh-TW" altLang="en-US" sz="5000" dirty="0">
                <a:latin typeface="標楷體" panose="03000509000000000000" pitchFamily="65" charset="-120"/>
                <a:ea typeface="標楷體" panose="03000509000000000000" pitchFamily="65" charset="-120"/>
              </a:rPr>
              <a:t>不是的。</a:t>
            </a:r>
            <a:endParaRPr lang="en-US" altLang="zh-TW" sz="5000" dirty="0">
              <a:latin typeface="標楷體" panose="03000509000000000000" pitchFamily="65" charset="-120"/>
              <a:ea typeface="標楷體" panose="03000509000000000000" pitchFamily="65" charset="-120"/>
            </a:endParaRPr>
          </a:p>
          <a:p>
            <a:r>
              <a:rPr lang="zh-TW" altLang="en-US" sz="5000" dirty="0">
                <a:latin typeface="標楷體" panose="03000509000000000000" pitchFamily="65" charset="-120"/>
                <a:ea typeface="標楷體" panose="03000509000000000000" pitchFamily="65" charset="-120"/>
              </a:rPr>
              <a:t>用會考成績</a:t>
            </a:r>
            <a:r>
              <a:rPr lang="en-US" altLang="zh-TW" sz="5000" dirty="0">
                <a:latin typeface="標楷體" panose="03000509000000000000" pitchFamily="65" charset="-120"/>
                <a:ea typeface="標楷體" panose="03000509000000000000" pitchFamily="65" charset="-120"/>
              </a:rPr>
              <a:t>+</a:t>
            </a:r>
            <a:r>
              <a:rPr lang="zh-TW" altLang="en-US" sz="5000" dirty="0">
                <a:latin typeface="標楷體" panose="03000509000000000000" pitchFamily="65" charset="-120"/>
                <a:ea typeface="標楷體" panose="03000509000000000000" pitchFamily="65" charset="-120"/>
              </a:rPr>
              <a:t>其它積分，填</a:t>
            </a:r>
            <a:r>
              <a:rPr lang="en-US" altLang="zh-TW" sz="5000" dirty="0">
                <a:latin typeface="標楷體" panose="03000509000000000000" pitchFamily="65" charset="-120"/>
                <a:ea typeface="標楷體" panose="03000509000000000000" pitchFamily="65" charset="-120"/>
              </a:rPr>
              <a:t>30</a:t>
            </a:r>
            <a:r>
              <a:rPr lang="zh-TW" altLang="en-US" sz="5000" dirty="0">
                <a:latin typeface="標楷體" panose="03000509000000000000" pitchFamily="65" charset="-120"/>
                <a:ea typeface="標楷體" panose="03000509000000000000" pitchFamily="65" charset="-120"/>
              </a:rPr>
              <a:t>個志願序。</a:t>
            </a:r>
            <a:endParaRPr lang="zh-TW" altLang="en-US" dirty="0"/>
          </a:p>
        </p:txBody>
      </p:sp>
    </p:spTree>
    <p:extLst>
      <p:ext uri="{BB962C8B-B14F-4D97-AF65-F5344CB8AC3E}">
        <p14:creationId xmlns:p14="http://schemas.microsoft.com/office/powerpoint/2010/main" val="67846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115</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12</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dirty="0">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先</a:t>
            </a:r>
            <a:r>
              <a:rPr kumimoji="0" lang="zh-TW" altLang="en-US" sz="1300" b="1" dirty="0">
                <a:solidFill>
                  <a:srgbClr val="FF0000"/>
                </a:solidFill>
                <a:latin typeface="標楷體" panose="03000509000000000000" pitchFamily="65" charset="-120"/>
                <a:ea typeface="標楷體" panose="03000509000000000000" pitchFamily="65" charset="-120"/>
              </a:rPr>
              <a:t>技優生</a:t>
            </a:r>
            <a:r>
              <a:rPr kumimoji="0" lang="zh-TW" altLang="en-US" sz="1300" b="1" dirty="0">
                <a:solidFill>
                  <a:srgbClr val="000000"/>
                </a:solidFill>
                <a:latin typeface="標楷體" panose="03000509000000000000" pitchFamily="65" charset="-120"/>
                <a:ea typeface="標楷體" panose="03000509000000000000" pitchFamily="65" charset="-120"/>
              </a:rPr>
              <a:t>甄審、再</a:t>
            </a:r>
            <a:r>
              <a:rPr kumimoji="0" lang="zh-TW" altLang="en-US" sz="1300" b="1" dirty="0">
                <a:solidFill>
                  <a:srgbClr val="FF0000"/>
                </a:solidFill>
                <a:latin typeface="標楷體" panose="03000509000000000000" pitchFamily="65" charset="-120"/>
                <a:ea typeface="標楷體" panose="03000509000000000000" pitchFamily="65" charset="-120"/>
              </a:rPr>
              <a:t>一般生</a:t>
            </a:r>
            <a:r>
              <a:rPr kumimoji="0" lang="zh-TW" altLang="en-US" sz="1300" b="1" dirty="0">
                <a:solidFill>
                  <a:srgbClr val="000000"/>
                </a:solidFill>
                <a:latin typeface="標楷體" panose="03000509000000000000" pitchFamily="65" charset="-120"/>
                <a:ea typeface="標楷體" panose="03000509000000000000" pitchFamily="65" charset="-120"/>
              </a:rPr>
              <a:t>免試入學</a:t>
            </a:r>
            <a:r>
              <a:rPr kumimoji="0" lang="en-US" altLang="zh-TW" sz="1300" b="1" dirty="0">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dirty="0">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699"/>
            <a:ext cx="1268412" cy="647701"/>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報名一所學校</a:t>
            </a:r>
            <a:r>
              <a:rPr kumimoji="0" lang="en-US" altLang="zh-TW" sz="1300" b="1" dirty="0">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5/16-5/17</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14</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2888754005"/>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2026/03/05 ~ 03/07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2026/04/10</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2026/05/16 ~ 05/17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2026/06/05</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a:xfrm>
            <a:off x="609600" y="29413"/>
            <a:ext cx="10972800" cy="1143000"/>
          </a:xfrm>
        </p:spPr>
        <p:txBody>
          <a:bodyPr/>
          <a:lstStyle/>
          <a:p>
            <a:pPr eaLnBrk="1" hangingPunct="1">
              <a:defRPr/>
            </a:pPr>
            <a:r>
              <a:rPr lang="zh-TW" altLang="en-US" dirty="0">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44149733"/>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16</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115</a:t>
            </a:r>
            <a:r>
              <a:rPr lang="zh-TW" altLang="en-US" sz="1800" b="1" dirty="0">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4170019783"/>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2026/02/12 ~ 03/04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2026/03/14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2026/04/10</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2026/03/09 ~ 03/13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 04/12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2026/04/23 ~04/30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2026/06/18~ 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2026/05/28 ~06/05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2601108356"/>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2026/02/23 ~03/09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2026/04/18 ~04 /19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~04 /13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2026/06/05 ~06/11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放棄錄取資格</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05/19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2026/07/09</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2026/05/21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2026/03/02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173110601"/>
              </p:ext>
            </p:extLst>
          </p:nvPr>
        </p:nvGraphicFramePr>
        <p:xfrm>
          <a:off x="1631949" y="1700808"/>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2026/06/16 ~ 06/17(</a:t>
                      </a:r>
                      <a:r>
                        <a:rPr kumimoji="0" lang="zh-TW" altLang="en-US"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網路報名</a:t>
                      </a: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2026/06/30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2935467230"/>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1731311272"/>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 ~06/25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1384355610"/>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2026/04/28- 05/04</a:t>
                      </a:r>
                      <a:endParaRPr kumimoji="0" lang="zh-TW" altLang="zh-CN"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2026/05/18- 06/11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24</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115</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25</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115</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810801920"/>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115</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1830178004"/>
              </p:ext>
            </p:extLst>
          </p:nvPr>
        </p:nvGraphicFramePr>
        <p:xfrm>
          <a:off x="335360" y="620688"/>
          <a:ext cx="11603762" cy="6030272"/>
        </p:xfrm>
        <a:graphic>
          <a:graphicData uri="http://schemas.openxmlformats.org/drawingml/2006/table">
            <a:tbl>
              <a:tblPr/>
              <a:tblGrid>
                <a:gridCol w="2073302">
                  <a:extLst>
                    <a:ext uri="{9D8B030D-6E8A-4147-A177-3AD203B41FA5}">
                      <a16:colId xmlns:a16="http://schemas.microsoft.com/office/drawing/2014/main" val="20000"/>
                    </a:ext>
                  </a:extLst>
                </a:gridCol>
                <a:gridCol w="586511">
                  <a:extLst>
                    <a:ext uri="{9D8B030D-6E8A-4147-A177-3AD203B41FA5}">
                      <a16:colId xmlns:a16="http://schemas.microsoft.com/office/drawing/2014/main" val="20001"/>
                    </a:ext>
                  </a:extLst>
                </a:gridCol>
                <a:gridCol w="8943949">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47</a:t>
                      </a:r>
                      <a:endPar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、電商科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、餐飲科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(360)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）、餐管（鐵板燒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：家具木工科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：機電科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：照顧服務科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清華</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(50)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：農場經營科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：多媒體設計科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endParaRPr kumimoji="0" lang="zh-TW" altLang="zh-TW" sz="16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67</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296838"/>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127448" y="404664"/>
            <a:ext cx="10418237"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12:00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62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邏輯推理測驗成績</a:t>
            </a:r>
            <a:endParaRPr lang="en-US" altLang="zh-TW" dirty="0">
              <a:latin typeface="標楷體" panose="03000509000000000000" pitchFamily="65" charset="-120"/>
              <a:ea typeface="標楷體" panose="03000509000000000000" pitchFamily="65" charset="-12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文本分析測驗成績</a:t>
            </a:r>
            <a:r>
              <a:rPr lang="zh-TW" altLang="en-US" dirty="0"/>
              <a:t> </a:t>
            </a:r>
          </a:p>
          <a:p>
            <a:pPr>
              <a:lnSpc>
                <a:spcPts val="3375"/>
              </a:lnSpc>
              <a:spcBef>
                <a:spcPct val="0"/>
              </a:spcBef>
              <a:buNone/>
            </a:pP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年國中教育會考成績英語科精熟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199738190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76289" y="404664"/>
            <a:ext cx="9520555" cy="639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latin typeface="標楷體" panose="03000509000000000000" pitchFamily="65" charset="-120"/>
                <a:ea typeface="標楷體" panose="03000509000000000000" pitchFamily="65" charset="-120"/>
                <a:hlinkClick r:id="rId5"/>
              </a:rPr>
              <a:t>https://www.lysh.tyc.edu.tw/ </a:t>
            </a:r>
            <a:r>
              <a:rPr lang="en-US" altLang="zh-TW" dirty="0"/>
              <a:t>	</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請參考路亞國際高中網頁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10:50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13350062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32</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33</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34</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a:xfrm>
            <a:off x="609600" y="-3455"/>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a:xfrm>
            <a:off x="609600" y="-25953"/>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a:xfrm>
            <a:off x="609600" y="-75399"/>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：新屋高中，新屋區各國中每校</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人以上之國中，每校各分配</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名，總計分配</a:t>
            </a:r>
            <a:r>
              <a:rPr kumimoji="0" lang="en-US" altLang="zh-TW" sz="2000" dirty="0">
                <a:solidFill>
                  <a:srgbClr val="FF0000"/>
                </a:solidFill>
                <a:latin typeface="標楷體" panose="03000509000000000000" pitchFamily="65" charset="-120"/>
                <a:ea typeface="標楷體" panose="03000509000000000000" pitchFamily="65" charset="-120"/>
              </a:rPr>
              <a:t>5</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698415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復旦高中、啟英高中、路亞國際高中、新興高中，各國中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52500" y="-47623"/>
            <a:ext cx="108870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74207" y="1477298"/>
            <a:ext cx="525703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龜山區：壽山高中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a:t>
            </a:r>
            <a:r>
              <a:rPr kumimoji="0" lang="zh-TW" altLang="en-US" sz="2400" dirty="0">
                <a:solidFill>
                  <a:schemeClr val="tx1"/>
                </a:solidFill>
                <a:latin typeface="標楷體" panose="03000509000000000000" pitchFamily="65" charset="-120"/>
                <a:ea typeface="標楷體" panose="03000509000000000000" pitchFamily="65" charset="-120"/>
              </a:rPr>
              <a:t>大溪高中、羅浮高中</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43</a:t>
            </a:fld>
            <a:endParaRPr kumimoji="0" lang="en-US" altLang="zh-TW" sz="1200">
              <a:solidFill>
                <a:srgbClr val="0C3226"/>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0" y="-63357"/>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0415"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5893769" y="1490982"/>
            <a:ext cx="568863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dirty="0">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44</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115</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45</a:t>
            </a:fld>
            <a:endParaRPr kumimoji="0" lang="en-US" altLang="zh-TW" sz="1200">
              <a:solidFill>
                <a:srgbClr val="0C3226"/>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桃園區</a:t>
            </a:r>
            <a:r>
              <a:rPr lang="en-US" altLang="zh-TW" dirty="0">
                <a:latin typeface="標楷體" panose="03000509000000000000" pitchFamily="65" charset="-120"/>
                <a:ea typeface="標楷體" panose="03000509000000000000" pitchFamily="65" charset="-120"/>
              </a:rPr>
              <a:t>OO</a:t>
            </a:r>
            <a:r>
              <a:rPr lang="zh-TW" altLang="en-US" dirty="0">
                <a:latin typeface="標楷體" panose="03000509000000000000" pitchFamily="65" charset="-120"/>
                <a:ea typeface="標楷體" panose="03000509000000000000" pitchFamily="65" charset="-120"/>
              </a:rPr>
              <a:t>國中，九年級生</a:t>
            </a:r>
            <a:r>
              <a:rPr lang="en-US" altLang="zh-TW" dirty="0">
                <a:latin typeface="標楷體" panose="03000509000000000000" pitchFamily="65" charset="-120"/>
                <a:ea typeface="標楷體" panose="03000509000000000000" pitchFamily="65" charset="-120"/>
              </a:rPr>
              <a:t>460</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28</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46</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lvl="1"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永豐高中*</a:t>
            </a:r>
            <a:r>
              <a:rPr lang="en-US" altLang="zh-TW" sz="2000" dirty="0">
                <a:solidFill>
                  <a:srgbClr val="000000"/>
                </a:solidFill>
                <a:latin typeface="標楷體" panose="03000509000000000000" pitchFamily="65" charset="-120"/>
                <a:ea typeface="標楷體" panose="03000509000000000000" pitchFamily="65" charset="-120"/>
              </a:rPr>
              <a:t>5</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大園國際高中*</a:t>
            </a:r>
            <a:r>
              <a:rPr lang="en-US" altLang="zh-TW" sz="2000" dirty="0">
                <a:solidFill>
                  <a:srgbClr val="000000"/>
                </a:solidFill>
                <a:latin typeface="標楷體" panose="03000509000000000000" pitchFamily="65" charset="-120"/>
                <a:ea typeface="標楷體" panose="03000509000000000000" pitchFamily="65" charset="-120"/>
              </a:rPr>
              <a:t>5</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BA2511C3-F935-40C5-91B1-FED3ED7A6BA5}"/>
              </a:ext>
            </a:extLst>
          </p:cNvPr>
          <p:cNvPicPr>
            <a:picLocks noChangeAspect="1"/>
          </p:cNvPicPr>
          <p:nvPr/>
        </p:nvPicPr>
        <p:blipFill rotWithShape="1">
          <a:blip r:embed="rId2">
            <a:extLst>
              <a:ext uri="{28A0092B-C50C-407E-A947-70E740481C1C}">
                <a14:useLocalDpi xmlns:a14="http://schemas.microsoft.com/office/drawing/2010/main" val="0"/>
              </a:ext>
            </a:extLst>
          </a:blip>
          <a:srcRect b="21651"/>
          <a:stretch/>
        </p:blipFill>
        <p:spPr>
          <a:xfrm>
            <a:off x="2423592" y="166328"/>
            <a:ext cx="6912768" cy="6555148"/>
          </a:xfrm>
          <a:prstGeom prst="rect">
            <a:avLst/>
          </a:prstGeom>
        </p:spPr>
      </p:pic>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47</a:t>
            </a:fld>
            <a:endParaRPr lang="en-US" altLang="zh-TW" sz="1200">
              <a:solidFill>
                <a:srgbClr val="0C3226"/>
              </a:solidFill>
            </a:endParaRPr>
          </a:p>
        </p:txBody>
      </p:sp>
      <p:sp>
        <p:nvSpPr>
          <p:cNvPr id="3" name="文字方塊 2">
            <a:extLst>
              <a:ext uri="{FF2B5EF4-FFF2-40B4-BE49-F238E27FC236}">
                <a16:creationId xmlns:a16="http://schemas.microsoft.com/office/drawing/2014/main" id="{28330874-4A66-497E-81EA-74C7FE83D4F5}"/>
              </a:ext>
            </a:extLst>
          </p:cNvPr>
          <p:cNvSpPr txBox="1"/>
          <p:nvPr/>
        </p:nvSpPr>
        <p:spPr>
          <a:xfrm>
            <a:off x="5591944" y="744699"/>
            <a:ext cx="720080" cy="5949280"/>
          </a:xfrm>
          <a:prstGeom prst="rect">
            <a:avLst/>
          </a:prstGeom>
          <a:noFill/>
          <a:ln w="57150">
            <a:solidFill>
              <a:srgbClr val="C00000"/>
            </a:solidFill>
          </a:ln>
        </p:spPr>
        <p:txBody>
          <a:bodyPr wrap="square" rtlCol="0">
            <a:spAutoFit/>
          </a:bodyPr>
          <a:lstStyle/>
          <a:p>
            <a:endParaRPr lang="zh-TW"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48</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56</a:t>
            </a:fld>
            <a:endParaRPr lang="en-US" altLang="zh-TW" sz="1200">
              <a:solidFill>
                <a:srgbClr val="0C3226"/>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57</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58</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6</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19</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21</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13</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4</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11</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12</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19,788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xfrm>
            <a:off x="609600" y="44624"/>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01B147C8-5681-47DA-9E5C-F5EE010F8CA0}"/>
              </a:ext>
            </a:extLst>
          </p:cNvPr>
          <p:cNvPicPr>
            <a:picLocks noChangeAspect="1"/>
          </p:cNvPicPr>
          <p:nvPr/>
        </p:nvPicPr>
        <p:blipFill>
          <a:blip r:embed="rId2"/>
          <a:stretch>
            <a:fillRect/>
          </a:stretch>
        </p:blipFill>
        <p:spPr>
          <a:xfrm>
            <a:off x="2225370" y="942837"/>
            <a:ext cx="9649072" cy="5832647"/>
          </a:xfrm>
          <a:prstGeom prst="rect">
            <a:avLst/>
          </a:prstGeom>
        </p:spPr>
      </p:pic>
      <p:sp>
        <p:nvSpPr>
          <p:cNvPr id="5" name="矩形 4">
            <a:extLst>
              <a:ext uri="{FF2B5EF4-FFF2-40B4-BE49-F238E27FC236}">
                <a16:creationId xmlns:a16="http://schemas.microsoft.com/office/drawing/2014/main" id="{776B0C7F-E470-400F-B693-E19538CB335A}"/>
              </a:ext>
            </a:extLst>
          </p:cNvPr>
          <p:cNvSpPr/>
          <p:nvPr/>
        </p:nvSpPr>
        <p:spPr>
          <a:xfrm>
            <a:off x="3647728" y="942837"/>
            <a:ext cx="223224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901140CB-444C-40A2-936E-DAA6C2B5B372}"/>
              </a:ext>
            </a:extLst>
          </p:cNvPr>
          <p:cNvSpPr txBox="1">
            <a:spLocks noChangeArrowheads="1"/>
          </p:cNvSpPr>
          <p:nvPr/>
        </p:nvSpPr>
        <p:spPr bwMode="auto">
          <a:xfrm>
            <a:off x="191344" y="5013176"/>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30.7%-31.19%</a:t>
            </a:r>
          </a:p>
          <a:p>
            <a:pPr>
              <a:spcBef>
                <a:spcPct val="50000"/>
              </a:spcBef>
              <a:defRPr/>
            </a:pPr>
            <a:r>
              <a:rPr lang="en-US" altLang="zh-TW" sz="2400" dirty="0">
                <a:solidFill>
                  <a:srgbClr val="FF0000"/>
                </a:solidFill>
                <a:latin typeface="標楷體" pitchFamily="65" charset="-120"/>
                <a:ea typeface="標楷體" pitchFamily="65" charset="-120"/>
              </a:rPr>
              <a:t>6144-6244</a:t>
            </a:r>
          </a:p>
        </p:txBody>
      </p:sp>
    </p:spTree>
    <p:extLst>
      <p:ext uri="{BB962C8B-B14F-4D97-AF65-F5344CB8AC3E}">
        <p14:creationId xmlns:p14="http://schemas.microsoft.com/office/powerpoint/2010/main" val="1031090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92B64C86-F58F-4D47-8C37-6DBA63B75F1C}"/>
              </a:ext>
            </a:extLst>
          </p:cNvPr>
          <p:cNvPicPr>
            <a:picLocks noChangeAspect="1"/>
          </p:cNvPicPr>
          <p:nvPr/>
        </p:nvPicPr>
        <p:blipFill>
          <a:blip r:embed="rId2"/>
          <a:stretch>
            <a:fillRect/>
          </a:stretch>
        </p:blipFill>
        <p:spPr>
          <a:xfrm>
            <a:off x="2188096" y="1033388"/>
            <a:ext cx="9505056" cy="5779988"/>
          </a:xfrm>
          <a:prstGeom prst="rect">
            <a:avLst/>
          </a:prstGeom>
        </p:spPr>
      </p:pic>
      <p:sp>
        <p:nvSpPr>
          <p:cNvPr id="4" name="矩形 3">
            <a:extLst>
              <a:ext uri="{FF2B5EF4-FFF2-40B4-BE49-F238E27FC236}">
                <a16:creationId xmlns:a16="http://schemas.microsoft.com/office/drawing/2014/main" id="{DE6287AF-7528-40BF-A40B-C9B9E1C929E4}"/>
              </a:ext>
            </a:extLst>
          </p:cNvPr>
          <p:cNvSpPr/>
          <p:nvPr/>
        </p:nvSpPr>
        <p:spPr>
          <a:xfrm>
            <a:off x="6816080" y="1095068"/>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a:extLst>
              <a:ext uri="{FF2B5EF4-FFF2-40B4-BE49-F238E27FC236}">
                <a16:creationId xmlns:a16="http://schemas.microsoft.com/office/drawing/2014/main" id="{8B2BDA4F-D0DA-4DA9-88F8-1212FA69D989}"/>
              </a:ext>
            </a:extLst>
          </p:cNvPr>
          <p:cNvSpPr/>
          <p:nvPr/>
        </p:nvSpPr>
        <p:spPr>
          <a:xfrm>
            <a:off x="3647728" y="1070660"/>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1732E425-70CC-4FB9-992A-35FE62DECF1A}"/>
              </a:ext>
            </a:extLst>
          </p:cNvPr>
          <p:cNvSpPr txBox="1">
            <a:spLocks noChangeArrowheads="1"/>
          </p:cNvSpPr>
          <p:nvPr/>
        </p:nvSpPr>
        <p:spPr bwMode="auto">
          <a:xfrm>
            <a:off x="119336" y="5039782"/>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31.2%-31.69%</a:t>
            </a:r>
          </a:p>
          <a:p>
            <a:pPr>
              <a:spcBef>
                <a:spcPct val="50000"/>
              </a:spcBef>
              <a:defRPr/>
            </a:pPr>
            <a:r>
              <a:rPr lang="en-US" altLang="zh-TW" sz="2400" dirty="0">
                <a:solidFill>
                  <a:srgbClr val="FF0000"/>
                </a:solidFill>
                <a:latin typeface="標楷體" pitchFamily="65" charset="-120"/>
                <a:ea typeface="標楷體" pitchFamily="65" charset="-120"/>
              </a:rPr>
              <a:t>6245-6345</a:t>
            </a:r>
          </a:p>
        </p:txBody>
      </p:sp>
    </p:spTree>
    <p:extLst>
      <p:ext uri="{BB962C8B-B14F-4D97-AF65-F5344CB8AC3E}">
        <p14:creationId xmlns:p14="http://schemas.microsoft.com/office/powerpoint/2010/main" val="30773825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612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1,312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1,963</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622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2,585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3,234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3,689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4,136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4,556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5,290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5,629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5,959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6,102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6,375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6,501</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6CEDDE9B-E14F-403E-8B8C-AA009DAFCACD}"/>
              </a:ext>
            </a:extLst>
          </p:cNvPr>
          <p:cNvPicPr>
            <a:picLocks noChangeAspect="1"/>
          </p:cNvPicPr>
          <p:nvPr/>
        </p:nvPicPr>
        <p:blipFill>
          <a:blip r:embed="rId5"/>
          <a:stretch>
            <a:fillRect/>
          </a:stretch>
        </p:blipFill>
        <p:spPr>
          <a:xfrm>
            <a:off x="1271464" y="1412876"/>
            <a:ext cx="4392736" cy="5458827"/>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4">
            <a:extLst>
              <a:ext uri="{FF2B5EF4-FFF2-40B4-BE49-F238E27FC236}">
                <a16:creationId xmlns:a16="http://schemas.microsoft.com/office/drawing/2014/main" id="{7FCFFD85-A90C-4A63-ADFC-D45AABF16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36" y="0"/>
            <a:ext cx="6552728"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群組 3">
            <a:extLst>
              <a:ext uri="{FF2B5EF4-FFF2-40B4-BE49-F238E27FC236}">
                <a16:creationId xmlns:a16="http://schemas.microsoft.com/office/drawing/2014/main" id="{59DB435E-44FB-4B7A-804A-357A0333C1F5}"/>
              </a:ext>
            </a:extLst>
          </p:cNvPr>
          <p:cNvGrpSpPr/>
          <p:nvPr/>
        </p:nvGrpSpPr>
        <p:grpSpPr>
          <a:xfrm>
            <a:off x="7824192" y="1118584"/>
            <a:ext cx="469215" cy="4421262"/>
            <a:chOff x="4553316" y="1196951"/>
            <a:chExt cx="469215" cy="4421262"/>
          </a:xfrm>
        </p:grpSpPr>
        <p:sp>
          <p:nvSpPr>
            <p:cNvPr id="5" name="文字方塊 4">
              <a:extLst>
                <a:ext uri="{FF2B5EF4-FFF2-40B4-BE49-F238E27FC236}">
                  <a16:creationId xmlns:a16="http://schemas.microsoft.com/office/drawing/2014/main" id="{5EA0C1DB-01D1-4388-979A-06A37005076C}"/>
                </a:ext>
              </a:extLst>
            </p:cNvPr>
            <p:cNvSpPr txBox="1"/>
            <p:nvPr/>
          </p:nvSpPr>
          <p:spPr>
            <a:xfrm>
              <a:off x="4589902" y="1196951"/>
              <a:ext cx="432629" cy="369332"/>
            </a:xfrm>
            <a:prstGeom prst="rect">
              <a:avLst/>
            </a:prstGeom>
            <a:noFill/>
          </p:spPr>
          <p:txBody>
            <a:bodyPr wrap="square" rtlCol="0">
              <a:spAutoFit/>
            </a:bodyPr>
            <a:lstStyle/>
            <a:p>
              <a:r>
                <a:rPr lang="en-US" altLang="zh-TW" b="1" dirty="0">
                  <a:solidFill>
                    <a:srgbClr val="FF0000"/>
                  </a:solidFill>
                  <a:latin typeface="+mj-lt"/>
                  <a:ea typeface="+mj-ea"/>
                </a:rPr>
                <a:t>R</a:t>
              </a:r>
              <a:endParaRPr lang="zh-TW" altLang="en-US" b="1" dirty="0">
                <a:solidFill>
                  <a:srgbClr val="FF0000"/>
                </a:solidFill>
                <a:latin typeface="+mj-lt"/>
                <a:ea typeface="+mj-ea"/>
              </a:endParaRPr>
            </a:p>
          </p:txBody>
        </p:sp>
        <p:sp>
          <p:nvSpPr>
            <p:cNvPr id="6" name="文字方塊 5">
              <a:extLst>
                <a:ext uri="{FF2B5EF4-FFF2-40B4-BE49-F238E27FC236}">
                  <a16:creationId xmlns:a16="http://schemas.microsoft.com/office/drawing/2014/main" id="{488B9483-F8AD-440C-99E4-0D127285BE0E}"/>
                </a:ext>
              </a:extLst>
            </p:cNvPr>
            <p:cNvSpPr txBox="1"/>
            <p:nvPr/>
          </p:nvSpPr>
          <p:spPr>
            <a:xfrm>
              <a:off x="4589902" y="2028293"/>
              <a:ext cx="432629" cy="369332"/>
            </a:xfrm>
            <a:prstGeom prst="rect">
              <a:avLst/>
            </a:prstGeom>
            <a:noFill/>
          </p:spPr>
          <p:txBody>
            <a:bodyPr wrap="square" rtlCol="0">
              <a:spAutoFit/>
            </a:bodyPr>
            <a:lstStyle/>
            <a:p>
              <a:r>
                <a:rPr lang="en-US" altLang="zh-TW" b="1" dirty="0">
                  <a:solidFill>
                    <a:srgbClr val="FF0000"/>
                  </a:solidFill>
                  <a:latin typeface="+mj-lt"/>
                  <a:ea typeface="+mj-ea"/>
                </a:rPr>
                <a:t>I</a:t>
              </a:r>
              <a:endParaRPr lang="zh-TW" altLang="en-US" b="1" dirty="0">
                <a:solidFill>
                  <a:srgbClr val="FF0000"/>
                </a:solidFill>
                <a:latin typeface="+mj-lt"/>
                <a:ea typeface="+mj-ea"/>
              </a:endParaRPr>
            </a:p>
          </p:txBody>
        </p:sp>
        <p:sp>
          <p:nvSpPr>
            <p:cNvPr id="7" name="文字方塊 6">
              <a:extLst>
                <a:ext uri="{FF2B5EF4-FFF2-40B4-BE49-F238E27FC236}">
                  <a16:creationId xmlns:a16="http://schemas.microsoft.com/office/drawing/2014/main" id="{3ED39416-C31B-4625-A7F5-DA94C22A4FE5}"/>
                </a:ext>
              </a:extLst>
            </p:cNvPr>
            <p:cNvSpPr txBox="1"/>
            <p:nvPr/>
          </p:nvSpPr>
          <p:spPr>
            <a:xfrm>
              <a:off x="4553316" y="2962600"/>
              <a:ext cx="432629" cy="369332"/>
            </a:xfrm>
            <a:prstGeom prst="rect">
              <a:avLst/>
            </a:prstGeom>
            <a:noFill/>
          </p:spPr>
          <p:txBody>
            <a:bodyPr wrap="square" rtlCol="0">
              <a:spAutoFit/>
            </a:bodyPr>
            <a:lstStyle/>
            <a:p>
              <a:r>
                <a:rPr lang="en-US" altLang="zh-TW" b="1" dirty="0">
                  <a:solidFill>
                    <a:srgbClr val="FF0000"/>
                  </a:solidFill>
                  <a:latin typeface="+mj-lt"/>
                  <a:ea typeface="+mj-ea"/>
                </a:rPr>
                <a:t>A</a:t>
              </a:r>
              <a:endParaRPr lang="zh-TW" altLang="en-US" b="1" dirty="0">
                <a:solidFill>
                  <a:srgbClr val="FF0000"/>
                </a:solidFill>
                <a:latin typeface="+mj-lt"/>
                <a:ea typeface="+mj-ea"/>
              </a:endParaRPr>
            </a:p>
          </p:txBody>
        </p:sp>
        <p:sp>
          <p:nvSpPr>
            <p:cNvPr id="8" name="文字方塊 7">
              <a:extLst>
                <a:ext uri="{FF2B5EF4-FFF2-40B4-BE49-F238E27FC236}">
                  <a16:creationId xmlns:a16="http://schemas.microsoft.com/office/drawing/2014/main" id="{3433DBF5-D457-4579-AA0C-4EC086F7AF25}"/>
                </a:ext>
              </a:extLst>
            </p:cNvPr>
            <p:cNvSpPr txBox="1"/>
            <p:nvPr/>
          </p:nvSpPr>
          <p:spPr>
            <a:xfrm>
              <a:off x="4583233" y="3747227"/>
              <a:ext cx="432629" cy="369332"/>
            </a:xfrm>
            <a:prstGeom prst="rect">
              <a:avLst/>
            </a:prstGeom>
            <a:noFill/>
          </p:spPr>
          <p:txBody>
            <a:bodyPr wrap="square" rtlCol="0">
              <a:spAutoFit/>
            </a:bodyPr>
            <a:lstStyle/>
            <a:p>
              <a:r>
                <a:rPr lang="en-US" altLang="zh-TW" b="1" dirty="0">
                  <a:solidFill>
                    <a:srgbClr val="FF0000"/>
                  </a:solidFill>
                  <a:latin typeface="+mj-lt"/>
                  <a:ea typeface="+mj-ea"/>
                </a:rPr>
                <a:t>S</a:t>
              </a:r>
              <a:endParaRPr lang="zh-TW" altLang="en-US" b="1" dirty="0">
                <a:solidFill>
                  <a:srgbClr val="FF0000"/>
                </a:solidFill>
                <a:latin typeface="+mj-lt"/>
                <a:ea typeface="+mj-ea"/>
              </a:endParaRPr>
            </a:p>
          </p:txBody>
        </p:sp>
        <p:sp>
          <p:nvSpPr>
            <p:cNvPr id="9" name="文字方塊 8">
              <a:extLst>
                <a:ext uri="{FF2B5EF4-FFF2-40B4-BE49-F238E27FC236}">
                  <a16:creationId xmlns:a16="http://schemas.microsoft.com/office/drawing/2014/main" id="{CFB7F13D-DD45-4141-AE59-8E3E3773843C}"/>
                </a:ext>
              </a:extLst>
            </p:cNvPr>
            <p:cNvSpPr txBox="1"/>
            <p:nvPr/>
          </p:nvSpPr>
          <p:spPr>
            <a:xfrm>
              <a:off x="4575947" y="4518031"/>
              <a:ext cx="432629" cy="369332"/>
            </a:xfrm>
            <a:prstGeom prst="rect">
              <a:avLst/>
            </a:prstGeom>
            <a:noFill/>
          </p:spPr>
          <p:txBody>
            <a:bodyPr wrap="square" rtlCol="0">
              <a:spAutoFit/>
            </a:bodyPr>
            <a:lstStyle/>
            <a:p>
              <a:r>
                <a:rPr lang="en-US" altLang="zh-TW" b="1" dirty="0">
                  <a:solidFill>
                    <a:srgbClr val="FF0000"/>
                  </a:solidFill>
                  <a:latin typeface="+mj-lt"/>
                  <a:ea typeface="+mj-ea"/>
                </a:rPr>
                <a:t>E</a:t>
              </a:r>
              <a:endParaRPr lang="zh-TW" altLang="en-US" b="1" dirty="0">
                <a:solidFill>
                  <a:srgbClr val="FF0000"/>
                </a:solidFill>
                <a:latin typeface="+mj-lt"/>
                <a:ea typeface="+mj-ea"/>
              </a:endParaRPr>
            </a:p>
          </p:txBody>
        </p:sp>
        <p:sp>
          <p:nvSpPr>
            <p:cNvPr id="10" name="文字方塊 9">
              <a:extLst>
                <a:ext uri="{FF2B5EF4-FFF2-40B4-BE49-F238E27FC236}">
                  <a16:creationId xmlns:a16="http://schemas.microsoft.com/office/drawing/2014/main" id="{B7AF8D31-D946-4A13-8473-68C34A0BB6F5}"/>
                </a:ext>
              </a:extLst>
            </p:cNvPr>
            <p:cNvSpPr txBox="1"/>
            <p:nvPr/>
          </p:nvSpPr>
          <p:spPr>
            <a:xfrm>
              <a:off x="4574072" y="5248881"/>
              <a:ext cx="432629" cy="369332"/>
            </a:xfrm>
            <a:prstGeom prst="rect">
              <a:avLst/>
            </a:prstGeom>
            <a:noFill/>
          </p:spPr>
          <p:txBody>
            <a:bodyPr wrap="square" rtlCol="0">
              <a:spAutoFit/>
            </a:bodyPr>
            <a:lstStyle/>
            <a:p>
              <a:r>
                <a:rPr lang="en-US" altLang="zh-TW" b="1" dirty="0">
                  <a:solidFill>
                    <a:srgbClr val="FF0000"/>
                  </a:solidFill>
                  <a:latin typeface="+mj-lt"/>
                  <a:ea typeface="+mj-ea"/>
                </a:rPr>
                <a:t>C</a:t>
              </a:r>
              <a:endParaRPr lang="zh-TW" altLang="en-US" b="1" dirty="0">
                <a:solidFill>
                  <a:srgbClr val="FF0000"/>
                </a:solidFill>
                <a:latin typeface="+mj-lt"/>
                <a:ea typeface="+mj-ea"/>
              </a:endParaRP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464D27A8-F2F8-460A-8F7D-15DCCFE85849}"/>
              </a:ext>
            </a:extLst>
          </p:cNvPr>
          <p:cNvPicPr>
            <a:picLocks noChangeAspect="1"/>
          </p:cNvPicPr>
          <p:nvPr/>
        </p:nvPicPr>
        <p:blipFill>
          <a:blip r:embed="rId3"/>
          <a:stretch>
            <a:fillRect/>
          </a:stretch>
        </p:blipFill>
        <p:spPr>
          <a:xfrm>
            <a:off x="0" y="1122584"/>
            <a:ext cx="12192000" cy="573541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8472264" y="4221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5A1ADC0A-ABAA-4074-90F4-0C5C18CD980A}"/>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7" name="矩形 6">
            <a:extLst>
              <a:ext uri="{FF2B5EF4-FFF2-40B4-BE49-F238E27FC236}">
                <a16:creationId xmlns:a16="http://schemas.microsoft.com/office/drawing/2014/main" id="{91375F8D-32FF-470F-A0AA-AFE253083405}"/>
              </a:ext>
            </a:extLst>
          </p:cNvPr>
          <p:cNvSpPr/>
          <p:nvPr/>
        </p:nvSpPr>
        <p:spPr>
          <a:xfrm>
            <a:off x="83332" y="1510664"/>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5403F9-99E9-482A-8381-8781C62032B8}"/>
              </a:ext>
            </a:extLst>
          </p:cNvPr>
          <p:cNvPicPr>
            <a:picLocks noChangeAspect="1"/>
          </p:cNvPicPr>
          <p:nvPr/>
        </p:nvPicPr>
        <p:blipFill>
          <a:blip r:embed="rId3"/>
          <a:stretch>
            <a:fillRect/>
          </a:stretch>
        </p:blipFill>
        <p:spPr>
          <a:xfrm>
            <a:off x="0" y="1340768"/>
            <a:ext cx="12192000" cy="5380069"/>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87556" y="5549107"/>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
        <p:nvSpPr>
          <p:cNvPr id="7" name="Text Box 5">
            <a:extLst>
              <a:ext uri="{FF2B5EF4-FFF2-40B4-BE49-F238E27FC236}">
                <a16:creationId xmlns:a16="http://schemas.microsoft.com/office/drawing/2014/main" id="{82AFE363-FD9A-4891-B4CB-68075BC049DE}"/>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827BF4A0-7887-44FE-B46D-8B77A84F15D1}"/>
              </a:ext>
            </a:extLst>
          </p:cNvPr>
          <p:cNvSpPr/>
          <p:nvPr/>
        </p:nvSpPr>
        <p:spPr>
          <a:xfrm>
            <a:off x="83332" y="1700808"/>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789F644-A5F7-4CA9-B9F2-FC8BC6C62FC0}"/>
              </a:ext>
            </a:extLst>
          </p:cNvPr>
          <p:cNvPicPr>
            <a:picLocks noChangeAspect="1"/>
          </p:cNvPicPr>
          <p:nvPr/>
        </p:nvPicPr>
        <p:blipFill>
          <a:blip r:embed="rId3"/>
          <a:stretch>
            <a:fillRect/>
          </a:stretch>
        </p:blipFill>
        <p:spPr>
          <a:xfrm>
            <a:off x="94657" y="1196752"/>
            <a:ext cx="12097343" cy="566124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258127" y="534057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 </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7F56138B-EDE1-4A78-BF96-28FA62CB29AC}"/>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8" name="矩形 7">
            <a:extLst>
              <a:ext uri="{FF2B5EF4-FFF2-40B4-BE49-F238E27FC236}">
                <a16:creationId xmlns:a16="http://schemas.microsoft.com/office/drawing/2014/main" id="{A9E397C3-9729-42FF-8D74-01AD8A0CE634}"/>
              </a:ext>
            </a:extLst>
          </p:cNvPr>
          <p:cNvSpPr/>
          <p:nvPr/>
        </p:nvSpPr>
        <p:spPr>
          <a:xfrm>
            <a:off x="176480" y="1268760"/>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17633284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4"/>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 </a:t>
            </a:r>
            <a:r>
              <a:rPr lang="zh-TW" altLang="en-US" sz="3600" dirty="0">
                <a:solidFill>
                  <a:schemeClr val="tx2"/>
                </a:solidFill>
                <a:ea typeface="標楷體" panose="03000509000000000000" pitchFamily="65" charset="-120"/>
              </a:rPr>
              <a:t>生</a:t>
            </a:r>
          </a:p>
        </p:txBody>
      </p:sp>
      <p:sp>
        <p:nvSpPr>
          <p:cNvPr id="5" name="矩形 4">
            <a:extLst>
              <a:ext uri="{FF2B5EF4-FFF2-40B4-BE49-F238E27FC236}">
                <a16:creationId xmlns:a16="http://schemas.microsoft.com/office/drawing/2014/main" id="{9F80D01B-EEAE-466F-AE6A-C89833B6E69A}"/>
              </a:ext>
            </a:extLst>
          </p:cNvPr>
          <p:cNvSpPr/>
          <p:nvPr/>
        </p:nvSpPr>
        <p:spPr>
          <a:xfrm>
            <a:off x="202668" y="476672"/>
            <a:ext cx="11989332"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6231355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C7647D-68B3-4D8E-8331-9888F07E8AAF}"/>
              </a:ext>
            </a:extLst>
          </p:cNvPr>
          <p:cNvPicPr>
            <a:picLocks noChangeAspect="1"/>
          </p:cNvPicPr>
          <p:nvPr/>
        </p:nvPicPr>
        <p:blipFill>
          <a:blip r:embed="rId4"/>
          <a:stretch>
            <a:fillRect/>
          </a:stretch>
        </p:blipFill>
        <p:spPr>
          <a:xfrm>
            <a:off x="263352" y="952813"/>
            <a:ext cx="11665296" cy="590518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90386"/>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579C97AF-FADA-4E6E-803E-2B990A40ABD3}"/>
              </a:ext>
            </a:extLst>
          </p:cNvPr>
          <p:cNvSpPr/>
          <p:nvPr/>
        </p:nvSpPr>
        <p:spPr>
          <a:xfrm>
            <a:off x="166664" y="1196752"/>
            <a:ext cx="12025336" cy="14401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8625650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1AB0F20-48F4-4B10-92FB-35C043E0CE37}"/>
              </a:ext>
            </a:extLst>
          </p:cNvPr>
          <p:cNvPicPr>
            <a:picLocks noChangeAspect="1"/>
          </p:cNvPicPr>
          <p:nvPr/>
        </p:nvPicPr>
        <p:blipFill>
          <a:blip r:embed="rId4"/>
          <a:stretch>
            <a:fillRect/>
          </a:stretch>
        </p:blipFill>
        <p:spPr>
          <a:xfrm>
            <a:off x="326140" y="856412"/>
            <a:ext cx="11530499" cy="600158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10081"/>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38633424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102</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10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6534</Words>
  <Application>Microsoft Office PowerPoint</Application>
  <PresentationFormat>寬螢幕</PresentationFormat>
  <Paragraphs>1016</Paragraphs>
  <Slides>108</Slides>
  <Notes>47</Notes>
  <HiddenSlides>0</HiddenSlides>
  <MMClips>0</MMClips>
  <ScaleCrop>false</ScaleCrop>
  <HeadingPairs>
    <vt:vector size="6" baseType="variant">
      <vt:variant>
        <vt:lpstr>使用字型</vt:lpstr>
      </vt:variant>
      <vt:variant>
        <vt:i4>13</vt:i4>
      </vt:variant>
      <vt:variant>
        <vt:lpstr>佈景主題</vt:lpstr>
      </vt:variant>
      <vt:variant>
        <vt:i4>6</vt:i4>
      </vt:variant>
      <vt:variant>
        <vt:lpstr>投影片標題</vt:lpstr>
      </vt:variant>
      <vt:variant>
        <vt:i4>108</vt:i4>
      </vt:variant>
    </vt:vector>
  </HeadingPairs>
  <TitlesOfParts>
    <vt:vector size="127" baseType="lpstr">
      <vt:lpstr>Adobe 黑体 Std R</vt:lpstr>
      <vt:lpstr>Adobe 繁黑體 Std B</vt:lpstr>
      <vt:lpstr>微軟正黑體</vt:lpstr>
      <vt:lpstr>新細明體</vt:lpstr>
      <vt:lpstr>標楷體</vt:lpstr>
      <vt:lpstr>Arial</vt:lpstr>
      <vt:lpstr>Calibri</vt:lpstr>
      <vt:lpstr>Microsoft New Tai Lue</vt:lpstr>
      <vt:lpstr>Montserrat</vt:lpstr>
      <vt:lpstr>Montserrat Light</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12年國民教育</vt:lpstr>
      <vt:lpstr>高中職</vt:lpstr>
      <vt:lpstr>考招分離</vt:lpstr>
      <vt:lpstr>免試入學</vt:lpstr>
      <vt:lpstr>115年適性入學重要日程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115學年度桃連區適性入學管道</vt:lpstr>
      <vt:lpstr>PowerPoint 簡報</vt:lpstr>
      <vt:lpstr>PowerPoint 簡報</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115優先免試入學之內容</vt:lpstr>
      <vt:lpstr>高中端免試招生名額</vt:lpstr>
      <vt:lpstr>國中端志願錄取方式</vt:lpstr>
      <vt:lpstr>115優先免試入學</vt:lpstr>
      <vt:lpstr>高中端-第一類學校</vt:lpstr>
      <vt:lpstr>高中端-增額分配</vt:lpstr>
      <vt:lpstr>高中端-增額分配</vt:lpstr>
      <vt:lpstr>高中端-第二類學校</vt:lpstr>
      <vt:lpstr>高中端-第三類學校</vt:lpstr>
      <vt:lpstr>115優先免試入學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115年桃連區免試入學-同分超額比序步驟</vt:lpstr>
      <vt:lpstr>個別序位</vt:lpstr>
      <vt:lpstr>個別序位</vt:lpstr>
      <vt:lpstr>如何使用個別序位</vt:lpstr>
      <vt:lpstr>如何使用個別序位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2026-04-20T07:21:45Z</dcterms:modified>
</cp:coreProperties>
</file>