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5" r:id="rId2"/>
    <p:sldId id="314" r:id="rId3"/>
    <p:sldId id="358" r:id="rId4"/>
    <p:sldId id="345" r:id="rId5"/>
    <p:sldId id="346" r:id="rId6"/>
    <p:sldId id="347" r:id="rId7"/>
    <p:sldId id="378" r:id="rId8"/>
    <p:sldId id="383" r:id="rId9"/>
    <p:sldId id="384" r:id="rId10"/>
    <p:sldId id="385" r:id="rId11"/>
    <p:sldId id="382" r:id="rId12"/>
    <p:sldId id="342" r:id="rId13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D7181F"/>
    <a:srgbClr val="CC3300"/>
    <a:srgbClr val="E0E4D0"/>
    <a:srgbClr val="CCE7D4"/>
    <a:srgbClr val="7CD10E"/>
    <a:srgbClr val="D4363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>
        <p:scale>
          <a:sx n="70" d="100"/>
          <a:sy n="70" d="100"/>
        </p:scale>
        <p:origin x="-1158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TW"/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258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TW"/>
          </a:p>
        </p:txBody>
      </p:sp>
      <p:sp>
        <p:nvSpPr>
          <p:cNvPr id="258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5FEB3339-9272-420D-A837-83C4D3B71C5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874493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TW"/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289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89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289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TW"/>
          </a:p>
        </p:txBody>
      </p:sp>
      <p:sp>
        <p:nvSpPr>
          <p:cNvPr id="289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BE359AF2-0C31-42E2-B789-FB19438A12C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4032802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59AF2-0C31-42E2-B789-FB19438A12CE}" type="slidenum">
              <a:rPr lang="en-US" altLang="zh-TW" smtClean="0"/>
              <a:pPr/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850863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59AF2-0C31-42E2-B789-FB19438A12CE}" type="slidenum">
              <a:rPr lang="en-US" altLang="zh-TW" smtClean="0"/>
              <a:pPr/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850863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76200" y="6477000"/>
            <a:ext cx="2895600" cy="304800"/>
          </a:xfrm>
        </p:spPr>
        <p:txBody>
          <a:bodyPr/>
          <a:lstStyle>
            <a:lvl1pPr algn="l">
              <a:defRPr sz="1700">
                <a:solidFill>
                  <a:srgbClr val="000000"/>
                </a:solidFill>
              </a:defRPr>
            </a:lvl1pPr>
          </a:lstStyle>
          <a:p>
            <a:endParaRPr lang="zh-TW" altLang="zh-TW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581400"/>
            <a:ext cx="7010400" cy="3810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1796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pitchFamily="2" charset="2"/>
              <a:buNone/>
              <a:defRPr sz="20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  <a:endParaRPr lang="en-US" altLang="zh-TW" noProof="0" smtClean="0"/>
          </a:p>
        </p:txBody>
      </p:sp>
      <p:sp>
        <p:nvSpPr>
          <p:cNvPr id="3226" name="Rectangle 154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324600" y="6477000"/>
            <a:ext cx="2133600" cy="244475"/>
          </a:xfrm>
        </p:spPr>
        <p:txBody>
          <a:bodyPr/>
          <a:lstStyle>
            <a:lvl1pPr algn="ctr">
              <a:defRPr sz="1400" b="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</a:lstStyle>
          <a:p>
            <a:endParaRPr lang="en-US" altLang="zh-TW"/>
          </a:p>
        </p:txBody>
      </p:sp>
      <p:sp>
        <p:nvSpPr>
          <p:cNvPr id="3227" name="Rectangle 1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477000"/>
            <a:ext cx="457200" cy="244475"/>
          </a:xfrm>
        </p:spPr>
        <p:txBody>
          <a:bodyPr/>
          <a:lstStyle>
            <a:lvl1pPr algn="ctr">
              <a:defRPr sz="1400">
                <a:latin typeface="Arial" charset="0"/>
              </a:defRPr>
            </a:lvl1pPr>
          </a:lstStyle>
          <a:p>
            <a:fld id="{09918479-B70A-4558-B5DF-EFF237C4E668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2514600"/>
            <a:ext cx="7010400" cy="685800"/>
          </a:xfrm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28398" dir="3806097" algn="ctr" rotWithShape="0">
                    <a:srgbClr val="000000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500">
                <a:latin typeface="Arial" charset="0"/>
              </a:defRPr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  <a:endParaRPr lang="en-US" altLang="zh-TW" noProof="0" smtClean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3505200" y="5943600"/>
            <a:ext cx="251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3300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2400">
                <a:solidFill>
                  <a:srgbClr val="D43636"/>
                </a:solidFill>
                <a:latin typeface="Arial Black" pitchFamily="34" charset="0"/>
                <a:ea typeface="新細明體" charset="-120"/>
              </a:rPr>
              <a:t>L/O/G/O</a:t>
            </a:r>
          </a:p>
        </p:txBody>
      </p:sp>
      <p:grpSp>
        <p:nvGrpSpPr>
          <p:cNvPr id="3236" name="Group 16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3233" name="Picture 161" descr="artplus_nature_naturalcity38_g"/>
            <p:cNvPicPr>
              <a:picLocks noChangeAspect="1" noChangeArrowheads="1"/>
            </p:cNvPicPr>
            <p:nvPr userDrawn="1"/>
          </p:nvPicPr>
          <p:blipFill>
            <a:blip r:embed="rId2" cstate="print">
              <a:lum bright="6000" contrast="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500"/>
            <a:stretch>
              <a:fillRect/>
            </a:stretch>
          </p:blipFill>
          <p:spPr bwMode="auto">
            <a:xfrm>
              <a:off x="1200" y="2949"/>
              <a:ext cx="1241" cy="1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32" name="Picture 160" descr="artplus_nature_naturalcity38_g"/>
            <p:cNvPicPr>
              <a:picLocks noChangeAspect="1" noChangeArrowheads="1"/>
            </p:cNvPicPr>
            <p:nvPr userDrawn="1"/>
          </p:nvPicPr>
          <p:blipFill>
            <a:blip r:embed="rId2" cstate="print">
              <a:lum bright="6000" contrast="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500"/>
            <a:stretch>
              <a:fillRect/>
            </a:stretch>
          </p:blipFill>
          <p:spPr bwMode="auto">
            <a:xfrm>
              <a:off x="0" y="2019"/>
              <a:ext cx="1884" cy="2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31" name="Picture 159" descr="artplus_nature_naturalcity38_e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1525"/>
            <a:stretch>
              <a:fillRect/>
            </a:stretch>
          </p:blipFill>
          <p:spPr bwMode="auto">
            <a:xfrm>
              <a:off x="0" y="2592"/>
              <a:ext cx="5760" cy="1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234" name="Group 162"/>
            <p:cNvGrpSpPr>
              <a:grpSpLocks/>
            </p:cNvGrpSpPr>
            <p:nvPr userDrawn="1"/>
          </p:nvGrpSpPr>
          <p:grpSpPr bwMode="auto">
            <a:xfrm>
              <a:off x="0" y="0"/>
              <a:ext cx="5760" cy="2016"/>
              <a:chOff x="0" y="0"/>
              <a:chExt cx="5760" cy="2016"/>
            </a:xfrm>
          </p:grpSpPr>
          <p:pic>
            <p:nvPicPr>
              <p:cNvPr id="3225" name="Picture 153" descr="7"/>
              <p:cNvPicPr>
                <a:picLocks noChangeAspect="1" noChangeArrowheads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5760" cy="20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12" name="Picture 140" descr="04"/>
              <p:cNvPicPr>
                <a:picLocks noChangeAspect="1" noChangeArrowheads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60" y="0"/>
                <a:ext cx="858" cy="7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235" name="Picture 163" descr="water_2"/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576"/>
              <a:ext cx="546" cy="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EFE129D-066A-401C-8103-B35E4D462BC0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10581850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13F536-B092-4A80-84CB-6655E3599730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4513502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148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0" y="1219200"/>
            <a:ext cx="41148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9EA20B-4E71-4570-A463-593760BF52BD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79417377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D8F3AE-CD58-4511-9EFD-C1D2D2D6CE68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95001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2FFC5F-CA4B-47E7-AA57-1FFEDD2138B5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40880685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20E507D-1C44-4A16-818F-ECA657C47FDE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13864337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462746-8DDA-4EF9-9EFB-3E2B7F7F76D5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2155175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68FED94-0D43-4A18-BB51-1AF0DBA3BF14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7" name="頁尾版面配置區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61326729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CEF9719-4551-469A-A819-B31D6E701212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7121245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91300" y="350838"/>
            <a:ext cx="2095500" cy="597376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4800" y="350838"/>
            <a:ext cx="6134100" cy="597376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45BB61-D620-42E2-B75F-67341DDFAFB1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3396903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50838"/>
            <a:ext cx="7239000" cy="56356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304800" y="1219200"/>
            <a:ext cx="8382000" cy="5105400"/>
          </a:xfrm>
        </p:spPr>
        <p:txBody>
          <a:bodyPr/>
          <a:lstStyle/>
          <a:p>
            <a:r>
              <a:rPr lang="zh-TW" altLang="en-US" smtClean="0"/>
              <a:t>按一下圖示以新增表格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114800" y="65373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304800" y="6537325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754F7AE5-4105-4BA8-9036-6C70434C3355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>
          <a:xfrm>
            <a:off x="914400" y="6537325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85983384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標題及圖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50838"/>
            <a:ext cx="7239000" cy="56356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表版面配置區 2"/>
          <p:cNvSpPr>
            <a:spLocks noGrp="1"/>
          </p:cNvSpPr>
          <p:nvPr>
            <p:ph type="chart" idx="1"/>
          </p:nvPr>
        </p:nvSpPr>
        <p:spPr>
          <a:xfrm>
            <a:off x="304800" y="1219200"/>
            <a:ext cx="8382000" cy="5105400"/>
          </a:xfrm>
        </p:spPr>
        <p:txBody>
          <a:bodyPr/>
          <a:lstStyle/>
          <a:p>
            <a:r>
              <a:rPr lang="zh-TW" altLang="en-US" smtClean="0"/>
              <a:t>按一下圖示以新增圖表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114800" y="65373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zh-TW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304800" y="6537325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B17404CA-D75A-456C-AEF1-08F27C5A5D97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2"/>
          </p:nvPr>
        </p:nvSpPr>
        <p:spPr>
          <a:xfrm>
            <a:off x="914400" y="6537325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72184200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0" name="Group 16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189" name="Group 165"/>
            <p:cNvGrpSpPr>
              <a:grpSpLocks/>
            </p:cNvGrpSpPr>
            <p:nvPr/>
          </p:nvGrpSpPr>
          <p:grpSpPr bwMode="auto">
            <a:xfrm>
              <a:off x="0" y="0"/>
              <a:ext cx="5760" cy="1224"/>
              <a:chOff x="0" y="0"/>
              <a:chExt cx="5760" cy="1224"/>
            </a:xfrm>
          </p:grpSpPr>
          <p:pic>
            <p:nvPicPr>
              <p:cNvPr id="1173" name="Picture 149" descr="4_1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0" y="0"/>
                <a:ext cx="5760" cy="12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77" name="Picture 153" descr="6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5094" y="0"/>
                <a:ext cx="666" cy="8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2" name="Picture 158" descr="123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rot="930090">
                <a:off x="48" y="96"/>
                <a:ext cx="543" cy="5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88" name="Rectangle 164"/>
            <p:cNvSpPr>
              <a:spLocks noChangeArrowheads="1"/>
            </p:cNvSpPr>
            <p:nvPr/>
          </p:nvSpPr>
          <p:spPr bwMode="gray">
            <a:xfrm>
              <a:off x="0" y="4128"/>
              <a:ext cx="5760" cy="192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pic>
          <p:nvPicPr>
            <p:cNvPr id="1187" name="Picture 163" descr="artplus_nature_naturalcity38_g"/>
            <p:cNvPicPr>
              <a:picLocks noChangeAspect="1" noChangeArrowheads="1"/>
            </p:cNvPicPr>
            <p:nvPr/>
          </p:nvPicPr>
          <p:blipFill>
            <a:blip r:embed="rId18" cstate="print">
              <a:lum bright="12000" contrast="12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31580"/>
            <a:stretch>
              <a:fillRect/>
            </a:stretch>
          </p:blipFill>
          <p:spPr bwMode="gray">
            <a:xfrm>
              <a:off x="4752" y="3353"/>
              <a:ext cx="1008" cy="9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114800" y="6537325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zh-TW" altLang="zh-TW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04800" y="1219200"/>
            <a:ext cx="8382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04800" y="6537325"/>
            <a:ext cx="533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+mn-lt"/>
                <a:ea typeface="新細明體" charset="-120"/>
              </a:defRPr>
            </a:lvl1pPr>
          </a:lstStyle>
          <a:p>
            <a:fld id="{23D3446A-B753-44F7-9206-0716A3E16DC4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1159" name="Line 135"/>
          <p:cNvSpPr>
            <a:spLocks noChangeShapeType="1"/>
          </p:cNvSpPr>
          <p:nvPr/>
        </p:nvSpPr>
        <p:spPr bwMode="white">
          <a:xfrm>
            <a:off x="9525" y="5967413"/>
            <a:ext cx="641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838200" y="350838"/>
            <a:ext cx="7239000" cy="563562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chemeClr val="bg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zh-TW" smtClean="0"/>
          </a:p>
        </p:txBody>
      </p:sp>
      <p:sp>
        <p:nvSpPr>
          <p:cNvPr id="1183" name="Rectangle 15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14400" y="6537325"/>
            <a:ext cx="289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ea typeface="新細明體" charset="-120"/>
              </a:defRPr>
            </a:lvl1pPr>
          </a:lstStyle>
          <a:p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v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1916832"/>
            <a:ext cx="9144000" cy="2160240"/>
          </a:xfrm>
          <a:solidFill>
            <a:schemeClr val="lt1">
              <a:alpha val="47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r>
              <a:rPr lang="zh-TW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桃連</a:t>
            </a:r>
            <a:r>
              <a:rPr lang="zh-TW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區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高中職免試入學報名平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TW" sz="2800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團體報名操作手冊</a:t>
            </a:r>
            <a:r>
              <a:rPr lang="zh-TW" altLang="zh-TW" sz="2800" dirty="0" smtClean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zh-TW" altLang="zh-TW" sz="2800" dirty="0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5" descr="政高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733256"/>
            <a:ext cx="2304256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923928" y="4437112"/>
            <a:ext cx="36004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1800" b="1" dirty="0">
                <a:latin typeface="微軟正黑體" pitchFamily="34" charset="-120"/>
                <a:ea typeface="微軟正黑體" pitchFamily="34" charset="-120"/>
              </a:rPr>
              <a:t>報告人</a:t>
            </a:r>
            <a:r>
              <a:rPr lang="zh-TW" altLang="en-US" sz="1800" b="1" dirty="0" smtClean="0">
                <a:latin typeface="微軟正黑體" pitchFamily="34" charset="-120"/>
                <a:ea typeface="微軟正黑體" pitchFamily="34" charset="-120"/>
              </a:rPr>
              <a:t>：洪志遠</a:t>
            </a:r>
            <a:endParaRPr lang="en-US" altLang="zh-TW" sz="1800" b="1" dirty="0">
              <a:latin typeface="微軟正黑體" pitchFamily="34" charset="-120"/>
              <a:ea typeface="微軟正黑體" pitchFamily="34" charset="-12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zh-TW" sz="1800" b="1" dirty="0">
              <a:latin typeface="微軟正黑體" pitchFamily="34" charset="-120"/>
              <a:ea typeface="微軟正黑體" pitchFamily="34" charset="-120"/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TW" altLang="en-US" sz="1800" b="1" dirty="0">
                <a:latin typeface="微軟正黑體" pitchFamily="34" charset="-120"/>
                <a:ea typeface="微軟正黑體" pitchFamily="34" charset="-120"/>
              </a:rPr>
              <a:t>日    期</a:t>
            </a:r>
            <a:r>
              <a:rPr lang="zh-TW" altLang="en-US" sz="1800" b="1" dirty="0" smtClean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sz="1800" b="1" dirty="0" smtClean="0">
                <a:latin typeface="微軟正黑體" pitchFamily="34" charset="-120"/>
                <a:ea typeface="微軟正黑體" pitchFamily="34" charset="-120"/>
              </a:rPr>
              <a:t>104</a:t>
            </a:r>
            <a:r>
              <a:rPr lang="zh-TW" altLang="en-US" sz="1800" b="1" dirty="0" smtClean="0"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1800" b="1" dirty="0" smtClean="0">
                <a:latin typeface="微軟正黑體" pitchFamily="34" charset="-120"/>
                <a:ea typeface="微軟正黑體" pitchFamily="34" charset="-120"/>
              </a:rPr>
              <a:t>12</a:t>
            </a:r>
            <a:r>
              <a:rPr lang="zh-TW" altLang="en-US" sz="1800" b="1" dirty="0" smtClean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1800" b="1" dirty="0" smtClean="0">
                <a:latin typeface="微軟正黑體" pitchFamily="34" charset="-120"/>
                <a:ea typeface="微軟正黑體" pitchFamily="34" charset="-120"/>
              </a:rPr>
              <a:t>18</a:t>
            </a:r>
            <a:r>
              <a:rPr lang="zh-TW" altLang="en-US" sz="1800" b="1" dirty="0" smtClean="0">
                <a:latin typeface="微軟正黑體" pitchFamily="34" charset="-120"/>
                <a:ea typeface="微軟正黑體" pitchFamily="34" charset="-120"/>
              </a:rPr>
              <a:t>日</a:t>
            </a:r>
            <a:endParaRPr lang="zh-TW" altLang="en-US" sz="1800" dirty="0">
              <a:solidFill>
                <a:schemeClr val="tx1"/>
              </a:solidFill>
              <a:ea typeface="新細明體" pitchFamily="18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918479-B70A-4558-B5DF-EFF237C4E668}" type="slidenum">
              <a:rPr lang="en-US" altLang="zh-TW" smtClean="0"/>
              <a:pPr/>
              <a:t>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FE129D-066A-401C-8103-B35E4D462BC0}" type="slidenum">
              <a:rPr lang="en-US" altLang="zh-TW" smtClean="0"/>
              <a:pPr/>
              <a:t>2</a:t>
            </a:fld>
            <a:endParaRPr lang="en-US" altLang="zh-TW"/>
          </a:p>
        </p:txBody>
      </p:sp>
      <p:sp>
        <p:nvSpPr>
          <p:cNvPr id="2" name="矩形 1"/>
          <p:cNvSpPr/>
          <p:nvPr/>
        </p:nvSpPr>
        <p:spPr>
          <a:xfrm>
            <a:off x="791714" y="711965"/>
            <a:ext cx="77768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zh-TW" altLang="en-US" sz="2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</a:t>
            </a:r>
            <a:r>
              <a:rPr lang="zh-TW" altLang="zh-TW" sz="2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系統</a:t>
            </a:r>
            <a:r>
              <a:rPr lang="zh-TW" altLang="zh-TW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endParaRPr lang="zh-TW" altLang="zh-TW" sz="24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本系統提供學生之相關資料查詢與志願選填。</a:t>
            </a:r>
            <a:endParaRPr lang="zh-TW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64294" y="1988840"/>
            <a:ext cx="74888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zh-TW" altLang="en-US" sz="2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</a:t>
            </a:r>
            <a:r>
              <a:rPr lang="zh-TW" altLang="zh-TW" sz="24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系統登入</a:t>
            </a:r>
            <a:endParaRPr lang="en-US" altLang="zh-TW" sz="2400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點選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功能列之「登入」。        </a:t>
            </a:r>
            <a:endParaRPr lang="zh-TW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Picture 2" descr="C:\Users\ZACHARY\Desktop\桃連1218免試平台說明資料\登入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1714" y="2852936"/>
            <a:ext cx="6788116" cy="300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FE129D-066A-401C-8103-B35E4D462BC0}" type="slidenum">
              <a:rPr lang="en-US" altLang="zh-TW" smtClean="0"/>
              <a:pPr/>
              <a:t>3</a:t>
            </a:fld>
            <a:endParaRPr lang="en-US" altLang="zh-TW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95" t="28787" r="22237" b="12808"/>
          <a:stretch/>
        </p:blipFill>
        <p:spPr bwMode="auto">
          <a:xfrm>
            <a:off x="646517" y="1196752"/>
            <a:ext cx="7783119" cy="470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5588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FE129D-066A-401C-8103-B35E4D462BC0}" type="slidenum">
              <a:rPr lang="en-US" altLang="zh-TW" smtClean="0"/>
              <a:pPr/>
              <a:t>4</a:t>
            </a:fld>
            <a:endParaRPr lang="en-US" altLang="zh-TW"/>
          </a:p>
        </p:txBody>
      </p:sp>
      <p:sp>
        <p:nvSpPr>
          <p:cNvPr id="2" name="矩形 1"/>
          <p:cNvSpPr/>
          <p:nvPr/>
        </p:nvSpPr>
        <p:spPr>
          <a:xfrm>
            <a:off x="789538" y="836712"/>
            <a:ext cx="75988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zh-TW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操作</a:t>
            </a:r>
            <a:r>
              <a:rPr lang="zh-TW" altLang="zh-TW" sz="24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手冊</a:t>
            </a:r>
            <a:r>
              <a:rPr lang="zh-TW" altLang="zh-TW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下載</a:t>
            </a:r>
            <a:endParaRPr lang="en-US" altLang="zh-TW" sz="2400" b="1" dirty="0">
              <a:solidFill>
                <a:schemeClr val="accent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l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點選「相關下載／</a:t>
            </a:r>
            <a:r>
              <a:rPr lang="zh-TW" altLang="en-US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操作手冊下載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」，即可下載學生版之操作手冊。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 descr="C:\Users\ZACHARY\Desktop\Yuching\12年國教\104學年度\桃連1218免試平台說明資料\S_操作手冊下載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9538" y="1826290"/>
            <a:ext cx="7515260" cy="289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12906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FE129D-066A-401C-8103-B35E4D462BC0}" type="slidenum">
              <a:rPr lang="en-US" altLang="zh-TW" smtClean="0"/>
              <a:pPr/>
              <a:t>5</a:t>
            </a:fld>
            <a:endParaRPr lang="en-US" altLang="zh-TW"/>
          </a:p>
        </p:txBody>
      </p:sp>
      <p:sp>
        <p:nvSpPr>
          <p:cNvPr id="2" name="矩形 1"/>
          <p:cNvSpPr/>
          <p:nvPr/>
        </p:nvSpPr>
        <p:spPr>
          <a:xfrm>
            <a:off x="827584" y="836712"/>
            <a:ext cx="777686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zh-TW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、超額比序成績查訊</a:t>
            </a:r>
            <a:endParaRPr lang="en-US" altLang="zh-TW" sz="2400" b="1" dirty="0" smtClean="0">
              <a:solidFill>
                <a:schemeClr val="accent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l">
              <a:spcBef>
                <a:spcPts val="600"/>
              </a:spcBef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點選「相關作業／</a:t>
            </a:r>
            <a:r>
              <a:rPr lang="zh-TW" altLang="en-US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超額比序成績查</a:t>
            </a:r>
            <a:r>
              <a:rPr lang="zh-TW" altLang="en-US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詢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」，即可查詢超額比序成績資訊。</a:t>
            </a:r>
            <a:endParaRPr lang="zh-TW" altLang="zh-TW" dirty="0">
              <a:solidFill>
                <a:schemeClr val="accent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074" name="Picture 2" descr="C:\Users\ZACHARY\Desktop\桃連1218免試平台說明資料\S_超額比序成績查詢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5237" y="1772816"/>
            <a:ext cx="2877024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12906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FE129D-066A-401C-8103-B35E4D462BC0}" type="slidenum">
              <a:rPr lang="en-US" altLang="zh-TW" smtClean="0"/>
              <a:pPr/>
              <a:t>6</a:t>
            </a:fld>
            <a:endParaRPr lang="en-US" altLang="zh-TW"/>
          </a:p>
        </p:txBody>
      </p:sp>
      <p:sp>
        <p:nvSpPr>
          <p:cNvPr id="2" name="矩形 1"/>
          <p:cNvSpPr/>
          <p:nvPr/>
        </p:nvSpPr>
        <p:spPr>
          <a:xfrm>
            <a:off x="812483" y="692696"/>
            <a:ext cx="75039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zh-TW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、志願選填</a:t>
            </a:r>
            <a:endParaRPr lang="en-US" altLang="zh-TW" sz="2400" b="1" dirty="0" smtClean="0">
              <a:solidFill>
                <a:schemeClr val="accent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l"/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點選「相關作業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／</a:t>
            </a:r>
            <a:r>
              <a:rPr lang="zh-TW" altLang="en-US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即可進入志願選填畫面。</a:t>
            </a:r>
            <a:endParaRPr lang="zh-TW" altLang="zh-TW" dirty="0">
              <a:solidFill>
                <a:schemeClr val="accent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3" name="Picture 5" descr="C:\Users\ZACHARY\Desktop\Yuching\12年國教\104學年度\桃連1218免試平台說明資料\S_志願選填(免試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3089"/>
          <a:stretch/>
        </p:blipFill>
        <p:spPr bwMode="auto">
          <a:xfrm>
            <a:off x="971599" y="1684099"/>
            <a:ext cx="6624736" cy="462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12906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FE129D-066A-401C-8103-B35E4D462BC0}" type="slidenum">
              <a:rPr lang="en-US" altLang="zh-TW" smtClean="0"/>
              <a:pPr/>
              <a:t>7</a:t>
            </a:fld>
            <a:endParaRPr lang="en-US" altLang="zh-TW"/>
          </a:p>
        </p:txBody>
      </p:sp>
      <p:sp>
        <p:nvSpPr>
          <p:cNvPr id="2" name="矩形 1"/>
          <p:cNvSpPr/>
          <p:nvPr/>
        </p:nvSpPr>
        <p:spPr>
          <a:xfrm>
            <a:off x="721952" y="620688"/>
            <a:ext cx="7450448" cy="1179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zh-TW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、志願選填</a:t>
            </a:r>
            <a:r>
              <a:rPr lang="en-US" altLang="zh-TW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續</a:t>
            </a:r>
            <a:r>
              <a:rPr lang="en-US" altLang="zh-TW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457200" lvl="0" indent="-457200" algn="l">
              <a:lnSpc>
                <a:spcPts val="2500"/>
              </a:lnSpc>
              <a:spcBef>
                <a:spcPts val="600"/>
              </a:spcBef>
              <a:buFont typeface="+mj-lt"/>
              <a:buAutoNum type="arabicPeriod"/>
            </a:pP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zh-TW" altLang="en-US" u="sng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條件</a:t>
            </a: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u="sng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欲加入</a:t>
            </a:r>
            <a:r>
              <a:rPr lang="zh-TW" altLang="en-US" u="sng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科系</a:t>
            </a:r>
            <a:r>
              <a:rPr lang="zh-TW" altLang="en-US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作篩選。</a:t>
            </a:r>
            <a:endParaRPr lang="en-US" altLang="zh-TW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 algn="l">
              <a:lnSpc>
                <a:spcPts val="2500"/>
              </a:lnSpc>
              <a:buFont typeface="+mj-lt"/>
              <a:buAutoNum type="arabicPeriod"/>
            </a:pP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按下「科系資訊」按鈕，即會將科系資料顯示下方。</a:t>
            </a:r>
            <a:endParaRPr lang="en-US" altLang="zh-TW" dirty="0" smtClean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5" descr="C:\Users\ZACHARY\Desktop\Yuching\12年國教\104學年度\桃連1218免試平台說明資料\S_志願選填(免試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6235"/>
          <a:stretch/>
        </p:blipFill>
        <p:spPr bwMode="auto">
          <a:xfrm>
            <a:off x="539552" y="1988840"/>
            <a:ext cx="8167711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 bwMode="auto">
          <a:xfrm>
            <a:off x="531495" y="3645024"/>
            <a:ext cx="8288977" cy="244827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683568" y="4869160"/>
            <a:ext cx="7893286" cy="1152128"/>
          </a:xfrm>
          <a:prstGeom prst="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4634322" y="4365104"/>
            <a:ext cx="801774" cy="50405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38889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FE129D-066A-401C-8103-B35E4D462BC0}" type="slidenum">
              <a:rPr lang="en-US" altLang="zh-TW" smtClean="0"/>
              <a:pPr/>
              <a:t>8</a:t>
            </a:fld>
            <a:endParaRPr lang="en-US" altLang="zh-TW"/>
          </a:p>
        </p:txBody>
      </p:sp>
      <p:sp>
        <p:nvSpPr>
          <p:cNvPr id="2" name="矩形 1"/>
          <p:cNvSpPr/>
          <p:nvPr/>
        </p:nvSpPr>
        <p:spPr>
          <a:xfrm>
            <a:off x="721952" y="620688"/>
            <a:ext cx="7450448" cy="1500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zh-TW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、志願選填</a:t>
            </a:r>
            <a:r>
              <a:rPr lang="en-US" altLang="zh-TW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續</a:t>
            </a:r>
            <a:r>
              <a:rPr lang="en-US" altLang="zh-TW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457200" lvl="0" indent="-457200" algn="l">
              <a:lnSpc>
                <a:spcPts val="2500"/>
              </a:lnSpc>
              <a:spcBef>
                <a:spcPts val="600"/>
              </a:spcBef>
              <a:buFont typeface="+mj-lt"/>
              <a:buAutoNum type="arabicPeriod"/>
            </a:pP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zh-TW" altLang="en-US" u="sng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條件</a:t>
            </a: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u="sng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欲加入</a:t>
            </a:r>
            <a:r>
              <a:rPr lang="zh-TW" altLang="en-US" u="sng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科系</a:t>
            </a:r>
            <a:r>
              <a:rPr lang="zh-TW" altLang="en-US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作篩選。</a:t>
            </a:r>
            <a:endParaRPr lang="en-US" altLang="zh-TW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 algn="l">
              <a:lnSpc>
                <a:spcPts val="2500"/>
              </a:lnSpc>
              <a:buFont typeface="+mj-lt"/>
              <a:buAutoNum type="arabicPeriod"/>
            </a:pP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按下「</a:t>
            </a:r>
            <a:r>
              <a:rPr lang="zh-TW" altLang="en-US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加入</a:t>
            </a: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」按鈕，即選擇該科系，此科系會暫列於頁面下方之志願列表。</a:t>
            </a:r>
            <a:endParaRPr lang="en-US" altLang="zh-TW" dirty="0" smtClean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5" descr="C:\Users\ZACHARY\Desktop\Yuching\12年國教\104學年度\桃連1218免試平台說明資料\S_志願選填(免試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538" b="43160"/>
          <a:stretch/>
        </p:blipFill>
        <p:spPr bwMode="auto">
          <a:xfrm>
            <a:off x="1039090" y="2121099"/>
            <a:ext cx="681617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 bwMode="auto">
          <a:xfrm>
            <a:off x="1039090" y="5024934"/>
            <a:ext cx="7133310" cy="148865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3995937" y="2708920"/>
            <a:ext cx="504056" cy="50405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77927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FE129D-066A-401C-8103-B35E4D462BC0}" type="slidenum">
              <a:rPr lang="en-US" altLang="zh-TW" smtClean="0"/>
              <a:pPr/>
              <a:t>9</a:t>
            </a:fld>
            <a:endParaRPr lang="en-US" altLang="zh-TW"/>
          </a:p>
        </p:txBody>
      </p:sp>
      <p:sp>
        <p:nvSpPr>
          <p:cNvPr id="2" name="矩形 1"/>
          <p:cNvSpPr/>
          <p:nvPr/>
        </p:nvSpPr>
        <p:spPr>
          <a:xfrm>
            <a:off x="721952" y="620688"/>
            <a:ext cx="7954504" cy="2051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zh-TW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、志願選填</a:t>
            </a:r>
            <a:r>
              <a:rPr lang="en-US" altLang="zh-TW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續</a:t>
            </a:r>
            <a:r>
              <a:rPr lang="en-US" altLang="zh-TW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lvl="0" algn="l">
              <a:lnSpc>
                <a:spcPts val="2500"/>
              </a:lnSpc>
              <a:spcBef>
                <a:spcPts val="600"/>
              </a:spcBef>
            </a:pPr>
            <a:r>
              <a:rPr lang="zh-TW" altLang="en-US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移動志願序</a:t>
            </a: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：可上下調整志願選填之順序。</a:t>
            </a:r>
            <a:endParaRPr lang="en-US" altLang="zh-TW" dirty="0" smtClean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l">
              <a:lnSpc>
                <a:spcPts val="2500"/>
              </a:lnSpc>
              <a:spcBef>
                <a:spcPts val="600"/>
              </a:spcBef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快速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移動志願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序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目標流水號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：可直接輸入要調整之順序，並按下「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Go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」按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l">
              <a:lnSpc>
                <a:spcPts val="2500"/>
              </a:lnSpc>
              <a:spcBef>
                <a:spcPts val="600"/>
              </a:spcBef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           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鈕，即可快速移動志願序。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l">
              <a:lnSpc>
                <a:spcPts val="2500"/>
              </a:lnSpc>
              <a:spcBef>
                <a:spcPts val="600"/>
              </a:spcBef>
            </a:pPr>
            <a:r>
              <a:rPr lang="zh-TW" altLang="en-US" b="1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刪除</a:t>
            </a: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：點選「刪除」圖示，即可刪除該選擇之志願。</a:t>
            </a:r>
            <a:endParaRPr lang="en-US" altLang="zh-TW" dirty="0" smtClean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5" descr="C:\Users\ZACHARY\Desktop\Yuching\12年國教\104學年度\桃連1218免試平台說明資料\S_志願選填(免試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531" b="34589"/>
          <a:stretch/>
        </p:blipFill>
        <p:spPr bwMode="auto">
          <a:xfrm>
            <a:off x="652722" y="2708920"/>
            <a:ext cx="8134413" cy="385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 bwMode="auto">
          <a:xfrm>
            <a:off x="678713" y="2751758"/>
            <a:ext cx="1084638" cy="875854"/>
          </a:xfrm>
          <a:prstGeom prst="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6588224" y="4595713"/>
            <a:ext cx="648072" cy="777503"/>
          </a:xfrm>
          <a:prstGeom prst="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7231740" y="4595713"/>
            <a:ext cx="935146" cy="777503"/>
          </a:xfrm>
          <a:prstGeom prst="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8166886" y="4595713"/>
            <a:ext cx="548241" cy="777503"/>
          </a:xfrm>
          <a:prstGeom prst="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矩形圖說文字 2"/>
          <p:cNvSpPr/>
          <p:nvPr/>
        </p:nvSpPr>
        <p:spPr bwMode="auto">
          <a:xfrm>
            <a:off x="2048862" y="2824090"/>
            <a:ext cx="2808312" cy="365919"/>
          </a:xfrm>
          <a:prstGeom prst="wedgeRectCallout">
            <a:avLst>
              <a:gd name="adj1" fmla="val -60341"/>
              <a:gd name="adj2" fmla="val 1655"/>
            </a:avLst>
          </a:prstGeom>
          <a:solidFill>
            <a:schemeClr val="bg1"/>
          </a:solidFill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顯示您當前選擇的志願數。</a:t>
            </a:r>
            <a:endParaRPr kumimoji="0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26794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FE129D-066A-401C-8103-B35E4D462BC0}" type="slidenum">
              <a:rPr lang="en-US" altLang="zh-TW" smtClean="0"/>
              <a:pPr/>
              <a:t>10</a:t>
            </a:fld>
            <a:endParaRPr lang="en-US" altLang="zh-TW"/>
          </a:p>
        </p:txBody>
      </p:sp>
      <p:sp>
        <p:nvSpPr>
          <p:cNvPr id="2" name="矩形 1"/>
          <p:cNvSpPr/>
          <p:nvPr/>
        </p:nvSpPr>
        <p:spPr>
          <a:xfrm>
            <a:off x="721952" y="620688"/>
            <a:ext cx="7450448" cy="1179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zh-TW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、志願選填</a:t>
            </a:r>
            <a:r>
              <a:rPr lang="en-US" altLang="zh-TW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續</a:t>
            </a:r>
            <a:r>
              <a:rPr lang="en-US" altLang="zh-TW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lvl="0" algn="l">
              <a:lnSpc>
                <a:spcPts val="2500"/>
              </a:lnSpc>
              <a:spcBef>
                <a:spcPts val="600"/>
              </a:spcBef>
            </a:pP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選擇並排序完成後，務必按下「</a:t>
            </a:r>
            <a:r>
              <a:rPr lang="zh-TW" altLang="en-US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送出志願</a:t>
            </a: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」按鈕，系統才會把資料寫入資料庫中。</a:t>
            </a:r>
            <a:endParaRPr lang="en-US" altLang="zh-TW" dirty="0" smtClean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866213" y="1800499"/>
            <a:ext cx="6658115" cy="4004766"/>
            <a:chOff x="866213" y="2070691"/>
            <a:chExt cx="7347255" cy="4166621"/>
          </a:xfrm>
        </p:grpSpPr>
        <p:pic>
          <p:nvPicPr>
            <p:cNvPr id="8" name="Picture 5" descr="C:\Users\ZACHARY\Desktop\Yuching\12年國教\104學年度\桃連1218免試平台說明資料\S_志願選填(免試)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17" t="34865" r="17" b="27029"/>
            <a:stretch/>
          </p:blipFill>
          <p:spPr bwMode="auto">
            <a:xfrm>
              <a:off x="866213" y="2070691"/>
              <a:ext cx="7347255" cy="4166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矩形 11"/>
            <p:cNvSpPr/>
            <p:nvPr/>
          </p:nvSpPr>
          <p:spPr bwMode="auto">
            <a:xfrm>
              <a:off x="3995936" y="2453154"/>
              <a:ext cx="1008112" cy="432048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467544" y="5891005"/>
            <a:ext cx="696652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500"/>
              </a:lnSpc>
            </a:pP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提醒您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</a:p>
          <a:p>
            <a:pPr lvl="0" algn="l">
              <a:lnSpc>
                <a:spcPts val="2500"/>
              </a:lnSpc>
            </a:pP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完成選擇後，務必</a:t>
            </a:r>
            <a:r>
              <a:rPr lang="zh-TW" altLang="en-US" b="1" u="sng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查詢我的志願</a:t>
            </a:r>
            <a:r>
              <a:rPr lang="zh-TW" altLang="en-US" b="1" u="sng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，確認您所選志願學校及排序。</a:t>
            </a:r>
            <a:endParaRPr lang="en-US" altLang="zh-TW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5165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FE129D-066A-401C-8103-B35E4D462BC0}" type="slidenum">
              <a:rPr lang="en-US" altLang="zh-TW" smtClean="0"/>
              <a:pPr/>
              <a:t>11</a:t>
            </a:fld>
            <a:endParaRPr lang="en-US" altLang="zh-TW"/>
          </a:p>
        </p:txBody>
      </p:sp>
      <p:sp>
        <p:nvSpPr>
          <p:cNvPr id="2" name="矩形 1"/>
          <p:cNvSpPr/>
          <p:nvPr/>
        </p:nvSpPr>
        <p:spPr>
          <a:xfrm>
            <a:off x="683504" y="844411"/>
            <a:ext cx="788939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zh-TW" altLang="en-US" sz="2400" b="1" dirty="0" smtClean="0">
                <a:solidFill>
                  <a:schemeClr val="accent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、查詢我的志願資料</a:t>
            </a:r>
            <a:endParaRPr lang="en-US" altLang="zh-TW" sz="2400" b="1" dirty="0" smtClean="0">
              <a:solidFill>
                <a:schemeClr val="accent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600"/>
              </a:spcBef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點選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「相關下載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／</a:t>
            </a:r>
            <a:r>
              <a:rPr lang="zh-TW" altLang="en-US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查詢我的志願資料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」，即可查詢已選擇之志願資料。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l"/>
            <a:endParaRPr lang="zh-TW" altLang="zh-TW" dirty="0">
              <a:solidFill>
                <a:schemeClr val="accent1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8619" y="1937018"/>
            <a:ext cx="7609387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圖說文字 2"/>
          <p:cNvSpPr/>
          <p:nvPr/>
        </p:nvSpPr>
        <p:spPr bwMode="auto">
          <a:xfrm>
            <a:off x="467544" y="5085184"/>
            <a:ext cx="1584176" cy="735050"/>
          </a:xfrm>
          <a:prstGeom prst="wedgeRectCallout">
            <a:avLst>
              <a:gd name="adj1" fmla="val 69625"/>
              <a:gd name="adj2" fmla="val -7843"/>
            </a:avLst>
          </a:prstGeom>
          <a:solidFill>
            <a:schemeClr val="bg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您所選之志願會列於此處。</a:t>
            </a:r>
            <a:endParaRPr kumimoji="0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74477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857872"/>
            <a:ext cx="7010400" cy="1219200"/>
          </a:xfrm>
        </p:spPr>
        <p:txBody>
          <a:bodyPr/>
          <a:lstStyle/>
          <a:p>
            <a:r>
              <a:rPr lang="en-US" altLang="zh-TW" sz="6000" dirty="0">
                <a:ea typeface="新細明體" charset="-120"/>
              </a:rPr>
              <a:t>Thank You!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918479-B70A-4558-B5DF-EFF237C4E668}" type="slidenum">
              <a:rPr lang="en-US" altLang="zh-TW" smtClean="0"/>
              <a:pPr/>
              <a:t>12</a:t>
            </a:fld>
            <a:endParaRPr lang="en-US" altLang="zh-TW"/>
          </a:p>
        </p:txBody>
      </p:sp>
      <p:pic>
        <p:nvPicPr>
          <p:cNvPr id="8" name="圖片 5" descr="政高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733256"/>
            <a:ext cx="2304256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78TGp_CleanCity_light">
  <a:themeElements>
    <a:clrScheme name="300TGp_natural_light 1">
      <a:dk1>
        <a:srgbClr val="000000"/>
      </a:dk1>
      <a:lt1>
        <a:srgbClr val="FFFFFF"/>
      </a:lt1>
      <a:dk2>
        <a:srgbClr val="51944E"/>
      </a:dk2>
      <a:lt2>
        <a:srgbClr val="DDDDDD"/>
      </a:lt2>
      <a:accent1>
        <a:srgbClr val="646ADE"/>
      </a:accent1>
      <a:accent2>
        <a:srgbClr val="1BAFC3"/>
      </a:accent2>
      <a:accent3>
        <a:srgbClr val="FFFFFF"/>
      </a:accent3>
      <a:accent4>
        <a:srgbClr val="000000"/>
      </a:accent4>
      <a:accent5>
        <a:srgbClr val="B8B9EC"/>
      </a:accent5>
      <a:accent6>
        <a:srgbClr val="179EB0"/>
      </a:accent6>
      <a:hlink>
        <a:srgbClr val="98BF1D"/>
      </a:hlink>
      <a:folHlink>
        <a:srgbClr val="90A8B0"/>
      </a:folHlink>
    </a:clrScheme>
    <a:fontScheme name="300TGp_natural_ligh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00TGp_natural_light 1">
        <a:dk1>
          <a:srgbClr val="000000"/>
        </a:dk1>
        <a:lt1>
          <a:srgbClr val="FFFFFF"/>
        </a:lt1>
        <a:dk2>
          <a:srgbClr val="51944E"/>
        </a:dk2>
        <a:lt2>
          <a:srgbClr val="DDDDDD"/>
        </a:lt2>
        <a:accent1>
          <a:srgbClr val="646ADE"/>
        </a:accent1>
        <a:accent2>
          <a:srgbClr val="1BAFC3"/>
        </a:accent2>
        <a:accent3>
          <a:srgbClr val="FFFFFF"/>
        </a:accent3>
        <a:accent4>
          <a:srgbClr val="000000"/>
        </a:accent4>
        <a:accent5>
          <a:srgbClr val="B8B9EC"/>
        </a:accent5>
        <a:accent6>
          <a:srgbClr val="179EB0"/>
        </a:accent6>
        <a:hlink>
          <a:srgbClr val="98BF1D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00TGp_natural_light 2">
        <a:dk1>
          <a:srgbClr val="4D4D4D"/>
        </a:dk1>
        <a:lt1>
          <a:srgbClr val="FFFFFF"/>
        </a:lt1>
        <a:dk2>
          <a:srgbClr val="347436"/>
        </a:dk2>
        <a:lt2>
          <a:srgbClr val="DDDDDD"/>
        </a:lt2>
        <a:accent1>
          <a:srgbClr val="F28C1C"/>
        </a:accent1>
        <a:accent2>
          <a:srgbClr val="77AE26"/>
        </a:accent2>
        <a:accent3>
          <a:srgbClr val="FFFFFF"/>
        </a:accent3>
        <a:accent4>
          <a:srgbClr val="404040"/>
        </a:accent4>
        <a:accent5>
          <a:srgbClr val="F7C5AB"/>
        </a:accent5>
        <a:accent6>
          <a:srgbClr val="6B9D21"/>
        </a:accent6>
        <a:hlink>
          <a:srgbClr val="449878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00TGp_natural_light 3">
        <a:dk1>
          <a:srgbClr val="000000"/>
        </a:dk1>
        <a:lt1>
          <a:srgbClr val="FFFFFF"/>
        </a:lt1>
        <a:dk2>
          <a:srgbClr val="1A578E"/>
        </a:dk2>
        <a:lt2>
          <a:srgbClr val="C0C0C0"/>
        </a:lt2>
        <a:accent1>
          <a:srgbClr val="5EB52D"/>
        </a:accent1>
        <a:accent2>
          <a:srgbClr val="F26D00"/>
        </a:accent2>
        <a:accent3>
          <a:srgbClr val="FFFFFF"/>
        </a:accent3>
        <a:accent4>
          <a:srgbClr val="000000"/>
        </a:accent4>
        <a:accent5>
          <a:srgbClr val="B6D7AD"/>
        </a:accent5>
        <a:accent6>
          <a:srgbClr val="DB6200"/>
        </a:accent6>
        <a:hlink>
          <a:srgbClr val="5983D7"/>
        </a:hlink>
        <a:folHlink>
          <a:srgbClr val="AAAD2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578TGp_CleanCity_light</Template>
  <TotalTime>968</TotalTime>
  <Words>393</Words>
  <Application>Microsoft Office PowerPoint</Application>
  <PresentationFormat>如螢幕大小 (4:3)</PresentationFormat>
  <Paragraphs>48</Paragraphs>
  <Slides>12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578TGp_CleanCity_light</vt:lpstr>
      <vt:lpstr>104學年度桃連區高中職免試入學報名平臺 【團體報名操作手冊】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103學年度中投區高級中等學校免試入學報名及分發系統重點工作檢核</dc:title>
  <dc:creator>user</dc:creator>
  <cp:lastModifiedBy>USER</cp:lastModifiedBy>
  <cp:revision>85</cp:revision>
  <dcterms:created xsi:type="dcterms:W3CDTF">2014-03-30T02:32:41Z</dcterms:created>
  <dcterms:modified xsi:type="dcterms:W3CDTF">2015-01-06T06:57:31Z</dcterms:modified>
</cp:coreProperties>
</file>